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840" r:id="rId5"/>
    <p:sldMasterId id="2147483876" r:id="rId6"/>
    <p:sldMasterId id="2147483888" r:id="rId7"/>
  </p:sldMasterIdLst>
  <p:notesMasterIdLst>
    <p:notesMasterId r:id="rId83"/>
  </p:notesMasterIdLst>
  <p:handoutMasterIdLst>
    <p:handoutMasterId r:id="rId84"/>
  </p:handoutMasterIdLst>
  <p:sldIdLst>
    <p:sldId id="2147473149" r:id="rId8"/>
    <p:sldId id="2147309582" r:id="rId9"/>
    <p:sldId id="2147483587" r:id="rId10"/>
    <p:sldId id="377" r:id="rId11"/>
    <p:sldId id="375" r:id="rId12"/>
    <p:sldId id="2147483167" r:id="rId13"/>
    <p:sldId id="2147483168" r:id="rId14"/>
    <p:sldId id="2147483588" r:id="rId15"/>
    <p:sldId id="2147309625" r:id="rId16"/>
    <p:sldId id="2147309561" r:id="rId17"/>
    <p:sldId id="2147473167" r:id="rId18"/>
    <p:sldId id="2147309621" r:id="rId19"/>
    <p:sldId id="260" r:id="rId20"/>
    <p:sldId id="301" r:id="rId21"/>
    <p:sldId id="302" r:id="rId22"/>
    <p:sldId id="303" r:id="rId23"/>
    <p:sldId id="304" r:id="rId24"/>
    <p:sldId id="2147309620" r:id="rId25"/>
    <p:sldId id="2147309634" r:id="rId26"/>
    <p:sldId id="2147473168" r:id="rId27"/>
    <p:sldId id="2147473123" r:id="rId28"/>
    <p:sldId id="2147473166" r:id="rId29"/>
    <p:sldId id="2147483166" r:id="rId30"/>
    <p:sldId id="2147469109" r:id="rId31"/>
    <p:sldId id="2147309619" r:id="rId32"/>
    <p:sldId id="2147474359" r:id="rId33"/>
    <p:sldId id="266" r:id="rId34"/>
    <p:sldId id="2147471190" r:id="rId35"/>
    <p:sldId id="2147471087" r:id="rId36"/>
    <p:sldId id="2147471127" r:id="rId37"/>
    <p:sldId id="2147471132" r:id="rId38"/>
    <p:sldId id="2147473968" r:id="rId39"/>
    <p:sldId id="263" r:id="rId40"/>
    <p:sldId id="2147473967" r:id="rId41"/>
    <p:sldId id="270" r:id="rId42"/>
    <p:sldId id="2147473969" r:id="rId43"/>
    <p:sldId id="2147471096" r:id="rId44"/>
    <p:sldId id="2147473943" r:id="rId45"/>
    <p:sldId id="2147483586" r:id="rId46"/>
    <p:sldId id="271" r:id="rId47"/>
    <p:sldId id="2147309618" r:id="rId48"/>
    <p:sldId id="273" r:id="rId49"/>
    <p:sldId id="2147483163" r:id="rId50"/>
    <p:sldId id="2147309617" r:id="rId51"/>
    <p:sldId id="2147309632" r:id="rId52"/>
    <p:sldId id="2147309557" r:id="rId53"/>
    <p:sldId id="281" r:id="rId54"/>
    <p:sldId id="2147309494" r:id="rId55"/>
    <p:sldId id="256" r:id="rId56"/>
    <p:sldId id="2147309616" r:id="rId57"/>
    <p:sldId id="2147309603" r:id="rId58"/>
    <p:sldId id="2147309604" r:id="rId59"/>
    <p:sldId id="2147309596" r:id="rId60"/>
    <p:sldId id="2147309598" r:id="rId61"/>
    <p:sldId id="2146447725" r:id="rId62"/>
    <p:sldId id="2147309594" r:id="rId63"/>
    <p:sldId id="2147309611" r:id="rId64"/>
    <p:sldId id="2147309612" r:id="rId65"/>
    <p:sldId id="313" r:id="rId66"/>
    <p:sldId id="2147309590" r:id="rId67"/>
    <p:sldId id="2147309591" r:id="rId68"/>
    <p:sldId id="2147309592" r:id="rId69"/>
    <p:sldId id="2147309593" r:id="rId70"/>
    <p:sldId id="2147309600" r:id="rId71"/>
    <p:sldId id="297" r:id="rId72"/>
    <p:sldId id="319" r:id="rId73"/>
    <p:sldId id="2147309614" r:id="rId74"/>
    <p:sldId id="2147309615" r:id="rId75"/>
    <p:sldId id="318" r:id="rId76"/>
    <p:sldId id="2147309622" r:id="rId77"/>
    <p:sldId id="2147309623" r:id="rId78"/>
    <p:sldId id="298" r:id="rId79"/>
    <p:sldId id="299" r:id="rId80"/>
    <p:sldId id="300" r:id="rId81"/>
    <p:sldId id="2147483165" r:id="rId82"/>
  </p:sldIdLst>
  <p:sldSz cx="12192000" cy="6858000"/>
  <p:notesSz cx="6858000" cy="9144000"/>
  <p:embeddedFontLst>
    <p:embeddedFont>
      <p:font typeface="Forma DJR Banner Greek" panose="020B0604020202020204" charset="0"/>
      <p:regular r:id="rId85"/>
      <p:bold r:id="rId86"/>
    </p:embeddedFont>
    <p:embeddedFont>
      <p:font typeface="Forma DJR Display" panose="00000000000000090000" pitchFamily="2" charset="0"/>
      <p:regular r:id="rId87"/>
    </p:embeddedFont>
    <p:embeddedFont>
      <p:font typeface="Forma DJR Micro" panose="00000000000000090000" pitchFamily="2" charset="0"/>
      <p:regular r:id="rId88"/>
    </p:embeddedFont>
    <p:embeddedFont>
      <p:font typeface="Forma DJR Text Greek" panose="020B0604020202020204" charset="0"/>
      <p:regular r:id="rId89"/>
      <p:bold r:id="rId90"/>
    </p:embeddedFont>
    <p:embeddedFont>
      <p:font typeface="HP Simplified" panose="020B0604020204020204" pitchFamily="34" charset="0"/>
      <p:regular r:id="rId91"/>
      <p:bold r:id="rId92"/>
      <p:italic r:id="rId93"/>
      <p:boldItalic r:id="rId94"/>
    </p:embeddedFont>
    <p:embeddedFont>
      <p:font typeface="HP Simplified Light" panose="020B0404020204020204" pitchFamily="34" charset="0"/>
      <p:regular r:id="rId95"/>
      <p:italic r:id="rId96"/>
    </p:embeddedFont>
    <p:embeddedFont>
      <p:font typeface="Segoe UI" panose="020B0502040204020203" pitchFamily="34" charset="0"/>
      <p:regular r:id="rId97"/>
      <p:bold r:id="rId98"/>
      <p:italic r:id="rId99"/>
      <p:boldItalic r:id="rId100"/>
    </p:embeddedFont>
  </p:embeddedFontLst>
  <p:defaultTextStyle>
    <a:defPPr>
      <a:defRPr lang="en-US"/>
    </a:defPPr>
    <a:lvl1pPr marL="0" indent="0" algn="l" defTabSz="914400" rtl="0" eaLnBrk="1" latinLnBrk="0" hangingPunct="1">
      <a:lnSpc>
        <a:spcPct val="90000"/>
      </a:lnSpc>
      <a:spcBef>
        <a:spcPct val="46296"/>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ct val="23148"/>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ct val="17857"/>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ABBB98-CEE4-4910-A030-9F69665B10A4}">
          <p14:sldIdLst>
            <p14:sldId id="2147473149"/>
            <p14:sldId id="2147309582"/>
          </p14:sldIdLst>
        </p14:section>
        <p14:section name="Introduction" id="{5C1C4147-A92B-401F-A5FE-CEB48E464368}">
          <p14:sldIdLst>
            <p14:sldId id="2147483587"/>
            <p14:sldId id="377"/>
            <p14:sldId id="375"/>
          </p14:sldIdLst>
        </p14:section>
        <p14:section name="Our customers" id="{C5D40D39-AD55-48BF-BBD2-89465CD97453}">
          <p14:sldIdLst>
            <p14:sldId id="2147483167"/>
            <p14:sldId id="2147483168"/>
            <p14:sldId id="2147483588"/>
          </p14:sldIdLst>
        </p14:section>
        <p14:section name="Product Family Overview" id="{F3A92C9D-F404-4B0E-8F73-51BA59850E86}">
          <p14:sldIdLst>
            <p14:sldId id="2147309625"/>
            <p14:sldId id="2147309561"/>
            <p14:sldId id="2147473167"/>
          </p14:sldIdLst>
        </p14:section>
        <p14:section name="New Product Experiences" id="{D98196FC-5941-4F5F-A8B3-35C37CE68BAC}">
          <p14:sldIdLst>
            <p14:sldId id="2147309621"/>
            <p14:sldId id="260"/>
            <p14:sldId id="301"/>
            <p14:sldId id="302"/>
            <p14:sldId id="303"/>
            <p14:sldId id="304"/>
          </p14:sldIdLst>
        </p14:section>
        <p14:section name="Innovations" id="{1DC9FB14-F7A8-4BE9-8326-0CA672FB5DE5}">
          <p14:sldIdLst>
            <p14:sldId id="2147309620"/>
            <p14:sldId id="2147309634"/>
            <p14:sldId id="2147473168"/>
            <p14:sldId id="2147473123"/>
            <p14:sldId id="2147473166"/>
            <p14:sldId id="2147483166"/>
            <p14:sldId id="2147469109"/>
          </p14:sldIdLst>
        </p14:section>
        <p14:section name="Top Segments" id="{A3A514C4-B23D-4B31-8376-E5F13853D378}">
          <p14:sldIdLst>
            <p14:sldId id="2147309619"/>
          </p14:sldIdLst>
        </p14:section>
        <p14:section name="Data Science across industries" id="{09706E72-8471-4B6D-93A1-BCC441ABEF82}">
          <p14:sldIdLst>
            <p14:sldId id="2147474359"/>
            <p14:sldId id="266"/>
            <p14:sldId id="2147471190"/>
            <p14:sldId id="2147471087"/>
            <p14:sldId id="2147471127"/>
            <p14:sldId id="2147471132"/>
          </p14:sldIdLst>
        </p14:section>
        <p14:section name="PD&amp;M" id="{D0074BC6-5267-4BD4-A70E-1D9C27EB7C25}">
          <p14:sldIdLst>
            <p14:sldId id="2147473968"/>
            <p14:sldId id="263"/>
          </p14:sldIdLst>
        </p14:section>
        <p14:section name="AEC" id="{9BC9E73D-CAFB-40E2-B3B7-9568B4AD1FAD}">
          <p14:sldIdLst>
            <p14:sldId id="2147473967"/>
            <p14:sldId id="270"/>
          </p14:sldIdLst>
        </p14:section>
        <p14:section name="M&amp;E" id="{A16ECC62-17D6-4E8C-9245-06B4DD992255}">
          <p14:sldIdLst>
            <p14:sldId id="2147473969"/>
            <p14:sldId id="2147471096"/>
          </p14:sldIdLst>
        </p14:section>
        <p14:section name="Government" id="{B96FFAE1-5E86-41DE-9283-6A72D0C6E20E}">
          <p14:sldIdLst>
            <p14:sldId id="2147473943"/>
          </p14:sldIdLst>
        </p14:section>
        <p14:section name="Education" id="{0A262D5C-C533-4DF6-B514-4370DC1F1CC5}">
          <p14:sldIdLst>
            <p14:sldId id="2147483586"/>
          </p14:sldIdLst>
        </p14:section>
        <p14:section name="SMB" id="{20AFEFC8-08A2-4F55-9C6B-3CBAC3BE297A}">
          <p14:sldIdLst>
            <p14:sldId id="271"/>
          </p14:sldIdLst>
        </p14:section>
        <p14:section name="Comparisons" id="{171C4C9B-C497-429B-8834-969FFBD7A988}">
          <p14:sldIdLst>
            <p14:sldId id="2147309618"/>
            <p14:sldId id="273"/>
            <p14:sldId id="2147483163"/>
          </p14:sldIdLst>
        </p14:section>
        <p14:section name="Privacy and Security" id="{20DCE82F-0EAF-4BFE-B039-AABA6E80F0A3}">
          <p14:sldIdLst>
            <p14:sldId id="2147309617"/>
            <p14:sldId id="2147309632"/>
            <p14:sldId id="2147309557"/>
            <p14:sldId id="281"/>
            <p14:sldId id="2147309494"/>
            <p14:sldId id="256"/>
          </p14:sldIdLst>
        </p14:section>
        <p14:section name="Services" id="{94C3AFB4-278B-4E48-8096-1BE31887EC2A}">
          <p14:sldIdLst>
            <p14:sldId id="2147309616"/>
            <p14:sldId id="2147309603"/>
            <p14:sldId id="2147309604"/>
            <p14:sldId id="2147309596"/>
            <p14:sldId id="2147309598"/>
          </p14:sldIdLst>
        </p14:section>
        <p14:section name="Sustainability" id="{718DC3DE-85C4-4483-9C6B-11C70B52FC31}">
          <p14:sldIdLst>
            <p14:sldId id="2146447725"/>
            <p14:sldId id="2147309594"/>
            <p14:sldId id="2147309611"/>
          </p14:sldIdLst>
        </p14:section>
        <p14:section name="Ecosystem" id="{B7A15D56-F0D3-40F4-93A3-F8E3AE4D095D}">
          <p14:sldIdLst>
            <p14:sldId id="2147309612"/>
            <p14:sldId id="313"/>
            <p14:sldId id="2147309590"/>
            <p14:sldId id="2147309591"/>
            <p14:sldId id="2147309592"/>
            <p14:sldId id="2147309593"/>
            <p14:sldId id="2147309600"/>
          </p14:sldIdLst>
        </p14:section>
        <p14:section name="Technical details" id="{DEA2D7AE-AD5C-41F5-A3F2-BA10C69FACF0}">
          <p14:sldIdLst>
            <p14:sldId id="297"/>
            <p14:sldId id="319"/>
            <p14:sldId id="2147309614"/>
            <p14:sldId id="2147309615"/>
            <p14:sldId id="318"/>
            <p14:sldId id="2147309622"/>
            <p14:sldId id="2147309623"/>
          </p14:sldIdLst>
        </p14:section>
        <p14:section name="Disclaimers" id="{D3E70D73-082A-4AA4-B01F-129CF7A0A875}">
          <p14:sldIdLst>
            <p14:sldId id="298"/>
            <p14:sldId id="299"/>
            <p14:sldId id="300"/>
            <p14:sldId id="2147483165"/>
          </p14:sldIdLst>
        </p14:section>
      </p14:sectionLst>
    </p:ext>
    <p:ext uri="{EFAFB233-063F-42B5-8137-9DF3F51BA10A}">
      <p15:sldGuideLst xmlns:p15="http://schemas.microsoft.com/office/powerpoint/2012/main">
        <p15:guide id="1" userDrawn="1">
          <p15:clr>
            <a:srgbClr val="A4A3A4"/>
          </p15:clr>
        </p15:guide>
        <p15:guide id="2" pos="7680" userDrawn="1">
          <p15:clr>
            <a:srgbClr val="A4A3A4"/>
          </p15:clr>
        </p15:guide>
        <p15:guide id="3" pos="3816" userDrawn="1">
          <p15:clr>
            <a:srgbClr val="A4A3A4"/>
          </p15:clr>
        </p15:guide>
        <p15:guide id="4" orient="horz" pos="1512" userDrawn="1">
          <p15:clr>
            <a:srgbClr val="A4A3A4"/>
          </p15:clr>
        </p15:guide>
        <p15:guide id="5" orient="horz" pos="4296"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028904-EE0A-8A86-FF1A-7D92F7220140}" name="Hafke, Dirk" initials="DH" userId="S::dirk.hafke@hp.com::d5f26000-5109-429f-93db-117cd3b5ca00" providerId="AD"/>
  <p188:author id="{5487329E-B6A8-C9CF-775E-CECFE02C7431}" name="Galloway, Kelley" initials="KG" userId="S::kelley.galloway@hp.com::9ae1a6ee-4411-4669-a84b-0f37825e90c6" providerId="AD"/>
  <p188:author id="{5D332DDB-5769-B3A1-F6A0-C0321BA47C95}" name="Stevens, Laura" initials="SL" userId="S::laura.stevens3@hp.com::ce51050a-bb5b-462f-8d2b-549e801648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B5"/>
    <a:srgbClr val="FFFFFF"/>
    <a:srgbClr val="D9D9D9"/>
    <a:srgbClr val="CCE2FD"/>
    <a:srgbClr val="549E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585106-B95A-4A37-A765-1C0045D2F57C}" v="184" dt="2024-08-29T16:44:31.548"/>
  </p1510:revLst>
</p1510:revInfo>
</file>

<file path=ppt/tableStyles.xml><?xml version="1.0" encoding="utf-8"?>
<a:tblStyleLst xmlns:a="http://schemas.openxmlformats.org/drawingml/2006/main" def="{60F7C2A2-E8EF-4A73-8584-DBEB030B62F9}">
  <a:tblStyle styleId="{60F7C2A2-E8EF-4A73-8584-DBEB030B62F9}" styleName="HP Corporate 2022 Table">
    <a:wholeTbl>
      <a:tcTxStyle>
        <a:fontRef idx="minor">
          <a:prstClr val="black"/>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lt1"/>
          </a:solidFill>
        </a:fill>
      </a:tcStyle>
    </a:wholeTbl>
    <a:band1H>
      <a:tcStyle>
        <a:tcBdr/>
      </a:tcStyle>
    </a:band1H>
    <a:band2H>
      <a:tcStyle>
        <a:tcBdr/>
      </a:tcStyle>
    </a:band2H>
    <a:band1V>
      <a:tcStyle>
        <a:tcBdr/>
        <a:fill>
          <a:solidFill>
            <a:schemeClr val="accent1">
              <a:tint val="50000"/>
            </a:schemeClr>
          </a:solidFill>
        </a:fill>
      </a:tcStyle>
    </a:band1V>
    <a:band2V>
      <a:tcStyle>
        <a:tcBdr/>
      </a:tcStyle>
    </a:band2V>
    <a:lastCol>
      <a:tcTxStyle b="off">
        <a:fontRef idx="minor">
          <a:prstClr val="black"/>
        </a:fontRef>
        <a:schemeClr val="dk1"/>
      </a:tcTxStyle>
      <a:tcStyle>
        <a:tcBdr/>
        <a:fill>
          <a:solidFill>
            <a:schemeClr val="accent1"/>
          </a:solidFill>
        </a:fill>
      </a:tcStyle>
    </a:lastCol>
    <a:firstCol>
      <a:tcTxStyle b="off">
        <a:fontRef idx="minor">
          <a:prstClr val="black"/>
        </a:fontRef>
        <a:schemeClr val="dk1"/>
      </a:tcTxStyle>
      <a:tcStyle>
        <a:tcBdr/>
        <a:fill>
          <a:solidFill>
            <a:schemeClr val="accent1"/>
          </a:solidFill>
        </a:fill>
      </a:tcStyle>
    </a:firstCol>
    <a:lastRow>
      <a:tcTxStyle b="off">
        <a:fontRef idx="minor">
          <a:prstClr val="black"/>
        </a:fontRef>
        <a:schemeClr val="dk1"/>
      </a:tcTxStyle>
      <a:tcStyle>
        <a:tcBdr>
          <a:top>
            <a:ln w="12700" cmpd="sng">
              <a:solidFill>
                <a:schemeClr val="dk1"/>
              </a:solidFill>
            </a:ln>
          </a:top>
        </a:tcBdr>
        <a:fill>
          <a:solidFill>
            <a:schemeClr val="accent1"/>
          </a:solidFill>
        </a:fill>
      </a:tcStyle>
    </a:lastRow>
    <a:firstRow>
      <a:tcTxStyle b="off">
        <a:fontRef idx="minor">
          <a:prstClr val="black"/>
        </a:fontRef>
        <a:schemeClr val="dk1"/>
      </a:tcTxStyle>
      <a:tcStyle>
        <a:tcBdr>
          <a:bottom>
            <a:ln w="12700" cmpd="sng">
              <a:solidFill>
                <a:schemeClr val="dk1"/>
              </a:solidFill>
            </a:ln>
          </a:bottom>
        </a:tcBdr>
        <a:fill>
          <a:solidFill>
            <a:schemeClr val="accent1"/>
          </a:solidFill>
        </a:fill>
      </a:tcStyle>
    </a:firstRow>
  </a:tblStyle>
  <a:tblStyle styleId="{AC736D60-98B2-4ADE-B9FB-7F3EC72515BF}" styleName="HP Corporate 2022 List">
    <a:wholeTbl>
      <a:tcTxStyle>
        <a:fontRef idx="minor">
          <a:prstClr val="black"/>
        </a:fontRef>
        <a:schemeClr val="dk1"/>
      </a:tcTxStyle>
      <a:tcStyle>
        <a:tcBdr>
          <a:left>
            <a:ln w="12700" cmpd="sng">
              <a:noFill/>
            </a:ln>
          </a:left>
          <a:right>
            <a:ln w="12700" cmpd="sng">
              <a:noFill/>
            </a:ln>
          </a:right>
          <a:top>
            <a:ln w="12700" cmpd="sng">
              <a:noFill/>
            </a:ln>
          </a:top>
          <a:bottom>
            <a:ln w="12700" cmpd="sng">
              <a:solidFill>
                <a:schemeClr val="dk1"/>
              </a:solidFill>
            </a:ln>
          </a:bottom>
          <a:insideH>
            <a:ln w="12700" cmpd="sng">
              <a:solidFill>
                <a:schemeClr val="dk1"/>
              </a:solidFill>
            </a:ln>
          </a:insideH>
          <a:insideV>
            <a:ln w="12700" cmpd="sng">
              <a:noFill/>
            </a:ln>
          </a:insideV>
        </a:tcBdr>
        <a:fill>
          <a:noFill/>
        </a:fill>
      </a:tcStyle>
    </a:wholeTbl>
    <a:band1H>
      <a:tcStyle>
        <a:tcBdr/>
      </a:tcStyle>
    </a:band1H>
    <a:band2H>
      <a:tcStyle>
        <a:tcBdr/>
      </a:tcStyle>
    </a:band2H>
    <a:band1V>
      <a:tcStyle>
        <a:tcBdr/>
      </a:tcStyle>
    </a:band1V>
    <a:band2V>
      <a:tcStyle>
        <a:tcBdr>
          <a:bottom>
            <a:ln w="12700" cmpd="sng">
              <a:noFill/>
            </a:ln>
          </a:bottom>
          <a:insideH>
            <a:ln w="12700" cmpd="sng">
              <a:noFill/>
            </a:ln>
          </a:insideH>
        </a:tcBdr>
      </a:tcStyle>
    </a:band2V>
    <a:lastCol>
      <a:tcTxStyle b="off">
        <a:fontRef idx="minor">
          <a:prstClr val="black"/>
        </a:fontRef>
        <a:schemeClr val="dk1"/>
      </a:tcTxStyle>
      <a:tcStyle>
        <a:tcBdr/>
        <a:fill>
          <a:solidFill>
            <a:schemeClr val="accent1"/>
          </a:solidFill>
        </a:fill>
      </a:tcStyle>
    </a:lastCol>
    <a:firstCol>
      <a:tcTxStyle b="off">
        <a:fontRef idx="minor">
          <a:prstClr val="black"/>
        </a:fontRef>
        <a:schemeClr val="dk1"/>
      </a:tcTxStyle>
      <a:tcStyle>
        <a:tcBdr/>
        <a:fill>
          <a:solidFill>
            <a:schemeClr val="accent1"/>
          </a:solidFill>
        </a:fill>
      </a:tcStyle>
    </a:firstCol>
    <a:lastRow>
      <a:tcTxStyle b="off">
        <a:fontRef idx="minor">
          <a:prstClr val="black"/>
        </a:fontRef>
        <a:schemeClr val="dk1"/>
      </a:tcTxStyle>
      <a:tcStyle>
        <a:tcBdr>
          <a:top>
            <a:ln w="12700" cmpd="sng">
              <a:solidFill>
                <a:schemeClr val="dk1"/>
              </a:solidFill>
            </a:ln>
          </a:top>
        </a:tcBdr>
        <a:fill>
          <a:solidFill>
            <a:schemeClr val="accent1"/>
          </a:solidFill>
        </a:fill>
      </a:tcStyle>
    </a:lastRow>
    <a:firstRow>
      <a:tcTxStyle b="off">
        <a:fontRef idx="minor">
          <a:prstClr val="black"/>
        </a:fontRef>
        <a:schemeClr val="dk1"/>
      </a:tcTxStyle>
      <a:tcStyle>
        <a:tcBdr>
          <a:bottom>
            <a:ln w="12700" cmpd="sng">
              <a:solidFill>
                <a:schemeClr val="dk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072" autoAdjust="0"/>
  </p:normalViewPr>
  <p:slideViewPr>
    <p:cSldViewPr snapToGrid="0">
      <p:cViewPr>
        <p:scale>
          <a:sx n="68" d="100"/>
          <a:sy n="68" d="100"/>
        </p:scale>
        <p:origin x="6042" y="2094"/>
      </p:cViewPr>
      <p:guideLst>
        <p:guide/>
        <p:guide pos="7680"/>
        <p:guide pos="3816"/>
        <p:guide orient="horz" pos="1512"/>
        <p:guide orient="horz" pos="4296"/>
        <p:guide orient="horz" pos="216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handoutMaster" Target="handoutMasters/handoutMaster1.xml"/><Relationship Id="rId89" Type="http://schemas.openxmlformats.org/officeDocument/2006/relationships/font" Target="fonts/font5.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font" Target="fonts/font6.fntdata"/><Relationship Id="rId95" Type="http://schemas.openxmlformats.org/officeDocument/2006/relationships/font" Target="fonts/font11.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font" Target="fonts/font1.fntdata"/><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font" Target="fonts/font15.fntdata"/><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font" Target="fonts/font13.fntdata"/><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3.fntdata"/><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font" Target="fonts/font16.fntdata"/><Relationship Id="rId105"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font" Target="fonts/font9.fntdata"/><Relationship Id="rId98" Type="http://schemas.openxmlformats.org/officeDocument/2006/relationships/font" Target="fonts/font14.fntdata"/><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2A56279-F81E-4072-85F5-47AC89B806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FD2959-8DB9-42D9-87B2-1E15AABCEC63}" type="slidenum">
              <a:rPr lang="en-US" smtClean="0"/>
              <a:t>‹#›</a:t>
            </a:fld>
            <a:endParaRPr lang="en-US"/>
          </a:p>
        </p:txBody>
      </p:sp>
    </p:spTree>
    <p:extLst>
      <p:ext uri="{BB962C8B-B14F-4D97-AF65-F5344CB8AC3E}">
        <p14:creationId xmlns:p14="http://schemas.microsoft.com/office/powerpoint/2010/main" val="186099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0927A-8063-49EC-B560-0DB27EE560FF}" type="slidenum">
              <a:rPr lang="en-US" smtClean="0"/>
              <a:t>‹#›</a:t>
            </a:fld>
            <a:endParaRPr lang="en-US"/>
          </a:p>
        </p:txBody>
      </p:sp>
    </p:spTree>
    <p:extLst>
      <p:ext uri="{BB962C8B-B14F-4D97-AF65-F5344CB8AC3E}">
        <p14:creationId xmlns:p14="http://schemas.microsoft.com/office/powerpoint/2010/main" val="341167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reinvent.hp.com/LP=10935"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outlook.office365.com/owa/?ItemID=AAMkADg5OTlhMzMyLWFlM2ItNDc1Yy05Y2MzLWI2YzhkNWZjOGRjNgBGAAAAAAAy0ts2zt76TLtGRRVl0z%2fNBwDPoBkaGEEEQJNgVTznx1a1AAAAAAEJAADgOFkQIrQxTr7iittvU9vcAADIdyqpAAA%3d&amp;exvsurl=1&amp;viewmodel=ReadMessageIte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hp.com/support/linux_hardware_matrix"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docs.teradici.com/find/product/hp-anyware"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hp.com/support/linux_hardware_matrix"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reinvent.hp.com/LP=10935" TargetMode="External"/><Relationship Id="rId4" Type="http://schemas.openxmlformats.org/officeDocument/2006/relationships/hyperlink" Target="https://docs.teradici.com/find/product/hp-anywar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hp.com/us-en/workstations/industries/creative-pros.html?jumpid=va_6fsqyhva8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hp.com/us-en/solutions/government-it-solutions.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hp.com/us-en/workstations/z8-fury.html?jumpid=va_6fsqyhva81"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dell.com/en-us/shop/desktop-computers/precision-7960-tower-workstation/spd/precision-t7960-workstation?msockid=1cbfe59e46bb64301f93f14a479e6501" TargetMode="External"/><Relationship Id="rId5" Type="http://schemas.openxmlformats.org/officeDocument/2006/relationships/hyperlink" Target="https://www.dell.com/en-us/shop/desktop-computers/precision-7960-tower-workstation/spd/precision-t7960-workstation?msockid=1cbfe59e46bb64301f93f14a479e6501#configurations_section" TargetMode="External"/><Relationship Id="rId4" Type="http://schemas.openxmlformats.org/officeDocument/2006/relationships/hyperlink" Target="https://www.hp.com/us-en/workstations/z8-fury-specs.html?jumpid=va_6fsqyhva81"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upport.hp.com/us-en/document/ish_3875769-3873014-16"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3876C5-BDB2-4B97-A726-07A5A7CF4554}" type="slidenum">
              <a:rPr lang="en-US" smtClean="0"/>
              <a:t>1</a:t>
            </a:fld>
            <a:endParaRPr lang="en-US"/>
          </a:p>
        </p:txBody>
      </p:sp>
    </p:spTree>
    <p:extLst>
      <p:ext uri="{BB962C8B-B14F-4D97-AF65-F5344CB8AC3E}">
        <p14:creationId xmlns:p14="http://schemas.microsoft.com/office/powerpoint/2010/main" val="3741247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dirty="0">
                <a:effectLst/>
                <a:latin typeface="+mn-lt"/>
              </a:rPr>
              <a:t>Redefining high-performance, hybrid compute.</a:t>
            </a:r>
            <a:r>
              <a:rPr lang="en-US" sz="1100" dirty="0">
                <a:effectLst/>
                <a:latin typeface="+mn-lt"/>
              </a:rPr>
              <a:t> </a:t>
            </a:r>
            <a:r>
              <a:rPr lang="en-US" sz="1100" dirty="0">
                <a:effectLst/>
                <a:latin typeface="+mn-lt"/>
                <a:ea typeface="Calibri" panose="020F0502020204030204" pitchFamily="34" charset="0"/>
                <a:cs typeface="Times New Roman" panose="02020603050405020304" pitchFamily="18" charset="0"/>
              </a:rPr>
              <a:t>The Z Portfolio is a high-performance compute solution powering people to be their best wherever and however they are working. </a:t>
            </a:r>
          </a:p>
          <a:p>
            <a:pPr marL="0" marR="0">
              <a:lnSpc>
                <a:spcPct val="107000"/>
              </a:lnSpc>
              <a:spcBef>
                <a:spcPts val="0"/>
              </a:spcBef>
              <a:spcAft>
                <a:spcPts val="0"/>
              </a:spcAft>
            </a:pP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Who is the customer and what do they care about?</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mn-lt"/>
                <a:ea typeface="Calibri" panose="020F0502020204030204" pitchFamily="34" charset="0"/>
                <a:cs typeface="Times New Roman" panose="02020603050405020304" pitchFamily="18" charset="0"/>
              </a:rPr>
              <a:t>Workflow-oriented</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mn-lt"/>
                <a:ea typeface="Calibri" panose="020F0502020204030204" pitchFamily="34" charset="0"/>
                <a:cs typeface="Times New Roman" panose="02020603050405020304" pitchFamily="18" charset="0"/>
              </a:rPr>
              <a:t>Highest performance and reliability</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mn-lt"/>
                <a:ea typeface="Calibri" panose="020F0502020204030204" pitchFamily="34" charset="0"/>
                <a:cs typeface="Times New Roman" panose="02020603050405020304" pitchFamily="18" charset="0"/>
              </a:rPr>
              <a:t>Getting in the Zone wherever they are</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Personas:</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u="sng" dirty="0">
                <a:effectLst/>
                <a:latin typeface="+mn-lt"/>
                <a:ea typeface="Calibri" panose="020F0502020204030204" pitchFamily="34" charset="0"/>
                <a:cs typeface="Calibri" panose="020F0502020204030204" pitchFamily="34" charset="0"/>
              </a:rPr>
              <a:t>Next-gen power users:</a:t>
            </a:r>
            <a:endParaRPr lang="en-US" sz="1100" dirty="0">
              <a:effectLst/>
              <a:latin typeface="+mn-l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mn-lt"/>
                <a:ea typeface="Calibri" panose="020F0502020204030204" pitchFamily="34" charset="0"/>
                <a:cs typeface="Calibri" panose="020F0502020204030204" pitchFamily="34" charset="0"/>
              </a:rPr>
              <a:t>Data analysts: Working with large Excel files and visualization applications like Tableau</a:t>
            </a:r>
            <a:endParaRPr lang="en-US" sz="1100" dirty="0">
              <a:effectLst/>
              <a:latin typeface="+mn-l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mn-lt"/>
                <a:ea typeface="Calibri" panose="020F0502020204030204" pitchFamily="34" charset="0"/>
                <a:cs typeface="Calibri" panose="020F0502020204030204" pitchFamily="34" charset="0"/>
              </a:rPr>
              <a:t>Graphic designers: The faster they can iterate a design, the more work they can take on, the more design</a:t>
            </a:r>
            <a:endParaRPr lang="en-US" sz="1100" dirty="0">
              <a:effectLst/>
              <a:latin typeface="+mn-lt"/>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mn-lt"/>
                <a:ea typeface="Calibri" panose="020F0502020204030204" pitchFamily="34" charset="0"/>
                <a:cs typeface="Calibri" panose="020F0502020204030204" pitchFamily="34" charset="0"/>
              </a:rPr>
              <a:t>Mission-critical users: Comprehensive testing helps ensure security and reliability in medical, financial, aerospace, and other mission-critical environments</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u="sng" dirty="0">
                <a:effectLst/>
                <a:latin typeface="+mn-lt"/>
                <a:ea typeface="Calibri" panose="020F0502020204030204" pitchFamily="34" charset="0"/>
                <a:cs typeface="Calibri" panose="020F0502020204030204" pitchFamily="34" charset="0"/>
              </a:rPr>
              <a:t>Creative professionals:</a:t>
            </a:r>
            <a:r>
              <a:rPr lang="en-US" sz="1100" u="none" dirty="0">
                <a:effectLst/>
                <a:latin typeface="+mn-lt"/>
                <a:ea typeface="Calibri" panose="020F0502020204030204" pitchFamily="34" charset="0"/>
                <a:cs typeface="Calibri" panose="020F0502020204030204" pitchFamily="34" charset="0"/>
              </a:rPr>
              <a:t> </a:t>
            </a:r>
            <a:r>
              <a:rPr lang="en-US" sz="1100" dirty="0">
                <a:effectLst/>
                <a:latin typeface="+mn-lt"/>
                <a:ea typeface="Calibri" panose="020F0502020204030204" pitchFamily="34" charset="0"/>
                <a:cs typeface="Calibri" panose="020F0502020204030204" pitchFamily="34" charset="0"/>
              </a:rPr>
              <a:t>Artists, designers, developers, editors, and architects pushing the boundaries of what is possible. Emerging workflow in 3D, XR, AI, data science, visualization, and simulation.</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 </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Customer insights:</a:t>
            </a:r>
            <a:endParaRPr lang="en-US" sz="1100" dirty="0">
              <a:effectLst/>
              <a:latin typeface="+mn-lt"/>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Arial" panose="020B0604020202020204" pitchFamily="34" charset="0"/>
              <a:buChar char="•"/>
              <a:tabLst>
                <a:tab pos="228600" algn="l"/>
              </a:tabLst>
            </a:pPr>
            <a:r>
              <a:rPr lang="en-US" sz="1100" dirty="0">
                <a:effectLst/>
                <a:latin typeface="+mn-lt"/>
                <a:ea typeface="Calibri" panose="020F0502020204030204" pitchFamily="34" charset="0"/>
                <a:cs typeface="Calibri" panose="020F0502020204030204" pitchFamily="34" charset="0"/>
              </a:rPr>
              <a:t>50% of the global workforce still works remotely</a:t>
            </a:r>
            <a:endParaRPr lang="en-US" sz="1100" dirty="0">
              <a:effectLst/>
              <a:latin typeface="+mn-lt"/>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Arial" panose="020B0604020202020204" pitchFamily="34" charset="0"/>
              <a:buChar char="•"/>
              <a:tabLst>
                <a:tab pos="228600" algn="l"/>
              </a:tabLst>
            </a:pPr>
            <a:r>
              <a:rPr lang="en-US" sz="1100" dirty="0">
                <a:effectLst/>
                <a:latin typeface="+mn-lt"/>
                <a:ea typeface="Calibri" panose="020F0502020204030204" pitchFamily="34" charset="0"/>
                <a:cs typeface="Calibri" panose="020F0502020204030204" pitchFamily="34" charset="0"/>
              </a:rPr>
              <a:t>77% of knowledge workers want a hybrid work model</a:t>
            </a:r>
            <a:endParaRPr lang="en-US" sz="1100" dirty="0">
              <a:effectLst/>
              <a:latin typeface="+mn-lt"/>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Arial" panose="020B0604020202020204" pitchFamily="34" charset="0"/>
              <a:buChar char="•"/>
              <a:tabLst>
                <a:tab pos="228600" algn="l"/>
              </a:tabLst>
            </a:pPr>
            <a:r>
              <a:rPr lang="en-US" sz="1100" dirty="0">
                <a:effectLst/>
                <a:latin typeface="+mn-lt"/>
                <a:ea typeface="Calibri" panose="020F0502020204030204" pitchFamily="34" charset="0"/>
                <a:cs typeface="Calibri" panose="020F0502020204030204" pitchFamily="34" charset="0"/>
              </a:rPr>
              <a:t>66% of educators expect blended learning to continue</a:t>
            </a:r>
            <a:endParaRPr lang="en-US" sz="1100" dirty="0">
              <a:effectLst/>
              <a:latin typeface="+mn-lt"/>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Arial" panose="020B0604020202020204" pitchFamily="34" charset="0"/>
              <a:buChar char="•"/>
              <a:tabLst>
                <a:tab pos="228600" algn="l"/>
              </a:tabLst>
            </a:pPr>
            <a:r>
              <a:rPr lang="en-US" sz="1100" dirty="0">
                <a:effectLst/>
                <a:latin typeface="+mn-lt"/>
                <a:ea typeface="Calibri" panose="020F0502020204030204" pitchFamily="34" charset="0"/>
                <a:cs typeface="Calibri" panose="020F0502020204030204" pitchFamily="34" charset="0"/>
              </a:rPr>
              <a:t>Offers high-performance solutions tailored to what I want to do</a:t>
            </a:r>
            <a:endParaRPr lang="en-US" sz="1100" dirty="0">
              <a:effectLst/>
              <a:latin typeface="+mn-lt"/>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Arial" panose="020B0604020202020204" pitchFamily="34" charset="0"/>
              <a:buChar char="•"/>
              <a:tabLst>
                <a:tab pos="228600" algn="l"/>
              </a:tabLst>
            </a:pPr>
            <a:r>
              <a:rPr lang="en-US" sz="1100" dirty="0">
                <a:effectLst/>
                <a:latin typeface="+mn-lt"/>
                <a:ea typeface="Calibri" panose="020F0502020204030204" pitchFamily="34" charset="0"/>
                <a:cs typeface="Calibri" panose="020F0502020204030204" pitchFamily="34" charset="0"/>
              </a:rPr>
              <a:t>Supports the way I work/my processes with the tools I need</a:t>
            </a:r>
            <a:endParaRPr lang="en-US" sz="1100" dirty="0">
              <a:effectLst/>
              <a:latin typeface="+mn-lt"/>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Arial" panose="020B0604020202020204" pitchFamily="34" charset="0"/>
              <a:buChar char="•"/>
              <a:tabLst>
                <a:tab pos="228600" algn="l"/>
              </a:tabLst>
            </a:pPr>
            <a:r>
              <a:rPr lang="en-US" sz="1100" dirty="0">
                <a:effectLst/>
                <a:latin typeface="+mn-lt"/>
                <a:ea typeface="Calibri" panose="020F0502020204030204" pitchFamily="34" charset="0"/>
                <a:cs typeface="Calibri" panose="020F0502020204030204" pitchFamily="34" charset="0"/>
              </a:rPr>
              <a:t>Understands my workflows and offers the products I am proud to be seen with</a:t>
            </a:r>
            <a:endParaRPr lang="en-US" sz="1100" dirty="0">
              <a:effectLst/>
              <a:latin typeface="+mn-lt"/>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Arial" panose="020B0604020202020204" pitchFamily="34" charset="0"/>
              <a:buChar char="•"/>
              <a:tabLst>
                <a:tab pos="228600" algn="l"/>
              </a:tabLst>
            </a:pPr>
            <a:r>
              <a:rPr lang="en-US" sz="1100" dirty="0">
                <a:effectLst/>
                <a:latin typeface="+mn-lt"/>
                <a:ea typeface="Calibri" panose="020F0502020204030204" pitchFamily="34" charset="0"/>
                <a:cs typeface="Calibri" panose="020F0502020204030204" pitchFamily="34" charset="0"/>
              </a:rPr>
              <a:t>Offers beautifully designed products</a:t>
            </a:r>
            <a:endParaRPr lang="en-US" sz="1100" dirty="0">
              <a:effectLst/>
              <a:latin typeface="+mn-lt"/>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0"/>
              </a:spcAft>
              <a:buFont typeface="Arial" panose="020B0604020202020204" pitchFamily="34" charset="0"/>
              <a:buChar char="•"/>
              <a:tabLst>
                <a:tab pos="228600" algn="l"/>
              </a:tabLst>
            </a:pPr>
            <a:r>
              <a:rPr lang="en-US" sz="1100" dirty="0">
                <a:effectLst/>
                <a:latin typeface="+mn-lt"/>
                <a:ea typeface="Calibri" panose="020F0502020204030204" pitchFamily="34" charset="0"/>
                <a:cs typeface="Calibri" panose="020F0502020204030204" pitchFamily="34" charset="0"/>
              </a:rPr>
              <a:t>Is a leader in high performance computers tailored to the work I do</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mn-lt"/>
                <a:ea typeface="Calibri" panose="020F0502020204030204" pitchFamily="34" charset="0"/>
                <a:cs typeface="Calibri" panose="020F0502020204030204" pitchFamily="34" charset="0"/>
              </a:rPr>
              <a:t> </a:t>
            </a: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solidFill>
                  <a:srgbClr val="0070C0"/>
                </a:solidFill>
                <a:effectLst/>
                <a:latin typeface="+mn-lt"/>
                <a:ea typeface="Calibri" panose="020F0502020204030204" pitchFamily="34" charset="0"/>
                <a:cs typeface="Times New Roman" panose="02020603050405020304" pitchFamily="18" charset="0"/>
              </a:rPr>
              <a:t>Unique and differentiating experiences:</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100" dirty="0">
                <a:solidFill>
                  <a:srgbClr val="0070C0"/>
                </a:solidFill>
                <a:effectLst/>
                <a:latin typeface="+mn-lt"/>
                <a:ea typeface="Calibri" panose="020F0502020204030204" pitchFamily="34" charset="0"/>
                <a:cs typeface="Times New Roman" panose="02020603050405020304" pitchFamily="18" charset="0"/>
              </a:rPr>
              <a:t>Supports heavy workflows </a:t>
            </a:r>
            <a:r>
              <a:rPr lang="en-US" sz="1100" dirty="0">
                <a:effectLst/>
                <a:latin typeface="+mn-lt"/>
                <a:ea typeface="Calibri" panose="020F0502020204030204" pitchFamily="34" charset="0"/>
                <a:cs typeface="Times New Roman" panose="02020603050405020304" pitchFamily="18" charset="0"/>
              </a:rPr>
              <a:t>in the office, at home, or on the go with pro-grade performance.</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100" dirty="0">
                <a:solidFill>
                  <a:srgbClr val="0070C0"/>
                </a:solidFill>
                <a:effectLst/>
                <a:latin typeface="+mn-lt"/>
                <a:ea typeface="Calibri" panose="020F0502020204030204" pitchFamily="34" charset="0"/>
                <a:cs typeface="Times New Roman" panose="02020603050405020304" pitchFamily="18" charset="0"/>
              </a:rPr>
              <a:t>Staying connected wherever they work </a:t>
            </a:r>
            <a:r>
              <a:rPr lang="en-US" sz="1100" dirty="0">
                <a:effectLst/>
                <a:latin typeface="+mn-lt"/>
                <a:ea typeface="Calibri" panose="020F0502020204030204" pitchFamily="34" charset="0"/>
                <a:cs typeface="Times New Roman" panose="02020603050405020304" pitchFamily="18" charset="0"/>
              </a:rPr>
              <a:t>with advanced HP collaboration solutions, VR, and a portfolio of remote compute solutions including ZCentral, Teradici, and Omniverse.</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100" dirty="0">
                <a:solidFill>
                  <a:srgbClr val="0070C0"/>
                </a:solidFill>
                <a:effectLst/>
                <a:latin typeface="+mn-lt"/>
                <a:ea typeface="Calibri" panose="020F0502020204030204" pitchFamily="34" charset="0"/>
                <a:cs typeface="Times New Roman" panose="02020603050405020304" pitchFamily="18" charset="0"/>
              </a:rPr>
              <a:t>Protected and mission-critical reliability 7x24x365 </a:t>
            </a:r>
            <a:r>
              <a:rPr lang="en-US" sz="1100" dirty="0">
                <a:effectLst/>
                <a:latin typeface="+mn-lt"/>
                <a:ea typeface="Calibri" panose="020F0502020204030204" pitchFamily="34" charset="0"/>
                <a:cs typeface="Times New Roman" panose="02020603050405020304" pitchFamily="18" charset="0"/>
              </a:rPr>
              <a:t>with HP Wolf Security, ISV certifications, and additional reliability testing supporting continuous operation, uninterrupted performance, and multi-tasking.</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100" dirty="0">
                <a:solidFill>
                  <a:srgbClr val="0070C0"/>
                </a:solidFill>
                <a:effectLst/>
                <a:latin typeface="+mn-lt"/>
                <a:ea typeface="Calibri" panose="020F0502020204030204" pitchFamily="34" charset="0"/>
                <a:cs typeface="Times New Roman" panose="02020603050405020304" pitchFamily="18" charset="0"/>
              </a:rPr>
              <a:t>Beautiful and innovative designs </a:t>
            </a:r>
            <a:r>
              <a:rPr lang="en-US" sz="1100" dirty="0">
                <a:effectLst/>
                <a:latin typeface="+mn-lt"/>
                <a:ea typeface="Calibri" panose="020F0502020204030204" pitchFamily="34" charset="0"/>
                <a:cs typeface="Times New Roman" panose="02020603050405020304" pitchFamily="18" charset="0"/>
              </a:rPr>
              <a:t>that can be personalized for and reflect the status of the user while in the office, at home, or on the go.</a:t>
            </a:r>
          </a:p>
          <a:p>
            <a:pPr marL="0" marR="0" lvl="0" indent="0">
              <a:lnSpc>
                <a:spcPct val="107000"/>
              </a:lnSpc>
              <a:spcBef>
                <a:spcPts val="0"/>
              </a:spcBef>
              <a:spcAft>
                <a:spcPts val="0"/>
              </a:spcAft>
              <a:buFontTx/>
              <a:buNone/>
              <a:tabLst>
                <a:tab pos="457200" algn="l"/>
              </a:tabLst>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69A88-6BCD-46AE-B8B3-0DC27D33FA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168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baseline="0" dirty="0">
                <a:latin typeface="+mn-lt"/>
              </a:rPr>
              <a:t>[Talking track]</a:t>
            </a:r>
          </a:p>
          <a:p>
            <a:r>
              <a:rPr lang="en-US" sz="1100" dirty="0">
                <a:latin typeface="+mn-lt"/>
              </a:rPr>
              <a:t>The Z by HP desktop portfolio offers a broad range of performance, to offer the perfect solution for any professional customer, from AEC and product development to media and entertainment, from customers working at small and medium businesses and enterprises alike.</a:t>
            </a:r>
          </a:p>
          <a:p>
            <a:endParaRPr lang="en-US" sz="1100" dirty="0">
              <a:latin typeface="+mn-lt"/>
            </a:endParaRPr>
          </a:p>
          <a:p>
            <a:r>
              <a:rPr lang="en-US" sz="1100" dirty="0">
                <a:latin typeface="+mn-lt"/>
              </a:rPr>
              <a:t>Starting in the middle of these three qualities is the Z4. The Z4 is the balance between frequency, cores, performance, and budget. It is for those who need to render models and see them updated in real-time. If in a space-conscious location while needing high performance, the ZCentral 4R is a 1U </a:t>
            </a:r>
            <a:r>
              <a:rPr lang="en-US" sz="1100" dirty="0" err="1">
                <a:latin typeface="+mn-lt"/>
              </a:rPr>
              <a:t>rackable</a:t>
            </a:r>
            <a:r>
              <a:rPr lang="en-US" sz="1100" dirty="0">
                <a:latin typeface="+mn-lt"/>
              </a:rPr>
              <a:t> workstation that condenses the power you need into a small form factor. Access the power with our ZCentral software, which I will further explain later on.</a:t>
            </a:r>
          </a:p>
          <a:p>
            <a:endParaRPr lang="en-US" sz="1100" dirty="0">
              <a:latin typeface="+mn-lt"/>
            </a:endParaRPr>
          </a:p>
          <a:p>
            <a:r>
              <a:rPr lang="en-US" sz="1100" dirty="0">
                <a:latin typeface="+mn-lt"/>
              </a:rPr>
              <a:t>But if you need even more power, the Z6 and Z8 are monster desktops that can calculate billions of data rows and also can render your projects with speed and accuracy. If you need a desktop that will significantly increase the efficiency of your workflow, these are the desktops to get.</a:t>
            </a:r>
          </a:p>
          <a:p>
            <a:endParaRPr lang="en-US" sz="1100" dirty="0">
              <a:latin typeface="+mn-lt"/>
            </a:endParaRPr>
          </a:p>
          <a:p>
            <a:r>
              <a:rPr lang="en-US" sz="1100" dirty="0">
                <a:latin typeface="+mn-lt"/>
              </a:rPr>
              <a:t>For more space-optimized solutions, our most versatile workstations, the Z2 Mini and Z2 SFF, are small form factors that are great for people who are space-conscious, like in a classroom setting or in a place where every available desk space is appreciated. Especially with the Mini, you can mount it behind your display, under your desk, or rack it as a racked solution. These small yet powerful devices are also able to power your 2D designs and multi-threaded workflows.</a:t>
            </a:r>
          </a:p>
          <a:p>
            <a:endParaRPr lang="en-US" sz="1100" dirty="0">
              <a:latin typeface="+mn-lt"/>
            </a:endParaRPr>
          </a:p>
          <a:p>
            <a:r>
              <a:rPr lang="en-US" sz="1100" dirty="0">
                <a:latin typeface="+mn-lt"/>
              </a:rPr>
              <a:t>Moving to our value ladder, customers who need a professionally certified desktop but are limited in budget can start with the Z1 Entry Tower. This device is our most affordable desktop workstation and is certified for many professional applications. For our more price-conscious customers who need a bit more power and want to be involved with design and VR, we have the Z2 Tower. This device is for the 3D designer who has begun to integrate VR into their work.</a:t>
            </a:r>
          </a:p>
          <a:p>
            <a:endParaRPr lang="en-US" sz="1100" dirty="0">
              <a:latin typeface="+mn-lt"/>
            </a:endParaRPr>
          </a:p>
          <a:p>
            <a:r>
              <a:rPr lang="en-US" sz="1100" dirty="0">
                <a:latin typeface="+mn-lt"/>
              </a:rPr>
              <a:t>Looking at what your needs are in versatility, performance, and value, this portfolio will be able to address and provide what you need!</a:t>
            </a:r>
          </a:p>
          <a:p>
            <a:endParaRPr lang="en-US" sz="1100" b="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rPr>
              <a:t>Positioning: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Z2 Mini and Z2 SFF</a:t>
            </a:r>
          </a:p>
          <a:p>
            <a:pPr lvl="1" rtl="0" eaLnBrk="1" fontAlgn="ctr" latinLnBrk="0" hangingPunct="1"/>
            <a:r>
              <a:rPr lang="en-US" sz="1100" b="0" i="0" u="sng" strike="noStrike" kern="1200" dirty="0">
                <a:solidFill>
                  <a:schemeClr val="tx1"/>
                </a:solidFill>
                <a:effectLst/>
                <a:latin typeface="+mn-lt"/>
                <a:ea typeface="+mn-ea"/>
                <a:cs typeface="+mn-cs"/>
              </a:rPr>
              <a:t>Personas:</a:t>
            </a:r>
            <a:r>
              <a:rPr lang="en-US" sz="1100" b="0" i="0" u="none" strike="noStrike" kern="1200" dirty="0">
                <a:solidFill>
                  <a:schemeClr val="tx1"/>
                </a:solidFill>
                <a:effectLst/>
                <a:latin typeface="+mn-lt"/>
                <a:ea typeface="+mn-ea"/>
                <a:cs typeface="+mn-cs"/>
              </a:rPr>
              <a:t> Professional creator / student (architect, product designer, designer student)</a:t>
            </a:r>
            <a:endParaRPr lang="en-GB" sz="1100" b="0" i="0" u="none" strike="noStrike" kern="1200" dirty="0">
              <a:solidFill>
                <a:schemeClr val="tx1"/>
              </a:solidFill>
              <a:effectLst/>
              <a:latin typeface="+mn-lt"/>
              <a:ea typeface="+mn-ea"/>
              <a:cs typeface="+mn-cs"/>
            </a:endParaRPr>
          </a:p>
          <a:p>
            <a:pPr lvl="1" rtl="0" eaLnBrk="1" fontAlgn="auto" latinLnBrk="0" hangingPunct="1"/>
            <a:r>
              <a:rPr lang="en-US" sz="1100" b="0" i="0" u="sng" strike="noStrike" kern="1200" baseline="0" dirty="0">
                <a:solidFill>
                  <a:schemeClr val="tx1"/>
                </a:solidFill>
                <a:effectLst/>
                <a:latin typeface="+mn-lt"/>
                <a:ea typeface="+mn-ea"/>
                <a:cs typeface="+mn-cs"/>
              </a:rPr>
              <a:t>Needs: </a:t>
            </a:r>
          </a:p>
          <a:p>
            <a:pPr lvl="2" rtl="0" eaLnBrk="1" fontAlgn="auto" latinLnBrk="0" hangingPunct="1"/>
            <a:r>
              <a:rPr lang="en-US" sz="1100" b="0" i="0" u="none" strike="noStrike" kern="1200" baseline="0" dirty="0">
                <a:solidFill>
                  <a:schemeClr val="tx1"/>
                </a:solidFill>
                <a:effectLst/>
                <a:latin typeface="+mn-lt"/>
                <a:ea typeface="+mn-ea"/>
                <a:cs typeface="+mn-cs"/>
              </a:rPr>
              <a:t>More room on desk for blueprints and other content</a:t>
            </a:r>
            <a:endParaRPr lang="en-GB" sz="1100" b="0" i="0" u="none" strike="noStrike" kern="1200" dirty="0">
              <a:solidFill>
                <a:schemeClr val="tx1"/>
              </a:solidFill>
              <a:effectLst/>
              <a:latin typeface="+mn-lt"/>
              <a:ea typeface="+mn-ea"/>
              <a:cs typeface="+mn-cs"/>
            </a:endParaRPr>
          </a:p>
          <a:p>
            <a:pPr lvl="2" rtl="0" eaLnBrk="1" fontAlgn="auto" latinLnBrk="0" hangingPunct="1"/>
            <a:r>
              <a:rPr lang="en-US" sz="1100" b="0" i="0" u="none" strike="noStrike" kern="1200" baseline="0" dirty="0">
                <a:solidFill>
                  <a:schemeClr val="tx1"/>
                </a:solidFill>
                <a:effectLst/>
                <a:latin typeface="+mn-lt"/>
                <a:ea typeface="+mn-ea"/>
                <a:cs typeface="+mn-cs"/>
              </a:rPr>
              <a:t>Certified for professional applications</a:t>
            </a:r>
            <a:endParaRPr lang="en-GB" sz="1100" b="0" i="0" u="none" strike="noStrike" kern="1200" dirty="0">
              <a:solidFill>
                <a:schemeClr val="tx1"/>
              </a:solidFill>
              <a:effectLst/>
              <a:latin typeface="+mn-lt"/>
              <a:ea typeface="+mn-ea"/>
              <a:cs typeface="+mn-cs"/>
            </a:endParaRPr>
          </a:p>
          <a:p>
            <a:pPr lvl="1" rtl="0" eaLnBrk="1" fontAlgn="t" latinLnBrk="0" hangingPunct="1"/>
            <a:r>
              <a:rPr lang="en-US" sz="1100" b="0" i="0" u="sng" strike="noStrike" kern="1200" dirty="0">
                <a:solidFill>
                  <a:schemeClr val="tx1"/>
                </a:solidFill>
                <a:effectLst/>
                <a:latin typeface="+mn-lt"/>
                <a:ea typeface="+mn-ea"/>
                <a:cs typeface="+mn-cs"/>
              </a:rPr>
              <a:t>Use cases:</a:t>
            </a:r>
          </a:p>
          <a:p>
            <a:pPr lvl="2" rtl="0" eaLnBrk="1" fontAlgn="t" latinLnBrk="0" hangingPunct="1"/>
            <a:r>
              <a:rPr lang="en-US" sz="1100" b="0" i="0" u="none" strike="noStrike" kern="1200" dirty="0">
                <a:solidFill>
                  <a:schemeClr val="tx1"/>
                </a:solidFill>
                <a:effectLst/>
                <a:latin typeface="+mn-lt"/>
                <a:ea typeface="+mn-ea"/>
                <a:cs typeface="+mn-cs"/>
              </a:rPr>
              <a:t>2D edit/design (Avid, Premiere Pro, Photoshop, InDesign)</a:t>
            </a:r>
            <a:endParaRPr lang="en-GB" sz="1100" b="0" i="0" u="none" strike="noStrike" kern="1200" dirty="0">
              <a:solidFill>
                <a:schemeClr val="tx1"/>
              </a:solidFill>
              <a:effectLst/>
              <a:latin typeface="+mn-lt"/>
              <a:ea typeface="+mn-ea"/>
              <a:cs typeface="+mn-cs"/>
            </a:endParaRPr>
          </a:p>
          <a:p>
            <a:pPr lvl="2" rtl="0" eaLnBrk="1" fontAlgn="t" latinLnBrk="0" hangingPunct="1"/>
            <a:r>
              <a:rPr lang="en-US" sz="1100" b="0" i="0" u="none" strike="noStrike" kern="1200" dirty="0">
                <a:solidFill>
                  <a:schemeClr val="tx1"/>
                </a:solidFill>
                <a:effectLst/>
                <a:latin typeface="+mn-lt"/>
                <a:ea typeface="+mn-ea"/>
                <a:cs typeface="+mn-cs"/>
              </a:rPr>
              <a:t>Entry 3D design (SOLIDWORKS, AutoCAD)</a:t>
            </a:r>
            <a:endParaRPr lang="en-GB" sz="11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Z1 Entry Tower</a:t>
            </a:r>
          </a:p>
          <a:p>
            <a:pPr lvl="1" rtl="0" eaLnBrk="1" fontAlgn="auto" latinLnBrk="0" hangingPunct="1"/>
            <a:r>
              <a:rPr lang="en-US" sz="1100" b="0" i="0" u="sng" strike="noStrike" kern="1200" baseline="0" dirty="0">
                <a:solidFill>
                  <a:schemeClr val="tx1"/>
                </a:solidFill>
                <a:effectLst/>
                <a:latin typeface="+mn-lt"/>
                <a:ea typeface="+mn-ea"/>
                <a:cs typeface="+mn-cs"/>
              </a:rPr>
              <a:t>Personas:</a:t>
            </a:r>
            <a:r>
              <a:rPr lang="en-US" sz="1100" b="0" i="0" u="none" strike="noStrike" kern="1200" baseline="0" dirty="0">
                <a:solidFill>
                  <a:schemeClr val="tx1"/>
                </a:solidFill>
                <a:effectLst/>
                <a:latin typeface="+mn-lt"/>
                <a:ea typeface="+mn-ea"/>
                <a:cs typeface="+mn-cs"/>
              </a:rPr>
              <a:t> STEAM Student</a:t>
            </a:r>
            <a:r>
              <a:rPr lang="en-GB" sz="1100" b="0" i="0" u="none" strike="noStrike" kern="1200" baseline="0" dirty="0">
                <a:solidFill>
                  <a:schemeClr val="tx1"/>
                </a:solidFill>
                <a:effectLst/>
                <a:latin typeface="+mn-lt"/>
                <a:ea typeface="+mn-ea"/>
                <a:cs typeface="+mn-cs"/>
              </a:rPr>
              <a:t> (</a:t>
            </a:r>
            <a:r>
              <a:rPr lang="en-US" sz="1100" b="0" i="0" u="none" strike="noStrike" kern="1200" baseline="0" dirty="0">
                <a:solidFill>
                  <a:schemeClr val="tx1"/>
                </a:solidFill>
                <a:effectLst/>
                <a:latin typeface="+mn-lt"/>
                <a:ea typeface="+mn-ea"/>
                <a:cs typeface="+mn-cs"/>
              </a:rPr>
              <a:t>e.g., architect, design student; K-12 and higher ed)</a:t>
            </a:r>
            <a:endParaRPr lang="en-GB" sz="1100" b="0" i="0" u="none" strike="noStrike" kern="1200" dirty="0">
              <a:solidFill>
                <a:schemeClr val="tx1"/>
              </a:solidFill>
              <a:effectLst/>
              <a:latin typeface="+mn-lt"/>
              <a:ea typeface="+mn-ea"/>
              <a:cs typeface="+mn-cs"/>
            </a:endParaRPr>
          </a:p>
          <a:p>
            <a:pPr lvl="1" rtl="0" eaLnBrk="1" fontAlgn="auto" latinLnBrk="0" hangingPunct="1"/>
            <a:r>
              <a:rPr lang="en-US" sz="1100" b="0" i="0" u="sng" strike="noStrike" kern="1200" dirty="0">
                <a:solidFill>
                  <a:schemeClr val="tx1"/>
                </a:solidFill>
                <a:effectLst/>
                <a:latin typeface="+mn-lt"/>
                <a:ea typeface="+mn-ea"/>
                <a:cs typeface="+mn-cs"/>
              </a:rPr>
              <a:t>Needs:</a:t>
            </a:r>
            <a:endParaRPr lang="en-US" sz="1100" b="0" i="0" u="none" strike="noStrike" kern="1200" dirty="0">
              <a:solidFill>
                <a:schemeClr val="tx1"/>
              </a:solidFill>
              <a:effectLst/>
              <a:latin typeface="+mn-lt"/>
              <a:ea typeface="+mn-ea"/>
              <a:cs typeface="+mn-cs"/>
            </a:endParaRPr>
          </a:p>
          <a:p>
            <a:pPr lvl="2" rtl="0" eaLnBrk="1" fontAlgn="auto" latinLnBrk="0" hangingPunct="1"/>
            <a:r>
              <a:rPr lang="en-US" sz="1100" b="0" i="0" u="none" strike="noStrike" kern="1200" dirty="0">
                <a:solidFill>
                  <a:schemeClr val="tx1"/>
                </a:solidFill>
                <a:effectLst/>
                <a:latin typeface="+mn-lt"/>
                <a:ea typeface="+mn-ea"/>
                <a:cs typeface="+mn-cs"/>
              </a:rPr>
              <a:t>Affordable price point</a:t>
            </a:r>
          </a:p>
          <a:p>
            <a:pPr lvl="2" rtl="0" eaLnBrk="1" fontAlgn="auto" latinLnBrk="0" hangingPunct="1"/>
            <a:r>
              <a:rPr lang="en-US" sz="1100" b="0" i="0" u="none" strike="noStrike" kern="1200" dirty="0">
                <a:solidFill>
                  <a:schemeClr val="tx1"/>
                </a:solidFill>
                <a:effectLst/>
                <a:latin typeface="+mn-lt"/>
                <a:ea typeface="+mn-ea"/>
                <a:cs typeface="+mn-cs"/>
              </a:rPr>
              <a:t>Professional performance for soon to be professional creators</a:t>
            </a:r>
            <a:endParaRPr lang="en-GB" sz="1100" b="0" i="0" u="none" strike="noStrike" kern="1200" dirty="0">
              <a:solidFill>
                <a:schemeClr val="tx1"/>
              </a:solidFill>
              <a:effectLst/>
              <a:latin typeface="+mn-lt"/>
              <a:ea typeface="+mn-ea"/>
              <a:cs typeface="+mn-cs"/>
            </a:endParaRPr>
          </a:p>
          <a:p>
            <a:pPr lvl="1" rtl="0" eaLnBrk="1" fontAlgn="t" latinLnBrk="0" hangingPunct="1"/>
            <a:r>
              <a:rPr lang="en-US" sz="1100" b="0" i="0" u="sng" strike="noStrike" kern="1200" dirty="0">
                <a:solidFill>
                  <a:schemeClr val="tx1"/>
                </a:solidFill>
                <a:effectLst/>
                <a:latin typeface="+mn-lt"/>
                <a:ea typeface="+mn-ea"/>
                <a:cs typeface="+mn-cs"/>
              </a:rPr>
              <a:t>Use cases:</a:t>
            </a:r>
            <a:endParaRPr lang="en-US" sz="1100" b="0" i="0" u="none" strike="noStrike" kern="1200" dirty="0">
              <a:solidFill>
                <a:schemeClr val="tx1"/>
              </a:solidFill>
              <a:effectLst/>
              <a:latin typeface="+mn-lt"/>
              <a:ea typeface="+mn-ea"/>
              <a:cs typeface="+mn-cs"/>
            </a:endParaRPr>
          </a:p>
          <a:p>
            <a:pPr lvl="2" rtl="0" eaLnBrk="1" fontAlgn="t" latinLnBrk="0" hangingPunct="1"/>
            <a:r>
              <a:rPr lang="en-US" sz="1100" b="0" i="0" u="none" strike="noStrike" kern="1200" dirty="0">
                <a:solidFill>
                  <a:schemeClr val="tx1"/>
                </a:solidFill>
                <a:effectLst/>
                <a:latin typeface="+mn-lt"/>
                <a:ea typeface="+mn-ea"/>
                <a:cs typeface="+mn-cs"/>
              </a:rPr>
              <a:t>CAD drawings, design and engineering (AutoCAD)</a:t>
            </a:r>
            <a:endParaRPr lang="en-GB" sz="1100" b="0" i="0" u="none" strike="noStrike" kern="1200" dirty="0">
              <a:solidFill>
                <a:schemeClr val="tx1"/>
              </a:solidFill>
              <a:effectLst/>
              <a:latin typeface="+mn-lt"/>
              <a:ea typeface="+mn-ea"/>
              <a:cs typeface="+mn-cs"/>
            </a:endParaRPr>
          </a:p>
          <a:p>
            <a:pPr lvl="2" rtl="0" eaLnBrk="1" fontAlgn="t" latinLnBrk="0" hangingPunct="1"/>
            <a:r>
              <a:rPr lang="en-US" sz="1100" b="0" i="0" u="none" strike="noStrike" kern="1200" dirty="0">
                <a:solidFill>
                  <a:schemeClr val="tx1"/>
                </a:solidFill>
                <a:effectLst/>
                <a:latin typeface="+mn-lt"/>
                <a:ea typeface="+mn-ea"/>
                <a:cs typeface="+mn-cs"/>
              </a:rPr>
              <a:t>Editing and video (Photoshop, Premiere Pro)</a:t>
            </a:r>
            <a:endParaRPr lang="en-GB" sz="11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Z2 Tower</a:t>
            </a:r>
          </a:p>
          <a:p>
            <a:pPr lvl="1" rtl="0" eaLnBrk="1" fontAlgn="auto" latinLnBrk="0" hangingPunct="1"/>
            <a:r>
              <a:rPr lang="en-US" sz="1100" b="0" i="0" u="sng" strike="noStrike" kern="1200" dirty="0">
                <a:solidFill>
                  <a:schemeClr val="tx1"/>
                </a:solidFill>
                <a:effectLst/>
                <a:latin typeface="+mn-lt"/>
                <a:ea typeface="+mn-ea"/>
                <a:cs typeface="+mn-cs"/>
              </a:rPr>
              <a:t>Personas:</a:t>
            </a:r>
            <a:r>
              <a:rPr lang="en-US" sz="1100" b="0" i="0" u="none" strike="noStrike" kern="1200" dirty="0">
                <a:solidFill>
                  <a:schemeClr val="tx1"/>
                </a:solidFill>
                <a:effectLst/>
                <a:latin typeface="+mn-lt"/>
                <a:ea typeface="+mn-ea"/>
                <a:cs typeface="+mn-cs"/>
              </a:rPr>
              <a:t> Professional creator</a:t>
            </a:r>
            <a:r>
              <a:rPr lang="en-GB" sz="1100" b="0" i="0" u="none" strike="noStrike" kern="1200" dirty="0">
                <a:solidFill>
                  <a:schemeClr val="tx1"/>
                </a:solidFill>
                <a:effectLst/>
                <a:latin typeface="+mn-lt"/>
                <a:ea typeface="+mn-ea"/>
                <a:cs typeface="+mn-cs"/>
              </a:rPr>
              <a:t> (</a:t>
            </a:r>
            <a:r>
              <a:rPr lang="en-US" sz="1100" b="0" i="0" u="none" strike="noStrike" kern="1200" dirty="0">
                <a:solidFill>
                  <a:schemeClr val="tx1"/>
                </a:solidFill>
                <a:effectLst/>
                <a:latin typeface="+mn-lt"/>
                <a:ea typeface="+mn-ea"/>
                <a:cs typeface="+mn-cs"/>
              </a:rPr>
              <a:t>e.g., engineer, architect, video editor)</a:t>
            </a:r>
            <a:endParaRPr lang="en-GB" sz="1100" b="0" i="0" u="none" strike="noStrike" kern="1200" dirty="0">
              <a:solidFill>
                <a:schemeClr val="tx1"/>
              </a:solidFill>
              <a:effectLst/>
              <a:latin typeface="+mn-lt"/>
              <a:ea typeface="+mn-ea"/>
              <a:cs typeface="+mn-cs"/>
            </a:endParaRPr>
          </a:p>
          <a:p>
            <a:pPr lvl="1" rtl="0" eaLnBrk="1" fontAlgn="auto" latinLnBrk="0" hangingPunct="1"/>
            <a:r>
              <a:rPr lang="en-US" sz="1100" b="0" i="0" u="sng" strike="noStrike" kern="1200" baseline="0" dirty="0">
                <a:solidFill>
                  <a:schemeClr val="tx1"/>
                </a:solidFill>
                <a:effectLst/>
                <a:latin typeface="+mn-lt"/>
                <a:ea typeface="+mn-ea"/>
                <a:cs typeface="+mn-cs"/>
              </a:rPr>
              <a:t>Needs:</a:t>
            </a:r>
          </a:p>
          <a:p>
            <a:pPr lvl="2" rtl="0" eaLnBrk="1" fontAlgn="auto" latinLnBrk="0" hangingPunct="1"/>
            <a:r>
              <a:rPr lang="en-US" sz="1100" b="0" i="0" u="none" strike="noStrike" kern="1200" baseline="0" dirty="0">
                <a:solidFill>
                  <a:schemeClr val="tx1"/>
                </a:solidFill>
                <a:effectLst/>
                <a:latin typeface="+mn-lt"/>
                <a:ea typeface="+mn-ea"/>
                <a:cs typeface="+mn-cs"/>
              </a:rPr>
              <a:t>Scalable pro performance to work on any pro app from video to architecture</a:t>
            </a:r>
            <a:endParaRPr lang="en-GB" sz="1100" b="0" i="0" u="none" strike="noStrike" kern="1200" dirty="0">
              <a:solidFill>
                <a:schemeClr val="tx1"/>
              </a:solidFill>
              <a:effectLst/>
              <a:latin typeface="+mn-lt"/>
              <a:ea typeface="+mn-ea"/>
              <a:cs typeface="+mn-cs"/>
            </a:endParaRPr>
          </a:p>
          <a:p>
            <a:pPr lvl="2" rtl="0" eaLnBrk="1" fontAlgn="auto" latinLnBrk="0" hangingPunct="1"/>
            <a:r>
              <a:rPr lang="en-US" sz="1100" b="0" i="0" u="none" strike="noStrike" kern="1200" baseline="0" dirty="0">
                <a:solidFill>
                  <a:schemeClr val="tx1"/>
                </a:solidFill>
                <a:effectLst/>
                <a:latin typeface="+mn-lt"/>
                <a:ea typeface="+mn-ea"/>
                <a:cs typeface="+mn-cs"/>
              </a:rPr>
              <a:t>Quicker design visualization to meet deadlines</a:t>
            </a:r>
            <a:endParaRPr lang="en-GB" sz="1100" b="0" i="0" u="none" strike="noStrike" kern="1200" dirty="0">
              <a:solidFill>
                <a:schemeClr val="tx1"/>
              </a:solidFill>
              <a:effectLst/>
              <a:latin typeface="+mn-lt"/>
              <a:ea typeface="+mn-ea"/>
              <a:cs typeface="+mn-cs"/>
            </a:endParaRPr>
          </a:p>
          <a:p>
            <a:pPr lvl="1" rtl="0" eaLnBrk="1" fontAlgn="t" latinLnBrk="0" hangingPunct="1"/>
            <a:r>
              <a:rPr lang="en-US" sz="1100" b="0" i="0" u="sng" strike="noStrike" kern="1200" dirty="0">
                <a:solidFill>
                  <a:schemeClr val="tx1"/>
                </a:solidFill>
                <a:effectLst/>
                <a:latin typeface="+mn-lt"/>
                <a:ea typeface="+mn-ea"/>
                <a:cs typeface="+mn-cs"/>
              </a:rPr>
              <a:t>Use cases:</a:t>
            </a:r>
          </a:p>
          <a:p>
            <a:pPr lvl="2" rtl="0" eaLnBrk="1" fontAlgn="t" latinLnBrk="0" hangingPunct="1"/>
            <a:r>
              <a:rPr lang="en-US" sz="1100" b="0" i="0" u="none" strike="noStrike" kern="1200" dirty="0">
                <a:solidFill>
                  <a:schemeClr val="tx1"/>
                </a:solidFill>
                <a:effectLst/>
                <a:latin typeface="+mn-lt"/>
                <a:ea typeface="+mn-ea"/>
                <a:cs typeface="+mn-cs"/>
              </a:rPr>
              <a:t>Manufacturing/PD (SOLIDWORKS)</a:t>
            </a:r>
            <a:endParaRPr lang="en-GB" sz="1100" b="0" i="0" u="none" strike="noStrike" kern="1200" dirty="0">
              <a:solidFill>
                <a:schemeClr val="tx1"/>
              </a:solidFill>
              <a:effectLst/>
              <a:latin typeface="+mn-lt"/>
              <a:ea typeface="+mn-ea"/>
              <a:cs typeface="+mn-cs"/>
            </a:endParaRPr>
          </a:p>
          <a:p>
            <a:pPr lvl="2" rtl="0" eaLnBrk="1" fontAlgn="t" latinLnBrk="0" hangingPunct="1"/>
            <a:r>
              <a:rPr lang="en-US" sz="1100" b="0" i="0" u="none" strike="noStrike" kern="1200" dirty="0">
                <a:solidFill>
                  <a:schemeClr val="tx1"/>
                </a:solidFill>
                <a:effectLst/>
                <a:latin typeface="+mn-lt"/>
                <a:ea typeface="+mn-ea"/>
                <a:cs typeface="+mn-cs"/>
              </a:rPr>
              <a:t>4K videography (Avid, Premiere Pro)</a:t>
            </a:r>
            <a:endParaRPr lang="en-GB" sz="1100" b="0" i="0" u="none" strike="noStrike" kern="1200" dirty="0">
              <a:solidFill>
                <a:schemeClr val="tx1"/>
              </a:solidFill>
              <a:effectLst/>
              <a:latin typeface="+mn-lt"/>
              <a:ea typeface="+mn-ea"/>
              <a:cs typeface="+mn-cs"/>
            </a:endParaRPr>
          </a:p>
          <a:p>
            <a:pPr lvl="2" rtl="0" eaLnBrk="1" fontAlgn="t" latinLnBrk="0" hangingPunct="1"/>
            <a:r>
              <a:rPr lang="en-US" sz="1100" b="0" i="0" u="none" strike="noStrike" kern="1200" dirty="0">
                <a:solidFill>
                  <a:schemeClr val="tx1"/>
                </a:solidFill>
                <a:effectLst/>
                <a:latin typeface="+mn-lt"/>
                <a:ea typeface="+mn-ea"/>
                <a:cs typeface="+mn-cs"/>
              </a:rPr>
              <a:t>Experience/software design in XR (Unity, Unreal Engine)</a:t>
            </a:r>
            <a:endParaRPr lang="en-US" sz="1100" b="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Z4</a:t>
            </a:r>
          </a:p>
          <a:p>
            <a:pPr lvl="1" rtl="0" eaLnBrk="1" fontAlgn="auto" latinLnBrk="0" hangingPunct="1"/>
            <a:r>
              <a:rPr lang="en-US" sz="1100" b="0" i="0" u="sng" strike="noStrike" kern="1200" baseline="0" dirty="0">
                <a:solidFill>
                  <a:schemeClr val="tx1"/>
                </a:solidFill>
                <a:effectLst/>
                <a:latin typeface="+mn-lt"/>
                <a:ea typeface="+mn-ea"/>
                <a:cs typeface="+mn-cs"/>
              </a:rPr>
              <a:t>Personas:</a:t>
            </a:r>
            <a:r>
              <a:rPr lang="en-US" sz="1100" b="0" i="0" u="none" strike="noStrike" kern="1200" baseline="0" dirty="0">
                <a:solidFill>
                  <a:schemeClr val="tx1"/>
                </a:solidFill>
                <a:effectLst/>
                <a:latin typeface="+mn-lt"/>
                <a:ea typeface="+mn-ea"/>
                <a:cs typeface="+mn-cs"/>
              </a:rPr>
              <a:t> Professional creator </a:t>
            </a:r>
            <a:r>
              <a:rPr lang="en-GB" sz="1100" b="0" i="0" u="none" strike="noStrike" kern="1200" baseline="0" dirty="0">
                <a:solidFill>
                  <a:schemeClr val="tx1"/>
                </a:solidFill>
                <a:effectLst/>
                <a:latin typeface="+mn-lt"/>
                <a:ea typeface="+mn-ea"/>
                <a:cs typeface="+mn-cs"/>
              </a:rPr>
              <a:t>(</a:t>
            </a:r>
            <a:r>
              <a:rPr lang="en-US" sz="1100" b="0" i="0" u="none" strike="noStrike" kern="1200" baseline="0" dirty="0">
                <a:solidFill>
                  <a:schemeClr val="tx1"/>
                </a:solidFill>
                <a:effectLst/>
                <a:latin typeface="+mn-lt"/>
                <a:ea typeface="+mn-ea"/>
                <a:cs typeface="+mn-cs"/>
              </a:rPr>
              <a:t>e.g., product designer, architect, engineering, video editor)</a:t>
            </a:r>
            <a:endParaRPr lang="en-GB" sz="1100" b="0" i="0" u="none" strike="noStrike" kern="1200" dirty="0">
              <a:solidFill>
                <a:schemeClr val="tx1"/>
              </a:solidFill>
              <a:effectLst/>
              <a:latin typeface="+mn-lt"/>
              <a:ea typeface="+mn-ea"/>
              <a:cs typeface="+mn-cs"/>
            </a:endParaRPr>
          </a:p>
          <a:p>
            <a:pPr lvl="1" rtl="0" eaLnBrk="1" fontAlgn="auto" latinLnBrk="0" hangingPunct="1"/>
            <a:r>
              <a:rPr lang="en-US" sz="1100" b="0" i="0" u="sng" strike="noStrike" kern="1200" baseline="0" dirty="0">
                <a:solidFill>
                  <a:schemeClr val="tx1"/>
                </a:solidFill>
                <a:effectLst/>
                <a:latin typeface="+mn-lt"/>
                <a:ea typeface="+mn-ea"/>
                <a:cs typeface="+mn-cs"/>
              </a:rPr>
              <a:t>Needs:</a:t>
            </a:r>
            <a:endParaRPr lang="en-US" sz="1100" b="0" i="0" u="none" strike="noStrike" kern="1200" baseline="0" dirty="0">
              <a:solidFill>
                <a:schemeClr val="tx1"/>
              </a:solidFill>
              <a:effectLst/>
              <a:latin typeface="+mn-lt"/>
              <a:ea typeface="+mn-ea"/>
              <a:cs typeface="+mn-cs"/>
            </a:endParaRPr>
          </a:p>
          <a:p>
            <a:pPr lvl="2" rtl="0" eaLnBrk="1" fontAlgn="auto" latinLnBrk="0" hangingPunct="1"/>
            <a:r>
              <a:rPr lang="en-US" sz="1100" b="0" i="0" u="none" strike="noStrike" kern="1200" baseline="0" dirty="0">
                <a:solidFill>
                  <a:schemeClr val="tx1"/>
                </a:solidFill>
                <a:effectLst/>
                <a:latin typeface="+mn-lt"/>
                <a:ea typeface="+mn-ea"/>
                <a:cs typeface="+mn-cs"/>
              </a:rPr>
              <a:t>Advanced performance for projects</a:t>
            </a:r>
            <a:endParaRPr lang="en-GB" sz="1100" b="0" i="0" u="none" strike="noStrike" kern="1200" dirty="0">
              <a:solidFill>
                <a:schemeClr val="tx1"/>
              </a:solidFill>
              <a:effectLst/>
              <a:latin typeface="+mn-lt"/>
              <a:ea typeface="+mn-ea"/>
              <a:cs typeface="+mn-cs"/>
            </a:endParaRPr>
          </a:p>
          <a:p>
            <a:pPr lvl="2" rtl="0" eaLnBrk="1" fontAlgn="auto" latinLnBrk="0" hangingPunct="1"/>
            <a:r>
              <a:rPr lang="en-US" sz="1100" b="0" i="0" u="none" strike="noStrike" kern="1200" baseline="0" dirty="0">
                <a:solidFill>
                  <a:schemeClr val="tx1"/>
                </a:solidFill>
                <a:effectLst/>
                <a:latin typeface="+mn-lt"/>
                <a:ea typeface="+mn-ea"/>
                <a:cs typeface="+mn-cs"/>
              </a:rPr>
              <a:t>Fast rendering</a:t>
            </a:r>
            <a:endParaRPr lang="en-GB" sz="1100" b="0" i="0" u="none" strike="noStrike" kern="1200" dirty="0">
              <a:solidFill>
                <a:schemeClr val="tx1"/>
              </a:solidFill>
              <a:effectLst/>
              <a:latin typeface="+mn-lt"/>
              <a:ea typeface="+mn-ea"/>
              <a:cs typeface="+mn-cs"/>
            </a:endParaRPr>
          </a:p>
          <a:p>
            <a:pPr lvl="1" rtl="0" eaLnBrk="1" fontAlgn="t" latinLnBrk="0" hangingPunct="1"/>
            <a:r>
              <a:rPr lang="en-US" sz="1100" b="0" i="0" u="sng" strike="noStrike" kern="1200" dirty="0">
                <a:solidFill>
                  <a:schemeClr val="tx1"/>
                </a:solidFill>
                <a:effectLst/>
                <a:latin typeface="+mn-lt"/>
                <a:ea typeface="+mn-ea"/>
                <a:cs typeface="+mn-cs"/>
              </a:rPr>
              <a:t>Use cases:</a:t>
            </a:r>
          </a:p>
          <a:p>
            <a:pPr lvl="2" rtl="0" eaLnBrk="1" fontAlgn="t" latinLnBrk="0" hangingPunct="1"/>
            <a:r>
              <a:rPr lang="en-US" sz="1100" b="0" i="0" u="none" strike="noStrike" kern="1200" dirty="0">
                <a:solidFill>
                  <a:schemeClr val="tx1"/>
                </a:solidFill>
                <a:effectLst/>
                <a:latin typeface="+mn-lt"/>
                <a:ea typeface="+mn-ea"/>
                <a:cs typeface="+mn-cs"/>
              </a:rPr>
              <a:t>3D design/engineering (Revit, SOLIDWORKS)</a:t>
            </a:r>
            <a:endParaRPr lang="en-GB" sz="1100" b="0" i="0" u="none" strike="noStrike" kern="1200" dirty="0">
              <a:solidFill>
                <a:schemeClr val="tx1"/>
              </a:solidFill>
              <a:effectLst/>
              <a:latin typeface="+mn-lt"/>
              <a:ea typeface="+mn-ea"/>
              <a:cs typeface="+mn-cs"/>
            </a:endParaRPr>
          </a:p>
          <a:p>
            <a:pPr lvl="2" rtl="0" eaLnBrk="1" fontAlgn="t" latinLnBrk="0" hangingPunct="1"/>
            <a:r>
              <a:rPr lang="en-US" sz="1100" b="0" i="0" u="none" strike="noStrike" kern="1200" dirty="0">
                <a:solidFill>
                  <a:schemeClr val="tx1"/>
                </a:solidFill>
                <a:effectLst/>
                <a:latin typeface="+mn-lt"/>
                <a:ea typeface="+mn-ea"/>
                <a:cs typeface="+mn-cs"/>
              </a:rPr>
              <a:t>4K and 8K videography (Premiere Pro, Avid)</a:t>
            </a:r>
            <a:endParaRPr lang="en-GB" sz="1100" b="0" i="0" u="none" strike="noStrike" kern="1200" dirty="0">
              <a:solidFill>
                <a:schemeClr val="tx1"/>
              </a:solidFill>
              <a:effectLst/>
              <a:latin typeface="+mn-lt"/>
              <a:ea typeface="+mn-ea"/>
              <a:cs typeface="+mn-cs"/>
            </a:endParaRPr>
          </a:p>
          <a:p>
            <a:pPr lvl="2" rtl="0" eaLnBrk="1" fontAlgn="t" latinLnBrk="0" hangingPunct="1"/>
            <a:r>
              <a:rPr lang="en-US" sz="1100" b="0" i="0" u="none" strike="noStrike" kern="1200" dirty="0">
                <a:solidFill>
                  <a:schemeClr val="tx1"/>
                </a:solidFill>
                <a:effectLst/>
                <a:latin typeface="+mn-lt"/>
                <a:ea typeface="+mn-ea"/>
                <a:cs typeface="+mn-cs"/>
              </a:rPr>
              <a:t>Experience/software design (Unity, Unreal Engine)</a:t>
            </a:r>
            <a:endParaRPr lang="en-US" sz="1100" b="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mn-lt"/>
              </a:rPr>
              <a:t>Z6 and Z8</a:t>
            </a:r>
          </a:p>
          <a:p>
            <a:pPr lvl="1" rtl="0" eaLnBrk="1" fontAlgn="auto" latinLnBrk="0" hangingPunct="1"/>
            <a:r>
              <a:rPr lang="en-US" sz="1100" b="0" i="0" u="sng" strike="noStrike" kern="1200" dirty="0">
                <a:solidFill>
                  <a:schemeClr val="tx1"/>
                </a:solidFill>
                <a:effectLst/>
                <a:latin typeface="+mn-lt"/>
                <a:ea typeface="+mn-ea"/>
                <a:cs typeface="+mn-cs"/>
              </a:rPr>
              <a:t>Personas:</a:t>
            </a:r>
            <a:r>
              <a:rPr lang="en-US" sz="1100" b="0" i="0" u="none" strike="noStrike" kern="1200" dirty="0">
                <a:solidFill>
                  <a:schemeClr val="tx1"/>
                </a:solidFill>
                <a:effectLst/>
                <a:latin typeface="+mn-lt"/>
                <a:ea typeface="+mn-ea"/>
                <a:cs typeface="+mn-cs"/>
              </a:rPr>
              <a:t> Power user (e.g., data scientist, model development) and</a:t>
            </a:r>
            <a:r>
              <a:rPr lang="en-GB" sz="1100" b="0" i="0" u="none" strike="noStrike" kern="1200" dirty="0">
                <a:solidFill>
                  <a:schemeClr val="tx1"/>
                </a:solidFill>
                <a:effectLst/>
                <a:latin typeface="+mn-lt"/>
                <a:ea typeface="+mn-ea"/>
                <a:cs typeface="+mn-cs"/>
              </a:rPr>
              <a:t> </a:t>
            </a:r>
            <a:r>
              <a:rPr lang="en-US" sz="1100" b="0" i="0" u="none" strike="noStrike" kern="1200" dirty="0">
                <a:solidFill>
                  <a:schemeClr val="tx1"/>
                </a:solidFill>
                <a:effectLst/>
                <a:latin typeface="+mn-lt"/>
                <a:ea typeface="+mn-ea"/>
                <a:cs typeface="+mn-cs"/>
              </a:rPr>
              <a:t>professional creator</a:t>
            </a:r>
            <a:r>
              <a:rPr lang="en-GB" sz="1100" b="0" i="0" u="none" strike="noStrike" kern="1200" dirty="0">
                <a:solidFill>
                  <a:schemeClr val="tx1"/>
                </a:solidFill>
                <a:effectLst/>
                <a:latin typeface="+mn-lt"/>
                <a:ea typeface="+mn-ea"/>
                <a:cs typeface="+mn-cs"/>
              </a:rPr>
              <a:t> (</a:t>
            </a:r>
            <a:r>
              <a:rPr lang="en-US" sz="1100" b="0" i="0" u="none" strike="noStrike" kern="1200" dirty="0">
                <a:solidFill>
                  <a:schemeClr val="tx1"/>
                </a:solidFill>
                <a:effectLst/>
                <a:latin typeface="+mn-lt"/>
                <a:ea typeface="+mn-ea"/>
                <a:cs typeface="+mn-cs"/>
              </a:rPr>
              <a:t>e.g., engineer, architect, designer,</a:t>
            </a:r>
            <a:r>
              <a:rPr lang="en-GB" sz="1100" b="0" i="0" u="none" strike="noStrike" kern="1200" dirty="0">
                <a:solidFill>
                  <a:schemeClr val="tx1"/>
                </a:solidFill>
                <a:effectLst/>
                <a:latin typeface="+mn-lt"/>
                <a:ea typeface="+mn-ea"/>
                <a:cs typeface="+mn-cs"/>
              </a:rPr>
              <a:t> </a:t>
            </a:r>
            <a:r>
              <a:rPr lang="en-US" sz="1100" b="0" i="0" u="none" strike="noStrike" kern="1200" dirty="0">
                <a:solidFill>
                  <a:schemeClr val="tx1"/>
                </a:solidFill>
                <a:effectLst/>
                <a:latin typeface="+mn-lt"/>
                <a:ea typeface="+mn-ea"/>
                <a:cs typeface="+mn-cs"/>
              </a:rPr>
              <a:t>data scientist)</a:t>
            </a:r>
            <a:endParaRPr lang="en-GB" sz="1100" b="0" i="0" u="none" strike="noStrike" kern="1200" dirty="0">
              <a:solidFill>
                <a:schemeClr val="tx1"/>
              </a:solidFill>
              <a:effectLst/>
              <a:latin typeface="+mn-lt"/>
              <a:ea typeface="+mn-ea"/>
              <a:cs typeface="+mn-cs"/>
            </a:endParaRPr>
          </a:p>
          <a:p>
            <a:pPr lvl="1" rtl="0" eaLnBrk="1" fontAlgn="auto" latinLnBrk="0" hangingPunct="1"/>
            <a:r>
              <a:rPr lang="en-US" sz="1100" b="0" i="0" u="sng" strike="noStrike" kern="1200" dirty="0">
                <a:solidFill>
                  <a:schemeClr val="tx1"/>
                </a:solidFill>
                <a:effectLst/>
                <a:latin typeface="+mn-lt"/>
                <a:ea typeface="+mn-ea"/>
                <a:cs typeface="+mn-cs"/>
              </a:rPr>
              <a:t>Needs:</a:t>
            </a:r>
          </a:p>
          <a:p>
            <a:pPr lvl="2" rtl="0" eaLnBrk="1" fontAlgn="auto" latinLnBrk="0" hangingPunct="1"/>
            <a:r>
              <a:rPr lang="en-US" sz="1100" b="0" i="0" u="none" strike="noStrike" kern="1200" dirty="0">
                <a:solidFill>
                  <a:schemeClr val="tx1"/>
                </a:solidFill>
                <a:effectLst/>
                <a:latin typeface="+mn-lt"/>
                <a:ea typeface="+mn-ea"/>
                <a:cs typeface="+mn-cs"/>
              </a:rPr>
              <a:t>Ultimate performance</a:t>
            </a:r>
            <a:endParaRPr lang="en-GB" sz="1100" b="0" i="0" u="none" strike="noStrike" kern="1200" dirty="0">
              <a:solidFill>
                <a:schemeClr val="tx1"/>
              </a:solidFill>
              <a:effectLst/>
              <a:latin typeface="+mn-lt"/>
              <a:ea typeface="+mn-ea"/>
              <a:cs typeface="+mn-cs"/>
            </a:endParaRPr>
          </a:p>
          <a:p>
            <a:pPr lvl="2" rtl="0" eaLnBrk="1" fontAlgn="auto" latinLnBrk="0" hangingPunct="1"/>
            <a:r>
              <a:rPr lang="en-US" sz="1100" b="0" i="0" u="none" strike="noStrike" kern="1200" dirty="0">
                <a:solidFill>
                  <a:schemeClr val="tx1"/>
                </a:solidFill>
                <a:effectLst/>
                <a:latin typeface="+mn-lt"/>
                <a:ea typeface="+mn-ea"/>
                <a:cs typeface="+mn-cs"/>
              </a:rPr>
              <a:t>Complex real-time visualization and analysis</a:t>
            </a:r>
            <a:endParaRPr lang="en-GB" sz="1100" b="0" i="0" u="none" strike="noStrike" kern="1200" dirty="0">
              <a:solidFill>
                <a:schemeClr val="tx1"/>
              </a:solidFill>
              <a:effectLst/>
              <a:latin typeface="+mn-lt"/>
              <a:ea typeface="+mn-ea"/>
              <a:cs typeface="+mn-cs"/>
            </a:endParaRPr>
          </a:p>
          <a:p>
            <a:pPr lvl="1" rtl="0" eaLnBrk="1" fontAlgn="t" latinLnBrk="0" hangingPunct="1"/>
            <a:r>
              <a:rPr lang="en-US" sz="1100" b="0" i="0" u="sng" strike="noStrike" kern="1200" dirty="0">
                <a:solidFill>
                  <a:schemeClr val="tx1"/>
                </a:solidFill>
                <a:effectLst/>
                <a:latin typeface="+mn-lt"/>
                <a:ea typeface="+mn-ea"/>
                <a:cs typeface="+mn-cs"/>
              </a:rPr>
              <a:t>Use cases:</a:t>
            </a:r>
          </a:p>
          <a:p>
            <a:pPr lvl="2" rtl="0" eaLnBrk="1" fontAlgn="t" latinLnBrk="0" hangingPunct="1"/>
            <a:r>
              <a:rPr lang="en-US" sz="1100" b="0" i="0" u="none" strike="noStrike" kern="1200" dirty="0">
                <a:solidFill>
                  <a:schemeClr val="tx1"/>
                </a:solidFill>
                <a:effectLst/>
                <a:latin typeface="+mn-lt"/>
                <a:ea typeface="+mn-ea"/>
                <a:cs typeface="+mn-cs"/>
              </a:rPr>
              <a:t>Simulation, real-time design and visualization (Revit, Siemens PLM, Catia)</a:t>
            </a:r>
            <a:endParaRPr lang="en-GB" sz="1100" b="0" i="0" u="none" strike="noStrike" kern="1200" dirty="0">
              <a:solidFill>
                <a:schemeClr val="tx1"/>
              </a:solidFill>
              <a:effectLst/>
              <a:latin typeface="+mn-lt"/>
              <a:ea typeface="+mn-ea"/>
              <a:cs typeface="+mn-cs"/>
            </a:endParaRPr>
          </a:p>
          <a:p>
            <a:pPr lvl="2" rtl="0" eaLnBrk="1" fontAlgn="t" latinLnBrk="0" hangingPunct="1"/>
            <a:r>
              <a:rPr lang="en-US" sz="1100" b="0" i="0" u="none" strike="noStrike" kern="1200" dirty="0">
                <a:solidFill>
                  <a:schemeClr val="tx1"/>
                </a:solidFill>
                <a:effectLst/>
                <a:latin typeface="+mn-lt"/>
                <a:ea typeface="+mn-ea"/>
                <a:cs typeface="+mn-cs"/>
              </a:rPr>
              <a:t>Animation (Flame, Foundry Nuke, DaVinci Resolve)</a:t>
            </a:r>
          </a:p>
          <a:p>
            <a:pPr lvl="2" rtl="0" eaLnBrk="1" fontAlgn="t" latinLnBrk="0" hangingPunct="1"/>
            <a:r>
              <a:rPr lang="en-US" sz="1100" b="0" i="0" u="none" strike="noStrike" kern="1200" dirty="0">
                <a:solidFill>
                  <a:schemeClr val="tx1"/>
                </a:solidFill>
                <a:effectLst/>
                <a:latin typeface="+mn-lt"/>
                <a:ea typeface="+mn-ea"/>
                <a:cs typeface="+mn-cs"/>
              </a:rPr>
              <a:t>Data science (Anaconda, CUDA)</a:t>
            </a:r>
            <a:endParaRPr lang="en-GB" sz="1100" b="0" i="0" u="none" strike="noStrike" kern="1200" dirty="0">
              <a:solidFill>
                <a:schemeClr val="tx1"/>
              </a:solidFill>
              <a:effectLst/>
              <a:latin typeface="+mn-lt"/>
              <a:ea typeface="+mn-ea"/>
              <a:cs typeface="+mn-cs"/>
            </a:endParaRPr>
          </a:p>
          <a:p>
            <a:pPr lvl="2" rtl="0" eaLnBrk="1" fontAlgn="t" latinLnBrk="0" hangingPunct="1"/>
            <a:r>
              <a:rPr lang="en-US" sz="1100" b="0" i="0" u="none" strike="noStrike" kern="1200" dirty="0">
                <a:solidFill>
                  <a:schemeClr val="tx1"/>
                </a:solidFill>
                <a:effectLst/>
                <a:latin typeface="+mn-lt"/>
                <a:ea typeface="+mn-ea"/>
                <a:cs typeface="+mn-cs"/>
              </a:rPr>
              <a:t>XR design (Unity, Unreal Engine)</a:t>
            </a:r>
            <a:endParaRPr lang="en-GB" sz="1100" b="0" i="0" u="none" strike="noStrike" kern="1200" dirty="0">
              <a:solidFill>
                <a:schemeClr val="tx1"/>
              </a:solidFill>
              <a:effectLst/>
              <a:latin typeface="+mn-lt"/>
              <a:ea typeface="+mn-ea"/>
              <a:cs typeface="+mn-cs"/>
            </a:endParaRPr>
          </a:p>
          <a:p>
            <a:endParaRPr lang="en-US" sz="1100" b="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62714-79D2-4305-AA1E-5F31736E0E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727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763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2. </a:t>
            </a:r>
            <a:r>
              <a:rPr lang="en-US" sz="1800" b="0" i="0" u="none" strike="noStrike" dirty="0">
                <a:solidFill>
                  <a:srgbClr val="000000"/>
                </a:solidFill>
                <a:effectLst/>
                <a:highlight>
                  <a:srgbClr val="F5F5F5"/>
                </a:highlight>
                <a:latin typeface="Forma DJR Banner Greek" panose="00000000000000090000" pitchFamily="2" charset="0"/>
              </a:rPr>
              <a:t>Based on Based on HP’s internal analysis of workstations with a minimum 3 ISV certs, configurable professional graphics, and a dedicated workstation brand as of Feb 2023. Most advanced based on the ability to configure four professional NVIDIA RTX A6000 graphics cards and data science management software with a graphical user interface compatible with both Ubuntu and WSL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u="sng" dirty="0">
              <a:latin typeface="+mn-lt"/>
            </a:endParaRPr>
          </a:p>
          <a:p>
            <a:r>
              <a:rPr lang="en-US" sz="1100" b="1" u="sng" dirty="0">
                <a:latin typeface="+mn-lt"/>
              </a:rPr>
              <a:t>This slide contains a superlative claim/s that cannot be used in all countries</a:t>
            </a:r>
            <a:r>
              <a:rPr lang="en-US" sz="1100" dirty="0">
                <a:latin typeface="+mn-lt"/>
              </a:rPr>
              <a:t>:</a:t>
            </a:r>
          </a:p>
          <a:p>
            <a:r>
              <a:rPr lang="en-US" sz="1100" b="1" dirty="0">
                <a:latin typeface="+mn-lt"/>
              </a:rPr>
              <a:t>EMEA use restrictions:</a:t>
            </a:r>
            <a:endParaRPr lang="en-US" sz="1100" dirty="0">
              <a:latin typeface="+mn-lt"/>
            </a:endParaRPr>
          </a:p>
          <a:p>
            <a:r>
              <a:rPr lang="en-US" sz="1100" dirty="0">
                <a:latin typeface="+mn-lt"/>
              </a:rPr>
              <a:t>DO NOT USE the superlative claim in the following countries:</a:t>
            </a:r>
          </a:p>
          <a:p>
            <a:pPr lvl="1"/>
            <a:r>
              <a:rPr lang="en-US" sz="1100" dirty="0">
                <a:latin typeface="+mn-lt"/>
              </a:rPr>
              <a:t>Romania, Slovakia, Turkey, UAE, Russia, CIS countries (Armenia, Belarus, Kazakhstan, Kyrgyzstan, Moldova, Russia, Tajikistan, Turkmenistan, Ukraine, and Uzbekistan)</a:t>
            </a:r>
          </a:p>
          <a:p>
            <a:r>
              <a:rPr lang="en-US" sz="1100" b="1" dirty="0">
                <a:latin typeface="+mn-lt"/>
              </a:rPr>
              <a:t>APJ use restrictions:</a:t>
            </a:r>
            <a:endParaRPr lang="en-US" sz="1100" dirty="0">
              <a:latin typeface="+mn-lt"/>
            </a:endParaRPr>
          </a:p>
          <a:p>
            <a:pPr lvl="1"/>
            <a:r>
              <a:rPr lang="en-US" sz="1100" dirty="0">
                <a:latin typeface="+mn-lt"/>
              </a:rPr>
              <a:t>China, Vietnam, Indonesia, Malaysia—DO NOT USE</a:t>
            </a:r>
          </a:p>
          <a:p>
            <a:r>
              <a:rPr lang="en-US" sz="1100" b="1" dirty="0">
                <a:latin typeface="+mn-lt"/>
              </a:rPr>
              <a:t>LAR use restrictions:</a:t>
            </a:r>
            <a:endParaRPr lang="en-US" sz="1100" dirty="0">
              <a:latin typeface="+mn-lt"/>
            </a:endParaRPr>
          </a:p>
          <a:p>
            <a:pPr lvl="1"/>
            <a:r>
              <a:rPr lang="en-US" sz="1100" dirty="0">
                <a:latin typeface="+mn-lt"/>
              </a:rPr>
              <a:t>Brazil, Mexico—DO NOT USE</a:t>
            </a:r>
          </a:p>
        </p:txBody>
      </p:sp>
      <p:sp>
        <p:nvSpPr>
          <p:cNvPr id="4" name="Slide Number Placeholder 3"/>
          <p:cNvSpPr>
            <a:spLocks noGrp="1"/>
          </p:cNvSpPr>
          <p:nvPr>
            <p:ph type="sldNum" sz="quarter" idx="5"/>
          </p:nvPr>
        </p:nvSpPr>
        <p:spPr/>
        <p:txBody>
          <a:bodyPr/>
          <a:lstStyle/>
          <a:p>
            <a:fld id="{543876C5-BDB2-4B97-A726-07A5A7CF4554}" type="slidenum">
              <a:rPr lang="en-US" smtClean="0"/>
              <a:t>13</a:t>
            </a:fld>
            <a:endParaRPr lang="en-US"/>
          </a:p>
        </p:txBody>
      </p:sp>
    </p:spTree>
    <p:extLst>
      <p:ext uri="{BB962C8B-B14F-4D97-AF65-F5344CB8AC3E}">
        <p14:creationId xmlns:p14="http://schemas.microsoft.com/office/powerpoint/2010/main" val="3213757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none" dirty="0">
                <a:latin typeface="+mn-lt"/>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u="none"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u="none" dirty="0">
                <a:latin typeface="+mn-lt"/>
              </a:rPr>
              <a:t>Unlock your potential with the most powerful Z AI workstation. The Z8 Fury delivers performance with up to 60 cores in a single CPU to also unleash the power of 4 high-end GPUs.  Now you can breeze through even the most complex machine learning and data science projects, virtual production, and VFX.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u="sng"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dirty="0">
                <a:latin typeface="+mn-lt"/>
              </a:rPr>
              <a:t>This slide contains a superlative claim/s that cannot be used in all countries</a:t>
            </a:r>
            <a:r>
              <a:rPr lang="en-US" sz="1100" dirty="0">
                <a:latin typeface="+mn-lt"/>
              </a:rPr>
              <a:t>:</a:t>
            </a:r>
          </a:p>
          <a:p>
            <a:r>
              <a:rPr lang="en-US" sz="1100" b="1" dirty="0">
                <a:latin typeface="+mn-lt"/>
              </a:rPr>
              <a:t>EMEA use restrictions:</a:t>
            </a:r>
            <a:endParaRPr lang="en-US" sz="1100" dirty="0">
              <a:latin typeface="+mn-lt"/>
            </a:endParaRPr>
          </a:p>
          <a:p>
            <a:r>
              <a:rPr lang="en-US" sz="1100" dirty="0">
                <a:latin typeface="+mn-lt"/>
              </a:rPr>
              <a:t>DO NOT USE the superlative claim in the following countries:</a:t>
            </a:r>
          </a:p>
          <a:p>
            <a:pPr lvl="1"/>
            <a:r>
              <a:rPr lang="en-US" sz="1100" dirty="0">
                <a:latin typeface="+mn-lt"/>
              </a:rPr>
              <a:t>Romania, Slovakia, Turkey, UAE, Russia, CIS countries (Armenia, Belarus, Kazakhstan, Kyrgyzstan, Moldova, Russia, Tajikistan, Turkmenistan, Ukraine, and Uzbekistan)</a:t>
            </a:r>
          </a:p>
          <a:p>
            <a:r>
              <a:rPr lang="en-US" sz="1100" b="1" dirty="0">
                <a:latin typeface="+mn-lt"/>
              </a:rPr>
              <a:t>APJ use restrictions:</a:t>
            </a:r>
            <a:endParaRPr lang="en-US" sz="1100" dirty="0">
              <a:latin typeface="+mn-lt"/>
            </a:endParaRPr>
          </a:p>
          <a:p>
            <a:pPr lvl="1"/>
            <a:r>
              <a:rPr lang="en-US" sz="1100" dirty="0">
                <a:latin typeface="+mn-lt"/>
              </a:rPr>
              <a:t>China, Vietnam, Indonesia, Malaysia—DO NOT USE</a:t>
            </a:r>
          </a:p>
          <a:p>
            <a:r>
              <a:rPr lang="en-US" sz="1100" b="1" dirty="0">
                <a:latin typeface="+mn-lt"/>
              </a:rPr>
              <a:t>LAR use restrictions:</a:t>
            </a:r>
            <a:endParaRPr lang="en-US" sz="1100" dirty="0">
              <a:latin typeface="+mn-lt"/>
            </a:endParaRPr>
          </a:p>
          <a:p>
            <a:pPr lvl="1"/>
            <a:r>
              <a:rPr lang="en-US" sz="1100" dirty="0">
                <a:latin typeface="+mn-lt"/>
              </a:rPr>
              <a:t>Brazil, Mexico—DO NOT USE</a:t>
            </a:r>
          </a:p>
          <a:p>
            <a:endParaRPr lang="en-US" sz="1100" dirty="0">
              <a:latin typeface="+mn-lt"/>
            </a:endParaRPr>
          </a:p>
          <a:p>
            <a:endParaRPr lang="en-US" sz="1100" dirty="0">
              <a:latin typeface="+mn-lt"/>
            </a:endParaRPr>
          </a:p>
          <a:p>
            <a:r>
              <a:rPr lang="en-US" sz="1100" dirty="0">
                <a:latin typeface="+mn-lt"/>
              </a:rPr>
              <a:t>1. Applies to HP PCs, Workstations, and Displays manufactured after January 2019. Based on most Gold and Silver (including Climate+) EPEAT® registrations. Status varies by country. Visit www.epeat.net for more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14</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3802106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5938" indent="-285750">
              <a:lnSpc>
                <a:spcPct val="100000"/>
              </a:lnSpc>
              <a:buFont typeface="System Font Regular"/>
              <a:buChar char="●"/>
            </a:pPr>
            <a:r>
              <a:rPr lang="en-US" sz="1600" dirty="0">
                <a:latin typeface="Forma DJR Micro" panose="00000000000000090000" pitchFamily="50" charset="0"/>
              </a:rPr>
              <a:t>Tackle the most complex workflows with up to</a:t>
            </a:r>
          </a:p>
          <a:p>
            <a:pPr marL="914400" lvl="1" indent="-341313">
              <a:lnSpc>
                <a:spcPct val="100000"/>
              </a:lnSpc>
              <a:buFont typeface="System Font Regular"/>
              <a:buChar char="●"/>
            </a:pPr>
            <a:r>
              <a:rPr lang="en-US" sz="1600" dirty="0">
                <a:latin typeface="Forma DJR Micro" panose="00000000000000090000" pitchFamily="50" charset="0"/>
              </a:rPr>
              <a:t>four NVIDIA® RTX™ 6000 Ada high-end GPUs</a:t>
            </a:r>
            <a:r>
              <a:rPr lang="en-US" sz="1600" baseline="30000" dirty="0">
                <a:latin typeface="Forma DJR Micro" panose="00000000000000090000" pitchFamily="50" charset="0"/>
              </a:rPr>
              <a:t>4,</a:t>
            </a:r>
          </a:p>
          <a:p>
            <a:pPr marL="914400" lvl="1" indent="-341313">
              <a:lnSpc>
                <a:spcPct val="100000"/>
              </a:lnSpc>
              <a:buFont typeface="System Font Regular"/>
              <a:buChar char="●"/>
            </a:pPr>
            <a:r>
              <a:rPr lang="en-US" sz="1600" dirty="0">
                <a:latin typeface="Forma DJR Micro" panose="00000000000000090000" pitchFamily="50" charset="0"/>
              </a:rPr>
              <a:t>60-core Intel</a:t>
            </a:r>
            <a:r>
              <a:rPr lang="en-US" sz="1600" baseline="30000" dirty="0">
                <a:latin typeface="Forma DJR Micro" panose="00000000000000090000" pitchFamily="50" charset="0"/>
              </a:rPr>
              <a:t>®</a:t>
            </a:r>
            <a:r>
              <a:rPr lang="en-US" sz="1600" dirty="0">
                <a:latin typeface="Forma DJR Micro" panose="00000000000000090000" pitchFamily="50" charset="0"/>
              </a:rPr>
              <a:t> Xeon</a:t>
            </a:r>
            <a:r>
              <a:rPr lang="en-US" sz="1600" baseline="30000" dirty="0">
                <a:latin typeface="Forma DJR Micro" panose="00000000000000090000" pitchFamily="50" charset="0"/>
              </a:rPr>
              <a:t>®</a:t>
            </a:r>
            <a:r>
              <a:rPr lang="en-US" sz="1600" dirty="0">
                <a:latin typeface="Forma DJR Micro" panose="00000000000000090000" pitchFamily="50" charset="0"/>
              </a:rPr>
              <a:t> W processor</a:t>
            </a:r>
            <a:r>
              <a:rPr lang="en-US" sz="1600" baseline="30000" dirty="0">
                <a:latin typeface="Forma DJR Micro" panose="00000000000000090000" pitchFamily="50" charset="0"/>
              </a:rPr>
              <a:t>1</a:t>
            </a:r>
            <a:r>
              <a:rPr lang="en-US" sz="1600" dirty="0">
                <a:latin typeface="Forma DJR Micro" panose="00000000000000090000" pitchFamily="50" charset="0"/>
              </a:rPr>
              <a:t>, </a:t>
            </a:r>
            <a:endParaRPr lang="en-US" sz="1600" baseline="30000" dirty="0">
              <a:latin typeface="Forma DJR Micro" panose="00000000000000090000" pitchFamily="50" charset="0"/>
            </a:endParaRPr>
          </a:p>
          <a:p>
            <a:pPr marL="914400" lvl="1" indent="-341313">
              <a:lnSpc>
                <a:spcPct val="100000"/>
              </a:lnSpc>
              <a:buFont typeface="System Font Regular"/>
              <a:buChar char="●"/>
            </a:pPr>
            <a:r>
              <a:rPr lang="en-US" sz="1600" dirty="0">
                <a:latin typeface="Forma DJR Micro" panose="00000000000000090000" pitchFamily="50" charset="0"/>
              </a:rPr>
              <a:t>2TB DDR5 RAM</a:t>
            </a:r>
            <a:r>
              <a:rPr lang="en-US" sz="1600" baseline="30000" dirty="0">
                <a:latin typeface="Forma DJR Micro" panose="00000000000000090000" pitchFamily="50" charset="0"/>
              </a:rPr>
              <a:t>5</a:t>
            </a:r>
          </a:p>
          <a:p>
            <a:pPr marL="914400" lvl="1" indent="-341313">
              <a:lnSpc>
                <a:spcPct val="100000"/>
              </a:lnSpc>
              <a:buFont typeface="System Font Regular"/>
              <a:buChar char="●"/>
            </a:pPr>
            <a:r>
              <a:rPr lang="en-US" sz="1600" dirty="0">
                <a:latin typeface="Forma DJR Micro" panose="00000000000000090000" pitchFamily="50" charset="0"/>
              </a:rPr>
              <a:t>120TB storage</a:t>
            </a:r>
            <a:r>
              <a:rPr lang="en-US" sz="1600" baseline="30000" dirty="0">
                <a:latin typeface="Forma DJR Micro" panose="00000000000000090000" pitchFamily="50" charset="0"/>
              </a:rPr>
              <a:t>6</a:t>
            </a:r>
          </a:p>
          <a:p>
            <a:pPr marL="914400" lvl="1" indent="-341313">
              <a:lnSpc>
                <a:spcPct val="100000"/>
              </a:lnSpc>
              <a:buFont typeface="System Font Regular"/>
              <a:buChar char="●"/>
            </a:pPr>
            <a:r>
              <a:rPr lang="en-US" sz="1600" dirty="0">
                <a:latin typeface="Forma DJR Micro" panose="00000000000000090000" pitchFamily="50" charset="0"/>
              </a:rPr>
              <a:t>2250w power supply</a:t>
            </a:r>
            <a:r>
              <a:rPr lang="en-US" sz="1600" baseline="30000" dirty="0">
                <a:latin typeface="Forma DJR Micro" panose="00000000000000090000" pitchFamily="50" charset="0"/>
              </a:rPr>
              <a:t>7</a:t>
            </a:r>
          </a:p>
          <a:p>
            <a:pPr marL="285750" indent="-285750">
              <a:lnSpc>
                <a:spcPct val="100000"/>
              </a:lnSpc>
              <a:buFont typeface="System Font Regular"/>
              <a:buChar char="●"/>
              <a:tabLst/>
            </a:pPr>
            <a:r>
              <a:rPr lang="en-US" sz="1600" dirty="0">
                <a:latin typeface="Forma DJR Micro"/>
              </a:rPr>
              <a:t>Never worry that your system will fail mid-project</a:t>
            </a:r>
          </a:p>
          <a:p>
            <a:pPr marL="742950" lvl="1" indent="-285750">
              <a:lnSpc>
                <a:spcPct val="100000"/>
              </a:lnSpc>
              <a:buFont typeface="System Font Regular"/>
              <a:buChar char="●"/>
            </a:pPr>
            <a:r>
              <a:rPr lang="en-US" sz="1600" dirty="0">
                <a:latin typeface="Forma DJR Micro"/>
              </a:rPr>
              <a:t>Dual power supply for redundancy in power to stay up and running during critical workflows.</a:t>
            </a:r>
          </a:p>
          <a:p>
            <a:pPr marL="742950" lvl="1" indent="-285750">
              <a:lnSpc>
                <a:spcPct val="100000"/>
              </a:lnSpc>
              <a:buFont typeface="System Font Regular"/>
              <a:buChar char="●"/>
            </a:pPr>
            <a:r>
              <a:rPr lang="en-US" sz="1600" dirty="0">
                <a:latin typeface="Forma DJR Micro"/>
              </a:rPr>
              <a:t>Or switch to aggregate</a:t>
            </a:r>
            <a:r>
              <a:rPr lang="en-US" sz="1600" baseline="30000" dirty="0">
                <a:latin typeface="Forma DJR Micro"/>
              </a:rPr>
              <a:t>7</a:t>
            </a:r>
            <a:r>
              <a:rPr lang="en-US" sz="1600" dirty="0">
                <a:latin typeface="Forma DJR Micro"/>
              </a:rPr>
              <a:t> power to combine two power supplies for 2,250W power when you need it.</a:t>
            </a:r>
            <a:endParaRPr lang="en-US" sz="1600" dirty="0">
              <a:latin typeface="Forma DJR Micro" panose="00000000000000090000" pitchFamily="50" charset="0"/>
            </a:endParaRPr>
          </a:p>
          <a:p>
            <a:pPr marL="234950" indent="-234950">
              <a:lnSpc>
                <a:spcPct val="100000"/>
              </a:lnSpc>
              <a:buFont typeface="System Font Regular"/>
              <a:buChar char="●"/>
            </a:pPr>
            <a:r>
              <a:rPr lang="en-US" sz="1600" dirty="0">
                <a:latin typeface="Forma DJR Micro"/>
              </a:rPr>
              <a:t>Easily expands as work evolves with eight PCIe slots</a:t>
            </a:r>
          </a:p>
          <a:p>
            <a:pPr marL="234950" indent="-234950">
              <a:lnSpc>
                <a:spcPct val="100000"/>
              </a:lnSpc>
              <a:buFont typeface="System Font Regular"/>
              <a:buChar char="●"/>
            </a:pPr>
            <a:r>
              <a:rPr lang="en-US" sz="1600" dirty="0">
                <a:latin typeface="Forma DJR Micro"/>
              </a:rPr>
              <a:t>Tool-less design with four front-accessible </a:t>
            </a:r>
            <a:r>
              <a:rPr lang="en-US" sz="1600" dirty="0" err="1">
                <a:latin typeface="Forma DJR Micro"/>
              </a:rPr>
              <a:t>NVMe</a:t>
            </a:r>
            <a:r>
              <a:rPr lang="en-US" sz="1600" dirty="0">
                <a:latin typeface="Forma DJR Micro"/>
              </a:rPr>
              <a:t> slots</a:t>
            </a:r>
          </a:p>
          <a:p>
            <a:pPr marL="0" algn="l" defTabSz="914400" rtl="0" eaLnBrk="1" latinLnBrk="0" hangingPunct="1"/>
            <a:endParaRPr lang="en-US" sz="1100" kern="1200" dirty="0">
              <a:solidFill>
                <a:schemeClr val="tx1"/>
              </a:solidFill>
              <a:latin typeface="+mn-lt"/>
              <a:ea typeface="+mn-ea"/>
              <a:cs typeface="+mn-cs"/>
            </a:endParaRPr>
          </a:p>
          <a:p>
            <a:pPr marL="0" algn="l" defTabSz="914400" rtl="0" eaLnBrk="1" latinLnBrk="0" hangingPunct="1"/>
            <a:endParaRPr lang="en-US" sz="1100" kern="1200" dirty="0">
              <a:solidFill>
                <a:schemeClr val="tx1"/>
              </a:solidFill>
              <a:latin typeface="+mn-lt"/>
              <a:ea typeface="+mn-ea"/>
              <a:cs typeface="+mn-cs"/>
            </a:endParaRPr>
          </a:p>
          <a:p>
            <a:pPr marL="0" algn="l" defTabSz="914400" rtl="0" eaLnBrk="1" latinLnBrk="0" hangingPunct="1"/>
            <a:r>
              <a:rPr lang="en-US" sz="1100" kern="1200" dirty="0">
                <a:solidFill>
                  <a:schemeClr val="tx1"/>
                </a:solidFill>
                <a:latin typeface="+mn-lt"/>
                <a:ea typeface="+mn-ea"/>
                <a:cs typeface="+mn-cs"/>
              </a:rPr>
              <a:t>DISCLAIMERS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latin typeface="+mn-lt"/>
                <a:ea typeface="+mn-ea"/>
                <a:cs typeface="+mn-cs"/>
              </a:rPr>
              <a:t>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is not a measurement of higher performance.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latin typeface="+mn-lt"/>
                <a:ea typeface="+mn-ea"/>
                <a:cs typeface="+mn-cs"/>
              </a:rPr>
              <a:t>Intel vPro® Enterprise technologies are available only on Intel® Xeon® W-3500 and Intel® Xeon® W-2500 processors. Intel vPro® requires Windows 10 Pro 64 bit or higher, a vPro supported processor, vPro enabled chipset, vPro enabled wired LAN and/or Wi-Fi 6E WLAN and TPM 2.0.  Some functionality requires additional 3rd party software in order to run. Features of vPro®️ Essentials and Enterprise vary. See http://intel.com/vpro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latin typeface="+mn-lt"/>
                <a:ea typeface="+mn-ea"/>
                <a:cs typeface="+mn-cs"/>
              </a:rPr>
              <a:t>Error Correction Code (ECC) memory enables enhanced data reliability. ECC memory is only available on Intel® Xeon® processor options.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latin typeface="+mn-lt"/>
                <a:ea typeface="+mn-ea"/>
                <a:cs typeface="+mn-cs"/>
              </a:rPr>
              <a:t>NVIDIA RTX™ 6000 and AMD Radeon™ Pro W6800 GPUs are sold separately or as an optional feature.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latin typeface="+mn-lt"/>
                <a:ea typeface="+mn-ea"/>
                <a:cs typeface="+mn-cs"/>
              </a:rPr>
              <a:t>120TB storage is optional, configurable feature. For storage drives, 1GB = one billion bytes; 1TB = one trillion bytes. Actual formatted capacity is less. Up to 35GB is reserved for system recovery software.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latin typeface="+mn-lt"/>
                <a:ea typeface="+mn-ea"/>
                <a:cs typeface="+mn-cs"/>
              </a:rPr>
              <a:t>Configuration for 89TB requires after-market purchase. Two front accessible NVMe bays require a 5.25 bay carrier. For storage drives, GB = 1 billion bytes. TB = 1 trillion bytes. Optional, configurable features..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kern="1200" dirty="0">
                <a:solidFill>
                  <a:schemeClr val="tx1"/>
                </a:solidFill>
                <a:latin typeface="+mn-lt"/>
                <a:ea typeface="+mn-ea"/>
                <a:cs typeface="+mn-cs"/>
              </a:rPr>
              <a:t>Redundant and aggregate power requires configuring two 1125W power supplies at hardware purchase.</a:t>
            </a:r>
          </a:p>
          <a:p>
            <a:endParaRPr lang="en-US" sz="1100" b="1" u="sng" dirty="0">
              <a:latin typeface="+mn-lt"/>
            </a:endParaRPr>
          </a:p>
          <a:p>
            <a:r>
              <a:rPr lang="en-US" sz="1100" b="1" u="sng" dirty="0">
                <a:latin typeface="+mn-lt"/>
              </a:rPr>
              <a:t>This slide contains a superlative claim/s that cannot be used in all countries</a:t>
            </a:r>
            <a:r>
              <a:rPr lang="en-US" sz="1100" dirty="0">
                <a:latin typeface="+mn-lt"/>
              </a:rPr>
              <a:t>:</a:t>
            </a:r>
          </a:p>
          <a:p>
            <a:r>
              <a:rPr lang="en-US" sz="1100" b="1" dirty="0">
                <a:latin typeface="+mn-lt"/>
              </a:rPr>
              <a:t>EMEA use restrictions:</a:t>
            </a:r>
            <a:endParaRPr lang="en-US" sz="1100" dirty="0">
              <a:latin typeface="+mn-lt"/>
            </a:endParaRPr>
          </a:p>
          <a:p>
            <a:r>
              <a:rPr lang="en-US" sz="1100" dirty="0">
                <a:latin typeface="+mn-lt"/>
              </a:rPr>
              <a:t>DO NOT USE the superlative claim in the following countries:</a:t>
            </a:r>
          </a:p>
          <a:p>
            <a:pPr lvl="1"/>
            <a:r>
              <a:rPr lang="en-US" sz="1100" dirty="0">
                <a:latin typeface="+mn-lt"/>
              </a:rPr>
              <a:t>Romania, Slovakia, Turkey, UAE, Russia, CIS countries (Armenia, Belarus, Kazakhstan, Kyrgyzstan, Moldova, Russia, Tajikistan, Turkmenistan, Ukraine, and Uzbekistan)</a:t>
            </a:r>
          </a:p>
          <a:p>
            <a:r>
              <a:rPr lang="en-US" sz="1100" b="1" dirty="0">
                <a:latin typeface="+mn-lt"/>
              </a:rPr>
              <a:t>APJ use restrictions:</a:t>
            </a:r>
            <a:endParaRPr lang="en-US" sz="1100" dirty="0">
              <a:latin typeface="+mn-lt"/>
            </a:endParaRPr>
          </a:p>
          <a:p>
            <a:pPr lvl="1"/>
            <a:r>
              <a:rPr lang="en-US" sz="1100" dirty="0">
                <a:latin typeface="+mn-lt"/>
              </a:rPr>
              <a:t>China, Vietnam, Indonesia, Malaysia—DO NOT USE</a:t>
            </a:r>
          </a:p>
          <a:p>
            <a:r>
              <a:rPr lang="en-US" sz="1100" b="1" dirty="0">
                <a:latin typeface="+mn-lt"/>
              </a:rPr>
              <a:t>LAR use restrictions:</a:t>
            </a:r>
            <a:endParaRPr lang="en-US" sz="1100" dirty="0">
              <a:latin typeface="+mn-lt"/>
            </a:endParaRPr>
          </a:p>
          <a:p>
            <a:pPr lvl="1"/>
            <a:r>
              <a:rPr lang="en-US" sz="1100" dirty="0">
                <a:latin typeface="+mn-lt"/>
              </a:rPr>
              <a:t>Brazil, Mexico—DO NOT USE</a:t>
            </a:r>
          </a:p>
          <a:p>
            <a:pPr marL="0" algn="l" defTabSz="914400" rtl="0" eaLnBrk="1" latinLnBrk="0" hangingPunct="1"/>
            <a:r>
              <a:rPr lang="en-US" sz="1100" kern="1200" dirty="0">
                <a:solidFill>
                  <a:schemeClr val="tx1"/>
                </a:solidFill>
                <a:latin typeface="+mn-lt"/>
                <a:ea typeface="+mn-ea"/>
                <a:cs typeface="+mn-cs"/>
              </a:rPr>
              <a:t> </a:t>
            </a:r>
          </a:p>
        </p:txBody>
      </p:sp>
      <p:sp>
        <p:nvSpPr>
          <p:cNvPr id="4" name="Slide Number Placeholder 3"/>
          <p:cNvSpPr>
            <a:spLocks noGrp="1"/>
          </p:cNvSpPr>
          <p:nvPr>
            <p:ph type="sldNum" sz="quarter" idx="5"/>
          </p:nvPr>
        </p:nvSpPr>
        <p:spPr/>
        <p:txBody>
          <a:bodyPr/>
          <a:lstStyle/>
          <a:p>
            <a:fld id="{543876C5-BDB2-4B97-A726-07A5A7CF4554}" type="slidenum">
              <a:rPr lang="en-US" smtClean="0"/>
              <a:t>15</a:t>
            </a:fld>
            <a:endParaRPr lang="en-US"/>
          </a:p>
        </p:txBody>
      </p:sp>
    </p:spTree>
    <p:extLst>
      <p:ext uri="{BB962C8B-B14F-4D97-AF65-F5344CB8AC3E}">
        <p14:creationId xmlns:p14="http://schemas.microsoft.com/office/powerpoint/2010/main" val="1832412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Push desktop workstation performance without disruptive noise. </a:t>
            </a:r>
          </a:p>
          <a:p>
            <a:pPr marL="171450"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Smart fan control keeps the system whisper-quiet by tuning fan speeds in real-time using over 20 temperature sensors. </a:t>
            </a:r>
          </a:p>
          <a:p>
            <a:pPr marL="171450" indent="-171450" algn="l" defTabSz="914400" rtl="0" eaLnBrk="1" latinLnBrk="0" hangingPunct="1">
              <a:buFont typeface="Arial" panose="020B0604020202020204" pitchFamily="34" charset="0"/>
              <a:buChar char="•"/>
            </a:pPr>
            <a:r>
              <a:rPr lang="en-US" sz="1100" kern="1200" dirty="0">
                <a:solidFill>
                  <a:schemeClr val="tx1"/>
                </a:solidFill>
                <a:latin typeface="+mn-lt"/>
                <a:ea typeface="+mn-ea"/>
                <a:cs typeface="+mn-cs"/>
              </a:rPr>
              <a:t>Precisely placed vents and ducts streamline airflow and heat removal.</a:t>
            </a:r>
          </a:p>
          <a:p>
            <a:pPr marL="0" algn="l" defTabSz="914400" rtl="0" eaLnBrk="1" latinLnBrk="0" hangingPunct="1"/>
            <a:endParaRPr lang="en-US" sz="11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16</a:t>
            </a:fld>
            <a:endParaRPr lang="en-US"/>
          </a:p>
        </p:txBody>
      </p:sp>
    </p:spTree>
    <p:extLst>
      <p:ext uri="{BB962C8B-B14F-4D97-AF65-F5344CB8AC3E}">
        <p14:creationId xmlns:p14="http://schemas.microsoft.com/office/powerpoint/2010/main" val="1677235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kern="1200" dirty="0">
                <a:solidFill>
                  <a:schemeClr val="tx1"/>
                </a:solidFill>
                <a:latin typeface="+mn-lt"/>
                <a:ea typeface="+mn-ea"/>
                <a:cs typeface="+mn-cs"/>
              </a:rPr>
              <a:t>Notes:  WSL2 is pre-installed on Windows 10 and 11.</a:t>
            </a:r>
          </a:p>
          <a:p>
            <a:endParaRPr lang="en-US" sz="1100" dirty="0"/>
          </a:p>
          <a:p>
            <a:r>
              <a:rPr lang="en-US" sz="1100" dirty="0"/>
              <a:t>[TALKING POINTS]</a:t>
            </a:r>
          </a:p>
          <a:p>
            <a:endParaRPr lang="en-US" sz="1100" kern="1200" dirty="0">
              <a:solidFill>
                <a:schemeClr val="tx1"/>
              </a:solidFill>
              <a:latin typeface="+mn-lt"/>
            </a:endParaRPr>
          </a:p>
          <a:p>
            <a:r>
              <a:rPr lang="en-US" sz="1100" kern="1200" dirty="0">
                <a:solidFill>
                  <a:schemeClr val="tx1"/>
                </a:solidFill>
                <a:latin typeface="+mn-lt"/>
              </a:rPr>
              <a:t>Accelerate AI development and inferencing with the Z8 Fury AI workstation.  </a:t>
            </a:r>
            <a:r>
              <a:rPr lang="en-US" sz="1100" b="1" kern="1200" dirty="0">
                <a:solidFill>
                  <a:schemeClr val="tx1"/>
                </a:solidFill>
                <a:latin typeface="+mn-lt"/>
              </a:rPr>
              <a:t>And with a whopping TOPS, trillions of operations per second, of 5,800 on 4 NVIDIA RTX 6000 Ada GPUs</a:t>
            </a:r>
            <a:r>
              <a:rPr lang="en-US" sz="1100" kern="1200" dirty="0">
                <a:solidFill>
                  <a:schemeClr val="tx1"/>
                </a:solidFill>
                <a:latin typeface="+mn-lt"/>
              </a:rPr>
              <a:t>, this AI workstation delivers and enables your teams to imagine new compute, graphics, and AI development solutions on performance rarely found on workstation.   </a:t>
            </a:r>
          </a:p>
          <a:p>
            <a:endParaRPr lang="en-US" sz="1100" kern="1200" dirty="0">
              <a:solidFill>
                <a:schemeClr val="tx1"/>
              </a:solidFill>
              <a:latin typeface="+mn-lt"/>
            </a:endParaRPr>
          </a:p>
          <a:p>
            <a:r>
              <a:rPr lang="en-US" sz="1100" dirty="0"/>
              <a:t>With HP Anyware, a user can access the power of your Z from any device with HP Anyware.  This remote access software delivers fast responsiveness and image quality, even in film editing and data visualizations. </a:t>
            </a:r>
          </a:p>
          <a:p>
            <a:endParaRPr lang="en-US" sz="1100" dirty="0"/>
          </a:p>
          <a:p>
            <a:r>
              <a:rPr lang="en-US" sz="1100" dirty="0"/>
              <a:t>Z by HP Data Science Stack Manager and Z by HP Data Science Software Stack, pre-loaded on select models provides easy access to popular data science tools with easy-to-use graphical user interface for analyzing data and creating powerful models.  It's curated, managed, and continually updated by HP.  Developer utilities allow for easy creation and deployment of data science applications, while managing data science tools and libraries.</a:t>
            </a:r>
          </a:p>
          <a:p>
            <a:endParaRPr lang="en-US" sz="1100" dirty="0"/>
          </a:p>
          <a:p>
            <a:r>
              <a:rPr lang="en-US" sz="1100" dirty="0"/>
              <a:t>Z by HP AI Studio provides a single platform to create centralized projects to streamline data management, share tools and configurations, and manage compute resources enabling teams to use the right compute for the right job.   U</a:t>
            </a:r>
            <a:r>
              <a:rPr lang="en-US" dirty="0"/>
              <a:t>nique to HP, this is the only solution available to manage DS/AI projects across the full hybrid spectrum – from local workstations, to Edge/Datacenter, to Cloud/Super-Cloud, and it is a great opportunity to drive new growth while also differentiating our core with the solution.</a:t>
            </a:r>
            <a:endParaRPr lang="en-US" sz="1100" dirty="0"/>
          </a:p>
          <a:p>
            <a:endParaRPr lang="en-US" sz="1100" dirty="0"/>
          </a:p>
          <a:p>
            <a:pPr marL="0" algn="l" defTabSz="914400" rtl="0" eaLnBrk="1" latinLnBrk="0" hangingPunct="1"/>
            <a:r>
              <a:rPr lang="en-US" sz="1100" kern="1200" dirty="0">
                <a:solidFill>
                  <a:schemeClr val="tx1"/>
                </a:solidFill>
                <a:latin typeface="+mn-lt"/>
                <a:ea typeface="+mn-ea"/>
                <a:cs typeface="+mn-cs"/>
              </a:rPr>
              <a:t>DISCLAIMERS</a:t>
            </a:r>
          </a:p>
          <a:p>
            <a:pPr marL="228600" indent="-228600" algn="l" defTabSz="914400" rtl="0" eaLnBrk="1" latinLnBrk="0" hangingPunct="1">
              <a:buAutoNum type="arabicPeriod"/>
            </a:pPr>
            <a:r>
              <a:rPr lang="en-US" sz="1100" kern="1200" dirty="0">
                <a:solidFill>
                  <a:schemeClr val="tx1"/>
                </a:solidFill>
                <a:latin typeface="+mn-lt"/>
                <a:ea typeface="+mn-ea"/>
                <a:cs typeface="+mn-cs"/>
              </a:rPr>
              <a:t>NVIDIA RTX™ 6000 and AMD Radeon™ Pro W6800 GPUs are sold separately or as an optional feature.</a:t>
            </a:r>
          </a:p>
          <a:p>
            <a:pPr marL="228600" indent="-228600" algn="l" defTabSz="914400" rtl="0" eaLnBrk="1" latinLnBrk="0" hangingPunct="1">
              <a:buAutoNum type="arabicPeriod"/>
            </a:pPr>
            <a:r>
              <a:rPr lang="en-US" dirty="0"/>
              <a:t>Network access required. HP Anyware supports </a:t>
            </a:r>
            <a:r>
              <a:rPr lang="en-US" kern="1200" dirty="0"/>
              <a:t>Windows</a:t>
            </a:r>
            <a:r>
              <a:rPr lang="en-US" dirty="0"/>
              <a:t>®️, Linux®️ and MacOS®️ host environments </a:t>
            </a:r>
            <a:r>
              <a:rPr lang="en-US" kern="1200" dirty="0"/>
              <a:t>and </a:t>
            </a:r>
            <a:r>
              <a:rPr lang="en-US" dirty="0"/>
              <a:t>Window, Linux</a:t>
            </a:r>
            <a:r>
              <a:rPr lang="en-US" kern="1200" dirty="0"/>
              <a:t>, </a:t>
            </a:r>
            <a:r>
              <a:rPr lang="en-US" dirty="0"/>
              <a:t>MacOS</a:t>
            </a:r>
            <a:r>
              <a:rPr lang="en-US" kern="1200" dirty="0"/>
              <a:t>, </a:t>
            </a:r>
            <a:r>
              <a:rPr lang="en-US" dirty="0"/>
              <a:t>iOS®️</a:t>
            </a:r>
            <a:r>
              <a:rPr lang="en-US" kern="1200" dirty="0"/>
              <a:t>, </a:t>
            </a:r>
            <a:r>
              <a:rPr lang="en-US" dirty="0"/>
              <a:t>Android®️</a:t>
            </a:r>
            <a:r>
              <a:rPr lang="en-US" kern="1200" dirty="0"/>
              <a:t>, </a:t>
            </a:r>
            <a:r>
              <a:rPr lang="en-US" dirty="0"/>
              <a:t>and Chrome OS®️ end-user devices</a:t>
            </a:r>
            <a:r>
              <a:rPr lang="en-US" kern="1200" dirty="0"/>
              <a:t>. </a:t>
            </a:r>
            <a:r>
              <a:rPr lang="en-US" dirty="0"/>
              <a:t>For more on the system requirements for installing HP Anyware, refer </a:t>
            </a:r>
            <a:r>
              <a:rPr lang="en-US" kern="1200" dirty="0"/>
              <a:t>to </a:t>
            </a:r>
            <a:r>
              <a:rPr lang="en-US" dirty="0"/>
              <a:t>the Admin Guides at: https://docs.teradici.com/find/product/cloud-access-software. HP Anyware is based on the Teradici CAS software and licensing platform and is available through a 1- and 3-year subscription. HP Anyware subscriptions are based on the number of concurrent PCoIP connections used (pay for the number of host connections, not the software) with a minimum order quantity of 5. HP Anyware subscriptions gives you a license key to activate a connection to a hosted desktop as well as support and updates to the PCoIP Agents, PCoIP Clients and the Anyware Manager available for download here: https://docs.teradici</a:t>
            </a:r>
            <a:r>
              <a:rPr lang="en-US" kern="1200" dirty="0"/>
              <a:t>.</a:t>
            </a:r>
            <a:r>
              <a:rPr lang="en-US" dirty="0"/>
              <a:t>com/find/product/cloud-access-software</a:t>
            </a:r>
            <a:r>
              <a:rPr lang="en-US" kern="1200" dirty="0"/>
              <a:t>.</a:t>
            </a:r>
            <a:r>
              <a:rPr lang="en-US" dirty="0"/>
              <a:t> For a limited time, an HP Anyware subscription also includes access and support for ZCentral Remote Boost and ZCentral Connect and is available for purchase through an HP Teradici seller or by contacting sales at: hp.com/Anyware</a:t>
            </a:r>
          </a:p>
          <a:p>
            <a:pPr marL="228600" indent="-228600" algn="l" defTabSz="914400" rtl="0" eaLnBrk="1" latinLnBrk="0" hangingPunct="1">
              <a:buAutoNum type="arabicPeriod"/>
            </a:pPr>
            <a:r>
              <a:rPr lang="en-US" sz="1800" dirty="0">
                <a:effectLst/>
                <a:latin typeface="Calibri"/>
                <a:ea typeface="Calibri"/>
                <a:cs typeface="Calibri"/>
              </a:rPr>
              <a:t>WSL 2 is an optional, configurable feature. WSL 2 requires Windows 10 or higher, Intel Core i5 processor or higher, and is available on select Z workstations. You must be running Windows 10 version 21H2 and higher (Build 19044 and higher) or Windows 11. </a:t>
            </a:r>
          </a:p>
          <a:p>
            <a:pPr marL="228600" indent="-228600" algn="l" defTabSz="914400" rtl="0" eaLnBrk="1" latinLnBrk="0" hangingPunct="1">
              <a:buAutoNum type="arabicPeriod"/>
            </a:pPr>
            <a:r>
              <a:rPr lang="en-US" sz="1100" kern="1200" dirty="0">
                <a:solidFill>
                  <a:schemeClr val="tx1"/>
                </a:solidFill>
                <a:latin typeface="+mn-lt"/>
                <a:ea typeface="+mn-ea"/>
                <a:cs typeface="+mn-cs"/>
              </a:rPr>
              <a:t>Z by HP Data Science Stack Manager requires Windows 10 version 21H2 (Build 19044) and higher or 64-bit Ubuntu 20.04 and is available on select Z workstations.</a:t>
            </a:r>
            <a:endParaRPr lang="en-US" sz="1100" kern="1200" dirty="0">
              <a:solidFill>
                <a:schemeClr val="tx1"/>
              </a:solidFill>
              <a:latin typeface="+mn-lt"/>
              <a:ea typeface="+mn-ea"/>
              <a:cs typeface="Calibri"/>
            </a:endParaRPr>
          </a:p>
          <a:p>
            <a:pPr marL="228600" indent="-228600" algn="l" defTabSz="914400" rtl="0" eaLnBrk="1" latinLnBrk="0" hangingPunct="1">
              <a:buAutoNum type="arabicPeriod"/>
            </a:pPr>
            <a:r>
              <a:rPr lang="en-US" dirty="0"/>
              <a:t>Z by HP AI Studio requires Windows 11 OS, Intel Core™ i5 12th gen or higher, AMD Ryzen™ 9 or higher processors, minimum 50 GB of available storage, 16GB of RAM, and Internet access. To enable GPU compute, Z by HP AI Studio requires any NVIDIA® GPU compatible with driver version 528.49 or newer. </a:t>
            </a:r>
            <a:r>
              <a:rPr lang="en-US" u="sng" dirty="0">
                <a:hlinkClick r:id="rId3"/>
              </a:rPr>
              <a:t>Join waitlist</a:t>
            </a:r>
            <a:r>
              <a:rPr lang="en-US" dirty="0"/>
              <a:t> for access to Z by HP AI Studio early access program.</a:t>
            </a:r>
          </a:p>
          <a:p>
            <a:pPr marL="228600" indent="-228600" algn="l" defTabSz="914400" rtl="0" eaLnBrk="1" latinLnBrk="0" hangingPunct="1">
              <a:buAutoNum type="arabicPeriod"/>
            </a:pPr>
            <a:r>
              <a:rPr lang="en-US" b="0" i="0" dirty="0">
                <a:effectLst/>
                <a:latin typeface="SegoeUIVariable"/>
              </a:rPr>
              <a:t>TOPS (Trillions of Operations Per Second) is a metric used to describe the theoretical maximum computational capability of AI accelerators. It shows relative performance in performing AI-based functions on AI accelerators like NPUs, CPUs, and GPUs. </a:t>
            </a:r>
            <a:r>
              <a:rPr lang="en-US" b="0" i="0" dirty="0">
                <a:effectLst/>
                <a:latin typeface="SegoeUIVariable"/>
                <a:hlinkClick r:id="rId4"/>
              </a:rPr>
              <a:t>Real-world performance can be significantly lower than the theoretical TOPS.” </a:t>
            </a:r>
            <a:r>
              <a:rPr lang="en-US" b="0" i="0" baseline="30000" dirty="0">
                <a:effectLst/>
                <a:latin typeface="SegoeUIVariable"/>
                <a:hlinkClick r:id="rId4"/>
              </a:rPr>
              <a:t>1</a:t>
            </a:r>
            <a:endParaRPr lang="en-US" dirty="0"/>
          </a:p>
          <a:p>
            <a:pPr marL="228600" indent="-228600" algn="l" defTabSz="914400" rtl="0" eaLnBrk="1" latinLnBrk="0" hangingPunct="1">
              <a:buAutoNum type="arabicPeriod"/>
            </a:pPr>
            <a:endParaRPr lang="en-US" dirty="0"/>
          </a:p>
          <a:p>
            <a:pPr marL="0" algn="l" defTabSz="914400"/>
            <a:endParaRPr lang="en-US" sz="1100" kern="1200" dirty="0">
              <a:solidFill>
                <a:schemeClr val="tx1"/>
              </a:solidFill>
              <a:latin typeface="+mn-lt"/>
            </a:endParaRPr>
          </a:p>
          <a:p>
            <a:endParaRPr lang="en-US" sz="1100" dirty="0"/>
          </a:p>
        </p:txBody>
      </p:sp>
      <p:sp>
        <p:nvSpPr>
          <p:cNvPr id="4" name="Slide Number Placeholder 3"/>
          <p:cNvSpPr>
            <a:spLocks noGrp="1"/>
          </p:cNvSpPr>
          <p:nvPr>
            <p:ph type="sldNum" sz="quarter" idx="5"/>
          </p:nvPr>
        </p:nvSpPr>
        <p:spPr/>
        <p:txBody>
          <a:bodyPr/>
          <a:lstStyle/>
          <a:p>
            <a:fld id="{543876C5-BDB2-4B97-A726-07A5A7CF4554}" type="slidenum">
              <a:rPr lang="en-US" smtClean="0"/>
              <a:t>17</a:t>
            </a:fld>
            <a:endParaRPr lang="en-US"/>
          </a:p>
        </p:txBody>
      </p:sp>
    </p:spTree>
    <p:extLst>
      <p:ext uri="{BB962C8B-B14F-4D97-AF65-F5344CB8AC3E}">
        <p14:creationId xmlns:p14="http://schemas.microsoft.com/office/powerpoint/2010/main" val="2216490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394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sz="1100" b="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19</a:t>
            </a:fld>
            <a:endParaRPr lang="en-US"/>
          </a:p>
        </p:txBody>
      </p:sp>
    </p:spTree>
    <p:extLst>
      <p:ext uri="{BB962C8B-B14F-4D97-AF65-F5344CB8AC3E}">
        <p14:creationId xmlns:p14="http://schemas.microsoft.com/office/powerpoint/2010/main" val="306840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sz="11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9A24E20-2794-482D-92FA-9B0747882ED8}" type="slidenum">
              <a:rPr lang="en-US" smtClean="0"/>
              <a:t>2</a:t>
            </a:fld>
            <a:endParaRPr lang="en-US"/>
          </a:p>
        </p:txBody>
      </p:sp>
    </p:spTree>
    <p:extLst>
      <p:ext uri="{BB962C8B-B14F-4D97-AF65-F5344CB8AC3E}">
        <p14:creationId xmlns:p14="http://schemas.microsoft.com/office/powerpoint/2010/main" val="1995217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endParaRPr lang="en-US" b="1" dirty="0"/>
          </a:p>
          <a:p>
            <a:r>
              <a:rPr lang="en-US" b="1" dirty="0"/>
              <a:t> </a:t>
            </a:r>
            <a:r>
              <a:rPr lang="en-US" dirty="0"/>
              <a:t>Workstation customers demand workstations that deliver performance, safety, reliability, and low noise. </a:t>
            </a:r>
          </a:p>
          <a:p>
            <a:pPr marL="171450" indent="-171450">
              <a:buFont typeface="Arial" panose="020B0604020202020204" pitchFamily="34" charset="0"/>
              <a:buChar char="•"/>
            </a:pPr>
            <a:r>
              <a:rPr lang="en-US" dirty="0"/>
              <a:t>Monitoring and maintaining component temperatures is vital to performance, safety, and reliability. Quiet acoustics (through effective thermal management techniques) allows workstation customers to stay focused and in the zone as they work on critical and demanding workflows. Low noise is essential to reducing user fatigue, maximizing productivity, and minimizing distractions.</a:t>
            </a:r>
            <a:endParaRPr lang="en-US" dirty="0">
              <a:cs typeface="Calibri"/>
            </a:endParaRPr>
          </a:p>
          <a:p>
            <a:pPr marL="171450" indent="-171450">
              <a:buFont typeface="Arial" panose="020B0604020202020204" pitchFamily="34" charset="0"/>
              <a:buChar char="•"/>
            </a:pPr>
            <a:r>
              <a:rPr lang="en-US" dirty="0"/>
              <a:t>Please refer to whitepaper on Performance Desktops (G5) at www.hp.com/z</a:t>
            </a:r>
            <a:endParaRPr lang="en-US" sz="1100" kern="1200" dirty="0">
              <a:solidFill>
                <a:schemeClr val="tx1"/>
              </a:solidFill>
              <a:latin typeface="+mn-lt"/>
              <a:cs typeface="Calibri"/>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20</a:t>
            </a:fld>
            <a:endParaRPr lang="en-US"/>
          </a:p>
        </p:txBody>
      </p:sp>
    </p:spTree>
    <p:extLst>
      <p:ext uri="{BB962C8B-B14F-4D97-AF65-F5344CB8AC3E}">
        <p14:creationId xmlns:p14="http://schemas.microsoft.com/office/powerpoint/2010/main" val="2829040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HP Simplified Light"/>
                <a:ea typeface="+mn-ea"/>
                <a:cs typeface="+mn-cs"/>
              </a:rPr>
              <a:t>HP’s High-Performance Mode utilizes Intel® </a:t>
            </a:r>
            <a:r>
              <a:rPr kumimoji="0" lang="en-US" sz="1200" b="0" i="0" u="none" strike="noStrike" kern="1200" cap="none" spc="0" normalizeH="0" baseline="0" noProof="0" dirty="0" err="1">
                <a:ln>
                  <a:noFill/>
                </a:ln>
                <a:solidFill>
                  <a:srgbClr val="000000"/>
                </a:solidFill>
                <a:effectLst/>
                <a:uLnTx/>
                <a:uFillTx/>
                <a:latin typeface="HP Simplified Light"/>
                <a:ea typeface="+mn-ea"/>
                <a:cs typeface="+mn-cs"/>
              </a:rPr>
              <a:t>Adaptix</a:t>
            </a:r>
            <a:r>
              <a:rPr kumimoji="0" lang="en-US" sz="1200" b="0" i="0" u="none" strike="noStrike" kern="1200" cap="none" spc="0" normalizeH="0" baseline="0" noProof="0" dirty="0">
                <a:ln>
                  <a:noFill/>
                </a:ln>
                <a:solidFill>
                  <a:srgbClr val="000000"/>
                </a:solidFill>
                <a:effectLst/>
                <a:uLnTx/>
                <a:uFillTx/>
                <a:latin typeface="HP Simplified Light"/>
                <a:ea typeface="+mn-ea"/>
                <a:cs typeface="+mn-cs"/>
              </a:rPr>
              <a:t>™ Technology (including Intel® Dynamic Tuning Technology or DTT framework)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HP has taken Intel’s innovation to the next level leveraging our proprietary thermal solution, maximizing CPU clock speed to provide performance gains.  User will experience increased performance in multi threaded applications and work flows.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effectLst/>
                <a:latin typeface="Calibri" panose="020F0502020204030204" pitchFamily="34" charset="0"/>
              </a:rPr>
              <a:t>High Performance Mode kicks in before the job starts, adjusting to the rapid increase in CPU usage that comes with heavy work loads and starts cooling immediate in advance of higher temperatures that come with heavy workloads.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effectLst/>
              <a:latin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dirty="0">
                <a:effectLst/>
                <a:latin typeface="Calibri" panose="020F0502020204030204" pitchFamily="34" charset="0"/>
              </a:rPr>
              <a:t>Intel® </a:t>
            </a:r>
            <a:r>
              <a:rPr lang="en-US" sz="1200" b="0" i="0" dirty="0" err="1">
                <a:effectLst/>
                <a:latin typeface="Calibri" panose="020F0502020204030204" pitchFamily="34" charset="0"/>
              </a:rPr>
              <a:t>Adaptix</a:t>
            </a:r>
            <a:r>
              <a:rPr lang="en-US" sz="1200" b="0" i="0" dirty="0">
                <a:effectLst/>
                <a:latin typeface="Calibri" panose="020F0502020204030204" pitchFamily="34" charset="0"/>
              </a:rPr>
              <a:t>™ Technology requires Windows 10 and BIOS set to High Performance Mode.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A17DE-2D26-45D8-820D-91BFF99441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059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kern="1200" dirty="0">
                <a:solidFill>
                  <a:schemeClr val="tx1"/>
                </a:solidFill>
                <a:latin typeface="+mn-lt"/>
                <a:ea typeface="+mn-ea"/>
                <a:cs typeface="+mn-cs"/>
              </a:rPr>
              <a:t>DISCLAIMERS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1. </a:t>
            </a:r>
            <a:r>
              <a:rPr lang="en-US" sz="800" kern="1200" dirty="0">
                <a:solidFill>
                  <a:schemeClr val="tx1"/>
                </a:solidFill>
                <a:latin typeface="+mn-lt"/>
                <a:ea typeface="+mn-ea"/>
                <a:cs typeface="+mn-cs"/>
              </a:rPr>
              <a:t>Based on Intel </a:t>
            </a:r>
            <a:r>
              <a:rPr lang="en-US" sz="1100" dirty="0">
                <a:effectLst/>
                <a:latin typeface="Aptos" panose="020B0004020202020204" pitchFamily="34" charset="0"/>
                <a:ea typeface="Aptos" panose="020B0004020202020204" pitchFamily="34" charset="0"/>
                <a:cs typeface="Aptos" panose="020B0004020202020204" pitchFamily="34" charset="0"/>
              </a:rPr>
              <a:t>SPR-Refresh QS Performance Guide</a:t>
            </a:r>
            <a:endParaRPr lang="en-US" sz="11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3.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are not measurements of higher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tx1"/>
                </a:solidFill>
                <a:latin typeface="+mn-lt"/>
                <a:ea typeface="+mn-ea"/>
                <a:cs typeface="+mn-cs"/>
              </a:rPr>
              <a:t>10. 2TB DDR5 memory is planned to be available mid-2023.</a:t>
            </a:r>
            <a:endParaRPr lang="en-US" sz="11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22</a:t>
            </a:fld>
            <a:endParaRPr lang="en-US"/>
          </a:p>
        </p:txBody>
      </p:sp>
    </p:spTree>
    <p:extLst>
      <p:ext uri="{BB962C8B-B14F-4D97-AF65-F5344CB8AC3E}">
        <p14:creationId xmlns:p14="http://schemas.microsoft.com/office/powerpoint/2010/main" val="1602082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HP Simplified" panose="020B0604020204020204" pitchFamily="34" charset="0"/>
                <a:ea typeface="PMingLiU" panose="02020500000000000000" pitchFamily="18" charset="-120"/>
                <a:cs typeface="Arial" panose="020B0604020202020204" pitchFamily="34" charset="0"/>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effectLst/>
              <a:latin typeface="HP Simplified" panose="020B0604020204020204" pitchFamily="34" charset="0"/>
              <a:ea typeface="PMingLiU" panose="02020500000000000000" pitchFamily="18"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effectLst/>
                <a:latin typeface="HP Simplified" panose="020B0604020204020204" pitchFamily="34" charset="0"/>
                <a:ea typeface="PMingLiU" panose="02020500000000000000" pitchFamily="18" charset="-120"/>
                <a:cs typeface="Arial" panose="020B0604020202020204" pitchFamily="34" charset="0"/>
              </a:rPr>
              <a:t>HP Remote System Controller can claim that it’s the world’s most advanced remote management peripheral.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effectLst/>
              <a:latin typeface="HP Simplified" panose="020B0604020204020204" pitchFamily="34" charset="0"/>
              <a:ea typeface="PMingLiU" panose="02020500000000000000" pitchFamily="18"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HP Simplified" panose="020B0604020204020204" pitchFamily="34" charset="0"/>
                <a:ea typeface="PMingLiU" panose="02020500000000000000" pitchFamily="18" charset="-120"/>
                <a:cs typeface="Arial" panose="020B0604020202020204" pitchFamily="34" charset="0"/>
              </a:rPr>
              <a:t>This remote out-of-band management solution gives you the power to monitor and manage a workstation fleet without compromising control, all from a single interface. Quick-to-deploy, scalable, and with strong security—</a:t>
            </a:r>
            <a:r>
              <a:rPr lang="en-US" sz="1800" i="1" dirty="0">
                <a:effectLst/>
                <a:latin typeface="HP Simplified" panose="020B0604020204020204" pitchFamily="34" charset="0"/>
                <a:ea typeface="PMingLiU" panose="02020500000000000000" pitchFamily="18" charset="-120"/>
                <a:cs typeface="Arial" panose="020B0604020202020204" pitchFamily="34" charset="0"/>
              </a:rPr>
              <a:t> </a:t>
            </a:r>
            <a:r>
              <a:rPr lang="en-US" sz="1800" i="0" dirty="0">
                <a:effectLst/>
                <a:latin typeface="HP Simplified" panose="020B0604020204020204" pitchFamily="34" charset="0"/>
                <a:ea typeface="PMingLiU" panose="02020500000000000000" pitchFamily="18" charset="-120"/>
                <a:cs typeface="Arial" panose="020B0604020202020204" pitchFamily="34" charset="0"/>
              </a:rPr>
              <a:t>now you can provide support and maintenance from anywhere.</a:t>
            </a:r>
            <a:endParaRPr lang="en-US" sz="1800" i="0" baseline="30000" dirty="0">
              <a:effectLst/>
              <a:latin typeface="HP Simplified" panose="020B0604020204020204" pitchFamily="34" charset="0"/>
              <a:ea typeface="PMingLiU" panose="02020500000000000000" pitchFamily="18"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HP Simplified" panose="020B0604020204020204" pitchFamily="34" charset="0"/>
                <a:ea typeface="PMingLiU" panose="02020500000000000000" pitchFamily="18" charset="-120"/>
                <a:cs typeface="Arial" panose="020B0604020202020204" pitchFamily="34" charset="0"/>
              </a:rPr>
              <a:t>Remotely launch a KVM session and perform out-of-band management tasks such as pre-boot access, BIOS updates, and re-imaging.</a:t>
            </a:r>
            <a:r>
              <a:rPr lang="en-US" sz="1800" baseline="30000" dirty="0">
                <a:effectLst/>
                <a:latin typeface="HP Simplified" panose="020B0604020204020204" pitchFamily="34" charset="0"/>
                <a:ea typeface="PMingLiU" panose="02020500000000000000" pitchFamily="18" charset="-120"/>
                <a:cs typeface="Arial" panose="020B0604020202020204" pitchFamily="34" charset="0"/>
              </a:rPr>
              <a:t>2</a:t>
            </a:r>
            <a:r>
              <a:rPr lang="en-US" sz="1800" dirty="0">
                <a:effectLst/>
                <a:latin typeface="HP Simplified" panose="020B0604020204020204" pitchFamily="34" charset="0"/>
                <a:ea typeface="PMingLiU" panose="02020500000000000000" pitchFamily="18" charset="-120"/>
                <a:cs typeface="Arial" panose="020B0604020202020204" pitchFamily="34" charset="0"/>
              </a:rPr>
              <a:t> Without compromising control, deploy a fleet of workstations and give power users dedicated access to high performance devices.</a:t>
            </a:r>
            <a:r>
              <a:rPr lang="en-US" sz="1800" i="1" dirty="0">
                <a:effectLst/>
                <a:latin typeface="HP Simplified" panose="020B0604020204020204" pitchFamily="34" charset="0"/>
                <a:ea typeface="PMingLiU" panose="02020500000000000000" pitchFamily="18" charset="-120"/>
                <a:cs typeface="Arial" panose="020B0604020202020204" pitchFamily="34" charset="0"/>
              </a:rPr>
              <a:t> </a:t>
            </a:r>
            <a:endParaRPr lang="en-US" sz="1800" i="0" baseline="0" dirty="0">
              <a:effectLst/>
              <a:latin typeface="HP Simplified" panose="020B0604020204020204" pitchFamily="34" charset="0"/>
              <a:ea typeface="PMingLiU" panose="02020500000000000000" pitchFamily="18"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HP Simplified" panose="020B0604020204020204" pitchFamily="34" charset="0"/>
                <a:ea typeface="PMingLiU" panose="02020500000000000000" pitchFamily="18" charset="-120"/>
                <a:cs typeface="Arial" panose="020B0604020202020204" pitchFamily="34" charset="0"/>
              </a:rPr>
              <a:t>Consolidate workstation fleet management into a single dashboard--anywhere.</a:t>
            </a:r>
            <a:r>
              <a:rPr lang="en-US" sz="1800" baseline="30000" dirty="0">
                <a:effectLst/>
                <a:latin typeface="HP Simplified" panose="020B0604020204020204" pitchFamily="34" charset="0"/>
                <a:ea typeface="PMingLiU" panose="02020500000000000000" pitchFamily="18" charset="-120"/>
                <a:cs typeface="Arial" panose="020B0604020202020204" pitchFamily="34" charset="0"/>
              </a:rPr>
              <a:t> </a:t>
            </a:r>
            <a:r>
              <a:rPr lang="en-US" sz="1800" dirty="0">
                <a:effectLst/>
                <a:latin typeface="HP Simplified" panose="020B0604020204020204" pitchFamily="34" charset="0"/>
                <a:ea typeface="PMingLiU" panose="02020500000000000000" pitchFamily="18" charset="-120"/>
                <a:cs typeface="Arial" panose="020B0604020202020204" pitchFamily="34" charset="0"/>
              </a:rPr>
              <a:t> Provide maintenance and support while receiving reports and insights at a glance. Optimize your infrastructure and resolve issues before they affect end users.</a:t>
            </a:r>
            <a:endParaRPr lang="en-US" sz="1800" i="0" baseline="0" dirty="0">
              <a:effectLst/>
              <a:latin typeface="HP Simplified" panose="020B0604020204020204" pitchFamily="34" charset="0"/>
              <a:ea typeface="PMingLiU" panose="02020500000000000000" pitchFamily="18"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dirty="0">
                <a:effectLst/>
                <a:latin typeface="HP Simplified" panose="020B0604020204020204" pitchFamily="34" charset="0"/>
                <a:ea typeface="PMingLiU" panose="02020500000000000000" pitchFamily="18" charset="-120"/>
                <a:cs typeface="Arial" panose="020B0604020202020204" pitchFamily="34" charset="0"/>
              </a:rPr>
              <a:t>Deploy an ideal solution with flexible options across hardware and software. Choose an internal or external controller—compatible with Z by HP workstations and other compute devices—and embedded or browser-based public cloud management software.</a:t>
            </a:r>
            <a:endParaRPr lang="en-US" sz="1800" i="1" dirty="0">
              <a:effectLst/>
              <a:latin typeface="HP Simplified" panose="020B0604020204020204" pitchFamily="34" charset="0"/>
              <a:ea typeface="PMingLiU" panose="02020500000000000000" pitchFamily="18"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dirty="0">
                <a:effectLst/>
                <a:latin typeface="HP Simplified" panose="020B0604020204020204" pitchFamily="34" charset="0"/>
                <a:ea typeface="PMingLiU" panose="02020500000000000000" pitchFamily="18" charset="-120"/>
                <a:cs typeface="Arial" panose="020B0604020202020204" pitchFamily="34" charset="0"/>
              </a:rPr>
              <a:t>Security is your top priority, so we designed the hardware and software based on high security industry standards, completed extensive testing, third-party reviews, and certifications to ensure maximum security. </a:t>
            </a:r>
            <a:endParaRPr lang="en-US" sz="1800" i="1" dirty="0">
              <a:effectLst/>
              <a:latin typeface="HP Simplified" panose="020B0604020204020204" pitchFamily="34" charset="0"/>
              <a:ea typeface="PMingLiU" panose="02020500000000000000" pitchFamily="18"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baseline="0" dirty="0">
              <a:effectLst/>
              <a:latin typeface="HP Simplified" panose="020B0604020204020204" pitchFamily="34" charset="0"/>
              <a:ea typeface="PMingLiU" panose="02020500000000000000" pitchFamily="18"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baseline="0" dirty="0">
              <a:effectLst/>
              <a:latin typeface="HP Simplified" panose="020B0604020204020204" pitchFamily="34" charset="0"/>
              <a:ea typeface="PMingLiU" panose="02020500000000000000" pitchFamily="18" charset="-120"/>
              <a:cs typeface="Arial" panose="020B0604020202020204" pitchFamily="34" charset="0"/>
            </a:endParaRPr>
          </a:p>
          <a:p>
            <a:r>
              <a:rPr lang="en-US" sz="1100" b="1" u="sng" dirty="0">
                <a:latin typeface="+mn-lt"/>
              </a:rPr>
              <a:t>This slide contains a superlative claim/s that cannot be used in all countries</a:t>
            </a:r>
            <a:r>
              <a:rPr lang="en-US" sz="1100" dirty="0">
                <a:latin typeface="+mn-lt"/>
              </a:rPr>
              <a:t>:</a:t>
            </a:r>
          </a:p>
          <a:p>
            <a:r>
              <a:rPr lang="en-US" sz="1100" b="1" dirty="0">
                <a:latin typeface="+mn-lt"/>
              </a:rPr>
              <a:t>EMEA use restrictions:</a:t>
            </a:r>
            <a:endParaRPr lang="en-US" sz="1100" dirty="0">
              <a:latin typeface="+mn-lt"/>
            </a:endParaRPr>
          </a:p>
          <a:p>
            <a:r>
              <a:rPr lang="en-US" sz="1100" dirty="0">
                <a:latin typeface="+mn-lt"/>
              </a:rPr>
              <a:t>DO NOT USE the superlative claim in the following countries:</a:t>
            </a:r>
          </a:p>
          <a:p>
            <a:pPr lvl="1"/>
            <a:r>
              <a:rPr lang="en-US" sz="1100" dirty="0">
                <a:latin typeface="+mn-lt"/>
              </a:rPr>
              <a:t>Romania, Slovakia, Turkey, UAE, Russia, CIS countries (Armenia, Belarus, Kazakhstan, Kyrgyzstan, Moldova, Russia, Tajikistan, Turkmenistan, Ukraine, and Uzbekistan)</a:t>
            </a:r>
          </a:p>
          <a:p>
            <a:r>
              <a:rPr lang="en-US" sz="1100" b="1" dirty="0">
                <a:latin typeface="+mn-lt"/>
              </a:rPr>
              <a:t>APJ use restrictions:</a:t>
            </a:r>
            <a:endParaRPr lang="en-US" sz="1100" dirty="0">
              <a:latin typeface="+mn-lt"/>
            </a:endParaRPr>
          </a:p>
          <a:p>
            <a:pPr lvl="1"/>
            <a:r>
              <a:rPr lang="en-US" sz="1100" dirty="0">
                <a:latin typeface="+mn-lt"/>
              </a:rPr>
              <a:t>China, Vietnam, Indonesia, Malaysia—DO NOT USE</a:t>
            </a:r>
          </a:p>
          <a:p>
            <a:r>
              <a:rPr lang="en-US" sz="1100" b="1" dirty="0">
                <a:latin typeface="+mn-lt"/>
              </a:rPr>
              <a:t>LAR use restrictions:</a:t>
            </a:r>
            <a:endParaRPr lang="en-US" sz="1100" dirty="0">
              <a:latin typeface="+mn-lt"/>
            </a:endParaRPr>
          </a:p>
          <a:p>
            <a:pPr lvl="1"/>
            <a:r>
              <a:rPr lang="en-US" sz="1100" dirty="0">
                <a:latin typeface="+mn-lt"/>
              </a:rPr>
              <a:t>Brazil, Mexico—DO NOT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HP Simplified" panose="020B0604020204020204" pitchFamily="34" charset="0"/>
              <a:ea typeface="PMingLiU" panose="02020500000000000000" pitchFamily="18"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baseline="0" dirty="0">
              <a:effectLst/>
              <a:latin typeface="HP Simplified" panose="020B0604020204020204" pitchFamily="34" charset="0"/>
              <a:ea typeface="PMingLiU" panose="02020500000000000000" pitchFamily="18"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baseline="0" dirty="0">
              <a:effectLst/>
              <a:latin typeface="HP Simplified" panose="020B0604020204020204" pitchFamily="34" charset="0"/>
              <a:ea typeface="PMingLiU" panose="02020500000000000000" pitchFamily="18" charset="-120"/>
              <a:cs typeface="Arial" panose="020B0604020202020204" pitchFamily="34" charset="0"/>
            </a:endParaRPr>
          </a:p>
          <a:p>
            <a:r>
              <a:rPr lang="en-US" dirty="0"/>
              <a:t>Disclaimers:</a:t>
            </a:r>
          </a:p>
          <a:p>
            <a:pPr marL="0" indent="0">
              <a:buNone/>
            </a:pPr>
            <a:r>
              <a:rPr lang="en-US" dirty="0"/>
              <a:t>41. Internet access required.</a:t>
            </a:r>
          </a:p>
          <a:p>
            <a:pPr marL="0" indent="0">
              <a:buNone/>
            </a:pPr>
            <a:r>
              <a:rPr lang="en-US" dirty="0"/>
              <a:t>42. </a:t>
            </a:r>
            <a:r>
              <a:rPr lang="en-US" sz="1800" kern="1200" dirty="0">
                <a:effectLst/>
                <a:latin typeface="HP Simplified" panose="020B0604020204020204" pitchFamily="34" charset="0"/>
                <a:ea typeface="+mn-ea"/>
                <a:cs typeface="HP Simplified" panose="020B0604020204020204" pitchFamily="34" charset="0"/>
              </a:rPr>
              <a:t>Internet access required. Fleet management requires HP Anyware Remote System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latin typeface="HP Simplified" panose="020B0604020204020204" pitchFamily="34" charset="0"/>
                <a:ea typeface="+mn-ea"/>
              </a:rPr>
              <a:t>43. </a:t>
            </a:r>
            <a:r>
              <a:rPr lang="en-US" sz="1800" i="0" dirty="0">
                <a:solidFill>
                  <a:srgbClr val="000000"/>
                </a:solidFill>
                <a:effectLst/>
                <a:latin typeface="HP Simplified" panose="020B0604020204020204" pitchFamily="34" charset="0"/>
                <a:ea typeface="PMingLiU" panose="02020500000000000000" pitchFamily="18" charset="-120"/>
                <a:cs typeface="Arial" panose="020B0604020202020204" pitchFamily="34" charset="0"/>
              </a:rPr>
              <a:t>HP Remote System Controller not compatible with Z2 Mini platforms and not recommended for non-Z devices.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solidFill>
                  <a:srgbClr val="000000"/>
                </a:solidFill>
                <a:effectLst/>
                <a:latin typeface="HP Simplified" panose="020B0604020204020204" pitchFamily="34" charset="0"/>
                <a:ea typeface="PMingLiU" panose="02020500000000000000" pitchFamily="18" charset="-120"/>
                <a:cs typeface="Arial" panose="020B0604020202020204" pitchFamily="34" charset="0"/>
              </a:rPr>
              <a:t>44. </a:t>
            </a:r>
            <a:r>
              <a:rPr lang="en-US" sz="1800" dirty="0">
                <a:solidFill>
                  <a:srgbClr val="000000"/>
                </a:solidFill>
                <a:effectLst/>
                <a:latin typeface="HP Simplified" panose="020B0604020204020204" pitchFamily="34" charset="0"/>
                <a:ea typeface="PMingLiU" panose="02020500000000000000" pitchFamily="18" charset="-120"/>
                <a:cs typeface="Arial" panose="020B0604020202020204" pitchFamily="34" charset="0"/>
              </a:rPr>
              <a:t>HP service and support not available for non-Z devices.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solidFill>
                  <a:srgbClr val="000000"/>
                </a:solidFill>
                <a:effectLst/>
                <a:latin typeface="HP Simplified" panose="020B0604020204020204" pitchFamily="34" charset="0"/>
                <a:ea typeface="PMingLiU" panose="02020500000000000000" pitchFamily="18" charset="-120"/>
                <a:cs typeface="Arial" panose="020B0604020202020204" pitchFamily="34" charset="0"/>
              </a:rPr>
              <a:t>48. Fleet Management requires HP Remote System Management. Access to HP Remote System Management is included with the purchase of the HP Remote System Controller. Visit https://rsm.hp.com to open your account</a:t>
            </a:r>
            <a:r>
              <a:rPr lang="en-US" sz="1800" i="1" dirty="0">
                <a:solidFill>
                  <a:srgbClr val="000000"/>
                </a:solidFill>
                <a:effectLst/>
                <a:latin typeface="HP Simplified" panose="020B0604020204020204" pitchFamily="34" charset="0"/>
                <a:ea typeface="PMingLiU" panose="02020500000000000000" pitchFamily="18" charset="-12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HP Simplified" panose="020B0604020204020204" pitchFamily="34" charset="0"/>
                <a:ea typeface="PMingLiU" panose="02020500000000000000" pitchFamily="18" charset="-120"/>
                <a:cs typeface="Arial" panose="020B0604020202020204" pitchFamily="34" charset="0"/>
              </a:rPr>
              <a:t>49. Access to HP Remote System Management is included with the purchase of the HP Remote System Controller. Visit https://rsm.hp.com to open your account.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latin typeface="Forma DJR Banner Greek"/>
              </a:rPr>
              <a:t>52. Based on HPs internal Analysis of peripheral hardware IP KVMs as of Feb 2023. Most advanced based on ability to directly access the BIOS without a KVM Session, Power Button, Automated Bare Metal Imaging, Health Alerts/Diagnostics from the Host, and available Fleet Management Software when used with Z2 G9, Z4, Z6, Z8, Z8 Fury G5, and above</a:t>
            </a:r>
            <a:endParaRPr lang="en-US" sz="1800" i="1" dirty="0">
              <a:effectLst/>
              <a:latin typeface="HP Simplified" panose="020B0604020204020204" pitchFamily="34" charset="0"/>
              <a:ea typeface="PMingLiU" panose="02020500000000000000" pitchFamily="18"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effectLst/>
              <a:latin typeface="HP Simplified" panose="020B0604020204020204" pitchFamily="34" charset="0"/>
              <a:ea typeface="PMingLiU" panose="02020500000000000000" pitchFamily="18" charset="-120"/>
              <a:cs typeface="Arial" panose="020B0604020202020204"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EFEE-6908-4808-852D-B53B492CB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97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HP Simplified" panose="020B0604020204020204" pitchFamily="34" charset="0"/>
                <a:ea typeface="PMingLiU" panose="02020500000000000000" pitchFamily="18" charset="-120"/>
                <a:cs typeface="Arial" panose="020B0604020202020204" pitchFamily="34" charset="0"/>
              </a:rPr>
              <a:t>Remotely launch a KVM session and perform out-of-band management tasks such as pre-boot access, BIOS updates, and re-imaging.</a:t>
            </a:r>
            <a:r>
              <a:rPr lang="en-US" sz="1200" baseline="30000" dirty="0">
                <a:effectLst/>
                <a:latin typeface="HP Simplified" panose="020B0604020204020204" pitchFamily="34" charset="0"/>
                <a:ea typeface="PMingLiU" panose="02020500000000000000" pitchFamily="18" charset="-120"/>
                <a:cs typeface="Arial" panose="020B0604020202020204" pitchFamily="34" charset="0"/>
              </a:rPr>
              <a:t>2</a:t>
            </a:r>
            <a:r>
              <a:rPr lang="en-US" sz="1200" dirty="0">
                <a:effectLst/>
                <a:latin typeface="HP Simplified" panose="020B0604020204020204" pitchFamily="34" charset="0"/>
                <a:ea typeface="PMingLiU" panose="02020500000000000000" pitchFamily="18" charset="-120"/>
                <a:cs typeface="Arial" panose="020B0604020202020204" pitchFamily="34" charset="0"/>
              </a:rPr>
              <a:t> Without compromising control, deploy a fleet of workstations and give power users dedicated access to high performance devices.</a:t>
            </a:r>
            <a:r>
              <a:rPr lang="en-US" sz="1200" i="1" dirty="0">
                <a:effectLst/>
                <a:latin typeface="HP Simplified" panose="020B0604020204020204" pitchFamily="34" charset="0"/>
                <a:ea typeface="PMingLiU" panose="02020500000000000000" pitchFamily="18" charset="-120"/>
                <a:cs typeface="Arial" panose="020B0604020202020204" pitchFamily="34" charset="0"/>
              </a:rPr>
              <a:t> </a:t>
            </a:r>
          </a:p>
          <a:p>
            <a:endParaRPr lang="en-US" sz="1200" i="1" dirty="0">
              <a:effectLst/>
              <a:latin typeface="HP Simplified" panose="020B0604020204020204" pitchFamily="34" charset="0"/>
              <a:ea typeface="PMingLiU" panose="02020500000000000000" pitchFamily="18" charset="-120"/>
              <a:cs typeface="Arial" panose="020B0604020202020204" pitchFamily="34" charset="0"/>
            </a:endParaRPr>
          </a:p>
          <a:p>
            <a:r>
              <a:rPr lang="en-US" sz="1800" b="1" kern="1200" dirty="0">
                <a:effectLst/>
                <a:latin typeface="HP Simplified" panose="020B0604020204020204" pitchFamily="34" charset="0"/>
                <a:ea typeface="PMingLiU" panose="02020500000000000000" pitchFamily="18" charset="-120"/>
                <a:cs typeface="Arial" panose="020B0604020202020204" pitchFamily="34" charset="0"/>
              </a:rPr>
              <a:t>Remote Power Control</a:t>
            </a:r>
            <a:r>
              <a:rPr lang="en-US" sz="1200" b="1" i="0" kern="1200" dirty="0">
                <a:effectLst/>
                <a:latin typeface="HP Simplified" panose="020B0604020204020204" pitchFamily="34" charset="0"/>
                <a:ea typeface="PMingLiU" panose="02020500000000000000" pitchFamily="18" charset="-120"/>
                <a:cs typeface="Arial" panose="020B0604020202020204" pitchFamily="34" charset="0"/>
              </a:rPr>
              <a:t>: </a:t>
            </a:r>
            <a:r>
              <a:rPr lang="en-US" sz="1800" kern="1200" dirty="0">
                <a:effectLst/>
                <a:latin typeface="HP Simplified" panose="020B0604020204020204" pitchFamily="34" charset="0"/>
                <a:ea typeface="PMingLiU" panose="02020500000000000000" pitchFamily="18" charset="-120"/>
                <a:cs typeface="Arial" panose="020B0604020202020204" pitchFamily="34" charset="0"/>
              </a:rPr>
              <a:t>Manage centralized hardware remotely with direct control of the power button signal, giving you the ability to power on, off, or reboot individual workstations or pools of systems from any state.</a:t>
            </a:r>
            <a:endParaRPr lang="en-US" sz="1200" dirty="0">
              <a:latin typeface="Forma DJR Text Greek" panose="00000000000000090000" pitchFamily="2" charset="0"/>
              <a:cs typeface="Gotham" pitchFamily="50" charset="0"/>
            </a:endParaRPr>
          </a:p>
          <a:p>
            <a:pPr marL="0" marR="0" lvl="0" indent="0" algn="l" defTabSz="914126"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b="1" dirty="0">
                <a:latin typeface="Forma DJR Text Greek" panose="00000000000000090000" pitchFamily="2" charset="0"/>
                <a:cs typeface="Gotham" pitchFamily="50" charset="0"/>
              </a:rPr>
              <a:t>Bare Metal Imaging: </a:t>
            </a:r>
            <a:r>
              <a:rPr lang="en-US" sz="1800" i="0" kern="1200" dirty="0">
                <a:effectLst/>
                <a:latin typeface="HP Simplified" panose="020B0604020204020204" pitchFamily="34" charset="0"/>
                <a:ea typeface="PMingLiU" panose="02020500000000000000" pitchFamily="18" charset="-120"/>
                <a:cs typeface="Arial" panose="020B0604020202020204" pitchFamily="34" charset="0"/>
              </a:rPr>
              <a:t>Deploy workstations without any pre-configurations, and with HP Anyware Remote System Controller, completely image, configure, or re-image the operating system and software from any location.</a:t>
            </a:r>
            <a:endParaRPr lang="en-US" sz="1200" dirty="0">
              <a:latin typeface="Forma DJR Text Greek" panose="00000000000000090000" pitchFamily="2" charset="0"/>
              <a:cs typeface="Gotham" pitchFamily="50" charset="0"/>
            </a:endParaRPr>
          </a:p>
          <a:p>
            <a:pPr marL="0" indent="0" defTabSz="914126">
              <a:spcAft>
                <a:spcPts val="600"/>
              </a:spcAft>
              <a:buFont typeface="Arial" panose="020B0604020202020204" pitchFamily="34" charset="0"/>
              <a:buNone/>
              <a:defRPr/>
            </a:pPr>
            <a:r>
              <a:rPr lang="en-US" sz="1200" b="1" dirty="0">
                <a:latin typeface="Forma DJR Text Greek" panose="00000000000000090000" pitchFamily="2" charset="0"/>
                <a:cs typeface="Gotham" pitchFamily="50" charset="0"/>
              </a:rPr>
              <a:t>Remote Virtual Storage</a:t>
            </a:r>
            <a:r>
              <a:rPr lang="en-US" sz="1200" dirty="0">
                <a:latin typeface="Forma DJR Text Greek" panose="00000000000000090000" pitchFamily="2" charset="0"/>
                <a:cs typeface="Gotham" pitchFamily="50" charset="0"/>
              </a:rPr>
              <a:t>: </a:t>
            </a:r>
            <a:r>
              <a:rPr lang="en-US" sz="1800" kern="1200" dirty="0">
                <a:effectLst/>
                <a:latin typeface="HP Simplified" panose="020B0604020204020204" pitchFamily="34" charset="0"/>
                <a:ea typeface="PMingLiU" panose="02020500000000000000" pitchFamily="18" charset="-120"/>
                <a:cs typeface="Arial" panose="020B0604020202020204" pitchFamily="34" charset="0"/>
              </a:rPr>
              <a:t>With up to 4.7GB of virtual storage* and the ability to save encrypted read-only files, HP Anyware Remote System Controller</a:t>
            </a:r>
            <a:r>
              <a:rPr lang="en-US" sz="1800" kern="1200" baseline="30000" dirty="0">
                <a:effectLst/>
                <a:latin typeface="HP Simplified" panose="020B0604020204020204" pitchFamily="34" charset="0"/>
                <a:ea typeface="PMingLiU" panose="02020500000000000000" pitchFamily="18" charset="-120"/>
                <a:cs typeface="Arial" panose="020B0604020202020204" pitchFamily="34" charset="0"/>
              </a:rPr>
              <a:t>47</a:t>
            </a:r>
            <a:r>
              <a:rPr lang="en-US" sz="1800" kern="1200" dirty="0">
                <a:effectLst/>
                <a:latin typeface="HP Simplified" panose="020B0604020204020204" pitchFamily="34" charset="0"/>
                <a:ea typeface="PMingLiU" panose="02020500000000000000" pitchFamily="18" charset="-120"/>
                <a:cs typeface="Arial" panose="020B0604020202020204" pitchFamily="34" charset="0"/>
              </a:rPr>
              <a:t> allows for OS installation images and software to be installed on workstations and data can be transferred to the workstation, without having to be on-site.</a:t>
            </a:r>
            <a:endParaRPr lang="en-US" sz="1200" dirty="0">
              <a:latin typeface="Forma DJR Text Greek" panose="00000000000000090000" pitchFamily="2" charset="0"/>
              <a:cs typeface="Gotham"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Forma DJR Text Greek" panose="00000000000000090000" pitchFamily="2" charset="0"/>
              <a:cs typeface="Gotham" pitchFamily="50" charset="0"/>
            </a:endParaRPr>
          </a:p>
          <a:p>
            <a:r>
              <a:rPr lang="en-US" dirty="0"/>
              <a:t>Disclaimers:</a:t>
            </a:r>
          </a:p>
          <a:p>
            <a:pPr marL="0" indent="0">
              <a:buNone/>
            </a:pPr>
            <a:r>
              <a:rPr lang="en-US" dirty="0"/>
              <a:t>1. Internet access required</a:t>
            </a:r>
          </a:p>
          <a:p>
            <a:pPr marL="0" indent="0">
              <a:buNone/>
            </a:pPr>
            <a:r>
              <a:rPr lang="en-US" dirty="0"/>
              <a:t>5. </a:t>
            </a:r>
            <a:r>
              <a:rPr lang="en-US" sz="1800" dirty="0">
                <a:solidFill>
                  <a:srgbClr val="000000"/>
                </a:solidFill>
                <a:effectLst/>
                <a:latin typeface="HP Simplified" panose="020B0604020204020204" pitchFamily="34" charset="0"/>
                <a:ea typeface="PMingLiU" panose="02020500000000000000" pitchFamily="18" charset="-120"/>
                <a:cs typeface="Arial" panose="020B0604020202020204" pitchFamily="34" charset="0"/>
              </a:rPr>
              <a:t>Remote Power Control feature only available when HP Anyware Remote System Controller or HP Anyware Integrated Remote System Controller is paired with select Z desktop workstations. See datasheet for details.</a:t>
            </a:r>
          </a:p>
          <a:p>
            <a:pPr marL="0" indent="0">
              <a:buNone/>
            </a:pPr>
            <a:r>
              <a:rPr lang="en-US" sz="1800" dirty="0">
                <a:solidFill>
                  <a:srgbClr val="000000"/>
                </a:solidFill>
                <a:effectLst/>
                <a:latin typeface="HP Simplified" panose="020B0604020204020204" pitchFamily="34" charset="0"/>
                <a:ea typeface="PMingLiU" panose="02020500000000000000" pitchFamily="18" charset="-120"/>
                <a:cs typeface="Arial" panose="020B0604020202020204" pitchFamily="34" charset="0"/>
              </a:rPr>
              <a:t>6. Viewing system information is only available when paired with select Z desktop workstations. See datasheet for details.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Forma DJR Micro"/>
              </a:rPr>
              <a:t>47. Fleet Management requires HP Remote System Management. Access to HP Remote System Management is included with the purchase of the HP Remote System Controller. Visit https://rsm.hp.com to open your account.</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BEFEE-6908-4808-852D-B53B492CB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550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751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[TALKING POINTS]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r>
              <a:rPr lang="en-GB" dirty="0"/>
              <a:t>Select Z by HP workstation PCs are designed to meet the demands of advanced analytics—right out of the box. </a:t>
            </a:r>
            <a:endParaRPr lang="en-US" dirty="0"/>
          </a:p>
          <a:p>
            <a:r>
              <a:rPr lang="en-GB" dirty="0"/>
              <a:t>Our desktops and notebooks are packed with industry-leading hardware and software innovations designed to accelerate your data science workflow. </a:t>
            </a:r>
            <a:endParaRPr lang="en-GB" dirty="0">
              <a:ea typeface="Calibri"/>
              <a:cs typeface="Calibri"/>
            </a:endParaRPr>
          </a:p>
          <a:p>
            <a:pPr marL="171450" indent="-171450">
              <a:buFont typeface="Arial" panose="020B0604020202020204" pitchFamily="34" charset="0"/>
              <a:buChar char="•"/>
            </a:pPr>
            <a:r>
              <a:rPr lang="en-US" b="1" dirty="0"/>
              <a:t>What you do. </a:t>
            </a:r>
          </a:p>
          <a:p>
            <a:pPr marL="171450" indent="-171450">
              <a:buFont typeface="Arial" panose="020B0604020202020204" pitchFamily="34" charset="0"/>
              <a:buChar char="•"/>
            </a:pPr>
            <a:r>
              <a:rPr lang="en-US" sz="1200" dirty="0"/>
              <a:t>AI and data analytics are now employed for business advantage in nearly every industry segment. Get rapid results with complex data on your most challenging projects with Z data science desktop and mobile workstations – purpose-built for this demanding work.</a:t>
            </a:r>
            <a:r>
              <a:rPr lang="en-US" dirty="0"/>
              <a:t> </a:t>
            </a:r>
            <a:endParaRPr lang="en-US" sz="1200" dirty="0">
              <a:ea typeface="Calibri"/>
              <a:cs typeface="Calibri"/>
            </a:endParaRPr>
          </a:p>
          <a:p>
            <a:pPr marL="171450" lvl="0" indent="-171450">
              <a:buFont typeface="Arial,Sans-Serif"/>
              <a:buChar char="•"/>
            </a:pPr>
            <a:r>
              <a:rPr lang="en-GB" b="1" dirty="0"/>
              <a:t>Purpose-built and optimized for data science</a:t>
            </a:r>
            <a:endParaRPr lang="en-GB" b="1" dirty="0">
              <a:ea typeface="Calibri"/>
              <a:cs typeface="Calibri"/>
            </a:endParaRPr>
          </a:p>
          <a:p>
            <a:pPr marL="628650" lvl="1" indent="-171450">
              <a:buFont typeface="Arial,Sans-Serif"/>
              <a:buChar char="•"/>
            </a:pPr>
            <a:r>
              <a:rPr lang="en-GB" dirty="0"/>
              <a:t>We start with enterprise-class components and work closely with partners like Intel® and NVIDIA® to test and certify them on our Z workstations. </a:t>
            </a:r>
            <a:endParaRPr lang="en-GB" dirty="0">
              <a:ea typeface="Calibri"/>
              <a:cs typeface="Calibri"/>
            </a:endParaRPr>
          </a:p>
          <a:p>
            <a:pPr marL="628650" lvl="1" indent="-171450">
              <a:buFont typeface="Arial,Sans-Serif"/>
              <a:buChar char="•"/>
            </a:pPr>
            <a:r>
              <a:rPr lang="en-GB" dirty="0"/>
              <a:t>We run our Z devices through actual data science workflows and then adjust the component mix until we find the configurations that deliver the best experience.</a:t>
            </a:r>
            <a:endParaRPr lang="en-US" dirty="0"/>
          </a:p>
          <a:p>
            <a:pPr marL="628650" lvl="1" indent="-171450">
              <a:buFont typeface="Arial,Sans-Serif"/>
              <a:buChar char="•"/>
            </a:pPr>
            <a:r>
              <a:rPr lang="en-US" dirty="0"/>
              <a:t>We perform extensive testing on the curated software and all Z workstations undergo rigorous MIL-STD4 durability tests.</a:t>
            </a:r>
            <a:endParaRPr lang="en-US" sz="1200" dirty="0">
              <a:ea typeface="Calibri"/>
              <a:cs typeface="Calibri"/>
            </a:endParaRPr>
          </a:p>
          <a:p>
            <a:pPr marL="0" lvl="0">
              <a:buNone/>
            </a:pPr>
            <a:endParaRPr lang="en-GB" dirty="0"/>
          </a:p>
          <a:p>
            <a:pPr marL="171450" indent="-171450">
              <a:buFont typeface="Arial" panose="020B0604020202020204" pitchFamily="34" charset="0"/>
              <a:buChar char="•"/>
            </a:pPr>
            <a:r>
              <a:rPr lang="en-US" b="1" dirty="0"/>
              <a:t>OS offering—Ubuntu and Windows—plus WSL 2</a:t>
            </a:r>
            <a:endParaRPr lang="en-GB" b="1" dirty="0"/>
          </a:p>
          <a:p>
            <a:pPr marL="628650" lvl="1" indent="-171450">
              <a:buFont typeface="Arial" panose="020B0604020202020204" pitchFamily="34" charset="0"/>
              <a:buChar char="•"/>
            </a:pPr>
            <a:r>
              <a:rPr lang="en-GB" dirty="0"/>
              <a:t>All our workstations come available with the latest version of Microsoft Window Pro as well as certified Ubuntu.1</a:t>
            </a:r>
            <a:endParaRPr lang="en-US" dirty="0"/>
          </a:p>
          <a:p>
            <a:pPr marL="628650" lvl="1" indent="-171450">
              <a:buFont typeface="Arial" panose="020B0604020202020204" pitchFamily="34" charset="0"/>
              <a:buChar char="•"/>
            </a:pPr>
            <a:r>
              <a:rPr lang="en-GB" dirty="0"/>
              <a:t>Ubuntu comes certified and preinstalled. We’ve partnered with Canonical to extensively test and certify the latest version of Ubuntu OS, so it performs at its best.1 </a:t>
            </a:r>
            <a:endParaRPr lang="en-US" b="0" dirty="0"/>
          </a:p>
          <a:p>
            <a:pPr marL="628650" lvl="1" indent="-171450">
              <a:buFont typeface="Arial" panose="020B0604020202020204" pitchFamily="34" charset="0"/>
              <a:buChar char="•"/>
            </a:pPr>
            <a:r>
              <a:rPr lang="en-GB" b="0" dirty="0"/>
              <a:t>Microsoft WSL </a:t>
            </a:r>
            <a:r>
              <a:rPr lang="en-GB" dirty="0"/>
              <a:t>22 </a:t>
            </a:r>
            <a:r>
              <a:rPr lang="en-GB" b="0" dirty="0"/>
              <a:t>also comes preinstalled. Experience the best of both Windows and Ubuntu with Microsoft Windows Subsystem for Linux 2. WSL 2 is a simple and fast way to run a Linux environment directly in Windows.2</a:t>
            </a:r>
            <a:endParaRPr lang="en-GB" b="0" dirty="0">
              <a:ea typeface="Calibri"/>
              <a:cs typeface="Calibri"/>
            </a:endParaRPr>
          </a:p>
          <a:p>
            <a:pPr marL="171450" lvl="0" indent="-171450">
              <a:buFont typeface="Arial" panose="020B0604020202020204" pitchFamily="34" charset="0"/>
              <a:buChar char="•"/>
            </a:pPr>
            <a:r>
              <a:rPr lang="en-GB" b="1" dirty="0"/>
              <a:t>Z by HP Data Science Software Stack and Z by HP Data Science Stack Manager</a:t>
            </a:r>
            <a:r>
              <a:rPr lang="en-US" b="1" baseline="30000" dirty="0"/>
              <a:t>3</a:t>
            </a:r>
            <a:r>
              <a:rPr lang="en-US" b="1" dirty="0"/>
              <a:t> (</a:t>
            </a:r>
            <a:r>
              <a:rPr lang="en-GB" b="1" dirty="0"/>
              <a:t>Pre-loaded on select models)</a:t>
            </a:r>
            <a:endParaRPr lang="en-US" b="1" dirty="0"/>
          </a:p>
          <a:p>
            <a:pPr marL="628650" lvl="1" indent="-171450">
              <a:buFont typeface="Arial" panose="020B0604020202020204" pitchFamily="34" charset="0"/>
              <a:buChar char="•"/>
            </a:pPr>
            <a:r>
              <a:rPr lang="en-US" b="0" dirty="0"/>
              <a:t>Provides easy access to popular data science tools on Ubuntu 20.04 or Windows via WSL 2.</a:t>
            </a:r>
            <a:r>
              <a:rPr lang="en-GB" dirty="0"/>
              <a:t> </a:t>
            </a:r>
            <a:r>
              <a:rPr lang="en-GB" b="0" dirty="0"/>
              <a:t>2</a:t>
            </a:r>
            <a:endParaRPr lang="en-US" b="0" dirty="0"/>
          </a:p>
          <a:p>
            <a:pPr marL="628650" lvl="1" indent="-171450">
              <a:buFont typeface="Arial" panose="020B0604020202020204" pitchFamily="34" charset="0"/>
              <a:buChar char="•"/>
            </a:pPr>
            <a:r>
              <a:rPr lang="en-US" dirty="0"/>
              <a:t>Offers the flexibility to quickly adapt data science environments based on project needs with the easy-to-use graphical user interface.</a:t>
            </a:r>
            <a:endParaRPr lang="en-US" dirty="0">
              <a:cs typeface="Calibri"/>
            </a:endParaRPr>
          </a:p>
          <a:p>
            <a:pPr marL="628650" lvl="1" indent="-171450">
              <a:buFont typeface="Arial" panose="020B0604020202020204" pitchFamily="34" charset="0"/>
              <a:buChar char="•"/>
            </a:pPr>
            <a:r>
              <a:rPr lang="en-GB" dirty="0"/>
              <a:t>It’s curated, managed, and continually updated by HP so there are no concerns with software dependencies or version control.</a:t>
            </a:r>
            <a:endParaRPr lang="en-US" dirty="0"/>
          </a:p>
          <a:p>
            <a:pPr marL="628650" lvl="1" indent="-171450">
              <a:buFont typeface="Arial" panose="020B0604020202020204" pitchFamily="34" charset="0"/>
              <a:buChar char="•"/>
            </a:pPr>
            <a:r>
              <a:rPr lang="en-GB" dirty="0"/>
              <a:t>The software stack provides the most popular tools for analysing data and creating powerful models. </a:t>
            </a:r>
            <a:endParaRPr lang="en-US" dirty="0"/>
          </a:p>
          <a:p>
            <a:pPr marL="628650" lvl="1" indent="-171450">
              <a:buFont typeface="Arial" panose="020B0604020202020204" pitchFamily="34" charset="0"/>
              <a:buChar char="•"/>
            </a:pPr>
            <a:r>
              <a:rPr lang="en-GB" dirty="0"/>
              <a:t>Developer utilities allow for easy creation and deployment of data science applications, while managing data science tools and libraries.</a:t>
            </a:r>
            <a:endParaRPr lang="en-GB" dirty="0">
              <a:ea typeface="Calibri"/>
              <a:cs typeface="Calibri"/>
            </a:endParaRPr>
          </a:p>
          <a:p>
            <a:pPr marL="171450" lvl="0" indent="-171450">
              <a:buFont typeface="Arial" panose="020B0604020202020204" pitchFamily="34" charset="0"/>
              <a:buChar char="•"/>
            </a:pPr>
            <a:r>
              <a:rPr lang="en-GB" b="1" dirty="0"/>
              <a:t>Enhanced cloud experience </a:t>
            </a:r>
            <a:endParaRPr lang="en-GB" dirty="0"/>
          </a:p>
          <a:p>
            <a:pPr marL="628650" lvl="1" indent="-171450">
              <a:buFont typeface="Arial,Sans-Serif"/>
              <a:buChar char="•"/>
            </a:pPr>
            <a:r>
              <a:rPr lang="en-GB" dirty="0"/>
              <a:t>With Z workstations, you can interact seamlessly and with strong security with your main cloud environment using cloud command line access. Toggle between your local workstation and the cloud with ease.</a:t>
            </a:r>
            <a:endParaRPr lang="en-GB"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Security-packed:  </a:t>
            </a:r>
            <a:endParaRPr lang="en-US" b="1" dirty="0">
              <a:ea typeface="Calibri"/>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Equipped with rigorous, multi-layered security protecting data and device from various cyber threats.  HP's security features like HP Sure Start and HP Sure Recover help the end user work with confidence and peace of mind, knowing their workstation is protected from unauthorized access, tampering, or theft. ​</a:t>
            </a:r>
            <a:endParaRPr lang="en-US" dirty="0">
              <a:ea typeface="Calibri"/>
              <a:cs typeface="Calibri"/>
            </a:endParaRPr>
          </a:p>
          <a:p>
            <a:pPr marL="171450" lvl="0" indent="-171450">
              <a:buFont typeface="Arial,Sans-Serif"/>
              <a:buChar char="•"/>
            </a:pPr>
            <a:r>
              <a:rPr lang="en-GB" b="1" dirty="0"/>
              <a:t>HP Anywhere software</a:t>
            </a:r>
            <a:endParaRPr lang="en-US" sz="1200" b="1" dirty="0">
              <a:effectLst/>
              <a:latin typeface="+mn-lt"/>
              <a:cs typeface="+mn-lt"/>
            </a:endParaRPr>
          </a:p>
          <a:p>
            <a:pPr marL="628650" lvl="1" indent="-171450">
              <a:buFont typeface="Arial,Sans-Serif"/>
              <a:buChar char="•"/>
            </a:pPr>
            <a:r>
              <a:rPr lang="en-US" sz="1200" dirty="0">
                <a:effectLst/>
                <a:latin typeface="Segoe UI"/>
                <a:cs typeface="Segoe UI"/>
              </a:rPr>
              <a:t>HP Anyware software provides fully manageable remote access to workstation performance wherever needed.</a:t>
            </a:r>
            <a:r>
              <a:rPr lang="en-US" sz="1200" baseline="30000" dirty="0">
                <a:effectLst/>
                <a:latin typeface="Segoe UI"/>
                <a:cs typeface="Segoe UI"/>
              </a:rPr>
              <a:t>4</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b="1" dirty="0"/>
              <a:t>Z by HP AI Studio</a:t>
            </a:r>
            <a:endParaRPr lang="en-US" b="0" i="0" dirty="0">
              <a:solidFill>
                <a:srgbClr val="FFFFFF"/>
              </a:solidFill>
              <a:effectLst/>
              <a:latin typeface="Gotham A"/>
            </a:endParaRPr>
          </a:p>
          <a:p>
            <a:pPr marL="628650" lvl="1" indent="-171450">
              <a:buFont typeface="Arial,Sans-Serif"/>
              <a:buChar char="•"/>
            </a:pPr>
            <a:r>
              <a:rPr lang="en-US" dirty="0"/>
              <a:t>A centralized data science platform bringing data, people, and compute together.5</a:t>
            </a:r>
            <a:br>
              <a:rPr lang="en-US" dirty="0">
                <a:cs typeface="+mn-lt"/>
              </a:rPr>
            </a:br>
            <a:br>
              <a:rPr lang="en-US" dirty="0">
                <a:cs typeface="+mn-lt"/>
              </a:rPr>
            </a:br>
            <a:r>
              <a:rPr lang="en-US" dirty="0"/>
              <a:t>Get fast and easy access to tools, templates, and models to collaborate on AI, machine learning, and data science on-prem projects, while spending less time on operational tasks.</a:t>
            </a:r>
          </a:p>
          <a:p>
            <a:pPr marL="171450" lvl="0" indent="-171450">
              <a:buFont typeface="Arial,Sans-Serif"/>
              <a:buChar char="•"/>
            </a:pPr>
            <a:endParaRPr lang="en-US" sz="1200" baseline="30000" dirty="0">
              <a:effectLst/>
              <a:latin typeface="Segoe UI"/>
              <a:cs typeface="Segoe UI"/>
            </a:endParaRPr>
          </a:p>
          <a:p>
            <a:pPr marL="171450" indent="-171450">
              <a:buFont typeface="Arial" panose="020B0604020202020204" pitchFamily="34" charset="0"/>
              <a:buChar char="•"/>
              <a:defRPr/>
            </a:pPr>
            <a:r>
              <a:rPr lang="en-US" sz="1200" b="1" dirty="0"/>
              <a:t>Just what you need.</a:t>
            </a:r>
            <a:endParaRPr lang="en-US" sz="1200" b="1" dirty="0">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Customize now or plan to add later additional GPUs/memory/storage for the performance you need to future proof your investment as workflows evolve and software demands more workstation performance and efficiency. Visit HP Product Finder to configure by workflow or specs at hp.com/go/z, “help me choose”.</a:t>
            </a:r>
            <a:endParaRPr lang="en-US" sz="1200" dirty="0">
              <a:ea typeface="Calibri"/>
              <a:cs typeface="Calibri"/>
            </a:endParaRPr>
          </a:p>
          <a:p>
            <a:pPr marL="171450" lvl="0" indent="-171450">
              <a:buFont typeface="Arial" panose="020B0604020202020204" pitchFamily="34" charset="0"/>
              <a:buChar char="•"/>
              <a:defRPr/>
            </a:pPr>
            <a:r>
              <a:rPr lang="en-US" sz="1200" b="1" dirty="0"/>
              <a:t>Designed for your workflows.</a:t>
            </a:r>
            <a:endParaRPr lang="en-US" sz="1200" b="1" dirty="0">
              <a:cs typeface="Calibri"/>
            </a:endParaRPr>
          </a:p>
          <a:p>
            <a:pPr marL="628650" marR="0" lvl="1" indent="-171450" algn="l" defTabSz="771525" rtl="0" eaLnBrk="1" fontAlgn="auto" latinLnBrk="0" hangingPunct="1">
              <a:lnSpc>
                <a:spcPct val="100000"/>
              </a:lnSpc>
              <a:spcBef>
                <a:spcPts val="0"/>
              </a:spcBef>
              <a:spcAft>
                <a:spcPts val="0"/>
              </a:spcAft>
              <a:buClrTx/>
              <a:buSzTx/>
              <a:buFont typeface="Arial" panose="020B0604020202020204" pitchFamily="34" charset="0"/>
              <a:buChar char="•"/>
              <a:tabLst>
                <a:tab pos="1657350" algn="r"/>
              </a:tabLst>
              <a:defRPr/>
            </a:pPr>
            <a:r>
              <a:rPr lang="en-US" sz="2400" b="1" kern="1200" dirty="0">
                <a:solidFill>
                  <a:schemeClr val="tx1"/>
                </a:solidFill>
                <a:latin typeface="+mn-lt"/>
                <a:ea typeface="+mn-ea"/>
                <a:cs typeface="+mn-cs"/>
              </a:rPr>
              <a:t>Data analytics</a:t>
            </a:r>
            <a:endParaRPr lang="en-US" sz="2400" b="1" kern="1200" dirty="0">
              <a:solidFill>
                <a:schemeClr val="tx1"/>
              </a:solidFill>
              <a:latin typeface="+mn-lt"/>
              <a:ea typeface="Calibri"/>
              <a:cs typeface="Calibri"/>
            </a:endParaRPr>
          </a:p>
          <a:p>
            <a:pPr marL="1085850" lvl="2" indent="-171450" defTabSz="771525">
              <a:buFont typeface="Arial" panose="020B0604020202020204" pitchFamily="34" charset="0"/>
              <a:buChar char="•"/>
              <a:tabLst>
                <a:tab pos="1657350" algn="r"/>
              </a:tabLst>
              <a:defRPr/>
            </a:pPr>
            <a:r>
              <a:rPr lang="en-US" sz="1200" kern="1200" dirty="0">
                <a:solidFill>
                  <a:schemeClr val="tx1"/>
                </a:solidFill>
                <a:latin typeface="+mn-lt"/>
                <a:ea typeface="+mn-ea"/>
                <a:cs typeface="+mn-cs"/>
              </a:rPr>
              <a:t>Ingest, clean, analyze, and visualize data in near real-time, providing the critical insights for your business, right when you need them.</a:t>
            </a:r>
            <a:r>
              <a:rPr lang="en-US" dirty="0"/>
              <a:t> </a:t>
            </a:r>
            <a:endParaRPr lang="en-US" sz="1200" kern="1200" dirty="0">
              <a:solidFill>
                <a:schemeClr val="tx1"/>
              </a:solidFill>
              <a:latin typeface="+mn-lt"/>
              <a:ea typeface="Calibri"/>
              <a:cs typeface="Calibri"/>
            </a:endParaRPr>
          </a:p>
          <a:p>
            <a:pPr marL="628650" marR="0" lvl="1" indent="-171450" algn="l" defTabSz="771525" rtl="0" eaLnBrk="1" fontAlgn="auto" latinLnBrk="0" hangingPunct="1">
              <a:lnSpc>
                <a:spcPct val="100000"/>
              </a:lnSpc>
              <a:spcBef>
                <a:spcPts val="0"/>
              </a:spcBef>
              <a:spcAft>
                <a:spcPts val="0"/>
              </a:spcAft>
              <a:buClrTx/>
              <a:buSzTx/>
              <a:buFont typeface="Arial" panose="020B0604020202020204" pitchFamily="34" charset="0"/>
              <a:buChar char="•"/>
              <a:tabLst>
                <a:tab pos="1657350" algn="r"/>
              </a:tabLst>
              <a:defRPr/>
            </a:pPr>
            <a:r>
              <a:rPr lang="en-US" sz="1200" b="1" kern="1200" dirty="0">
                <a:solidFill>
                  <a:schemeClr val="tx1"/>
                </a:solidFill>
                <a:latin typeface="+mn-lt"/>
                <a:ea typeface="+mn-ea"/>
                <a:cs typeface="+mn-cs"/>
              </a:rPr>
              <a:t>AI / Machine Learning / Deep Learning</a:t>
            </a:r>
            <a:endParaRPr lang="en-US" sz="1200" b="1" kern="1200" dirty="0">
              <a:solidFill>
                <a:schemeClr val="tx1"/>
              </a:solidFill>
              <a:latin typeface="+mn-lt"/>
              <a:ea typeface="Calibri"/>
              <a:cs typeface="Calibri"/>
            </a:endParaRPr>
          </a:p>
          <a:p>
            <a:pPr marL="1085850" lvl="2" indent="-171450" defTabSz="771525">
              <a:buFont typeface="Arial" panose="020B0604020202020204" pitchFamily="34" charset="0"/>
              <a:buChar char="•"/>
              <a:tabLst>
                <a:tab pos="1657350" algn="r"/>
              </a:tabLst>
              <a:defRPr/>
            </a:pPr>
            <a:r>
              <a:rPr lang="en-US" sz="1200" kern="1200" dirty="0">
                <a:solidFill>
                  <a:schemeClr val="tx1"/>
                </a:solidFill>
                <a:latin typeface="+mn-lt"/>
                <a:ea typeface="+mn-ea"/>
                <a:cs typeface="+mn-cs"/>
              </a:rPr>
              <a:t>Increase inference throughput and quickly create better models by training with larger data sets and less latency.</a:t>
            </a:r>
            <a:r>
              <a:rPr lang="en-US" dirty="0"/>
              <a:t> </a:t>
            </a:r>
            <a:endParaRPr lang="en-US" sz="1200" kern="1200" dirty="0">
              <a:solidFill>
                <a:schemeClr val="tx1"/>
              </a:solidFill>
              <a:latin typeface="+mn-lt"/>
              <a:ea typeface="Calibri"/>
              <a:cs typeface="Calibri"/>
            </a:endParaRPr>
          </a:p>
          <a:p>
            <a:pPr marL="628650" marR="0" lvl="1" indent="-171450" algn="l" defTabSz="771525" rtl="0" eaLnBrk="1" fontAlgn="auto" latinLnBrk="0" hangingPunct="1">
              <a:lnSpc>
                <a:spcPct val="100000"/>
              </a:lnSpc>
              <a:spcBef>
                <a:spcPts val="0"/>
              </a:spcBef>
              <a:spcAft>
                <a:spcPts val="0"/>
              </a:spcAft>
              <a:buClrTx/>
              <a:buSzTx/>
              <a:buFont typeface="Arial" panose="020B0604020202020204" pitchFamily="34" charset="0"/>
              <a:buChar char="•"/>
              <a:tabLst>
                <a:tab pos="1657350" algn="r"/>
              </a:tabLst>
              <a:defRPr/>
            </a:pPr>
            <a:r>
              <a:rPr lang="en-US" sz="1200" b="1" kern="1200" dirty="0">
                <a:solidFill>
                  <a:schemeClr val="tx1"/>
                </a:solidFill>
                <a:latin typeface="+mn-lt"/>
                <a:ea typeface="+mn-ea"/>
                <a:cs typeface="+mn-cs"/>
              </a:rPr>
              <a:t>Computer Vision</a:t>
            </a:r>
            <a:endParaRPr lang="en-US" sz="1200" b="1" kern="1200" dirty="0">
              <a:solidFill>
                <a:schemeClr val="tx1"/>
              </a:solidFill>
              <a:latin typeface="+mn-lt"/>
              <a:ea typeface="Calibri"/>
              <a:cs typeface="Calibri"/>
            </a:endParaRPr>
          </a:p>
          <a:p>
            <a:pPr marL="1085850" marR="0" lvl="2" indent="-171450" algn="l" defTabSz="771525" rtl="0" eaLnBrk="1" fontAlgn="auto" latinLnBrk="0" hangingPunct="1">
              <a:lnSpc>
                <a:spcPct val="100000"/>
              </a:lnSpc>
              <a:spcBef>
                <a:spcPts val="0"/>
              </a:spcBef>
              <a:spcAft>
                <a:spcPts val="0"/>
              </a:spcAft>
              <a:buClrTx/>
              <a:buSzTx/>
              <a:buFont typeface="Arial" panose="020B0604020202020204" pitchFamily="34" charset="0"/>
              <a:buChar char="•"/>
              <a:tabLst>
                <a:tab pos="1657350" algn="r"/>
              </a:tabLst>
              <a:defRPr/>
            </a:pPr>
            <a:r>
              <a:rPr lang="en-US" sz="1200" kern="1200" dirty="0">
                <a:solidFill>
                  <a:schemeClr val="tx1"/>
                </a:solidFill>
                <a:latin typeface="+mn-lt"/>
                <a:ea typeface="+mn-ea"/>
                <a:cs typeface="+mn-cs"/>
              </a:rPr>
              <a:t>Perform object detection, image classification, and image segmentation with speed and accuracy on large image and video files.</a:t>
            </a:r>
            <a:endParaRPr lang="en-US" sz="1200" kern="1200" dirty="0">
              <a:solidFill>
                <a:schemeClr val="tx1"/>
              </a:solidFill>
              <a:latin typeface="+mn-lt"/>
              <a:ea typeface="Calibri"/>
              <a:cs typeface="Calibri"/>
            </a:endParaRPr>
          </a:p>
          <a:p>
            <a:pPr marL="628650" marR="0" lvl="1" indent="-171450" algn="l" defTabSz="771525" rtl="0" eaLnBrk="1" fontAlgn="auto" latinLnBrk="0" hangingPunct="1">
              <a:lnSpc>
                <a:spcPct val="100000"/>
              </a:lnSpc>
              <a:spcBef>
                <a:spcPts val="0"/>
              </a:spcBef>
              <a:spcAft>
                <a:spcPts val="0"/>
              </a:spcAft>
              <a:buClrTx/>
              <a:buSzTx/>
              <a:buFont typeface="Arial" panose="020B0604020202020204" pitchFamily="34" charset="0"/>
              <a:buChar char="•"/>
              <a:tabLst>
                <a:tab pos="1657350" algn="r"/>
              </a:tabLst>
              <a:defRPr/>
            </a:pPr>
            <a:r>
              <a:rPr lang="en-US" sz="1200" b="1" kern="1200" dirty="0">
                <a:solidFill>
                  <a:schemeClr val="tx1"/>
                </a:solidFill>
                <a:latin typeface="+mn-lt"/>
                <a:ea typeface="+mn-ea"/>
                <a:cs typeface="+mn-cs"/>
              </a:rPr>
              <a:t>Natural language processing</a:t>
            </a:r>
            <a:endParaRPr lang="en-US" sz="1200" b="1" kern="1200" dirty="0">
              <a:solidFill>
                <a:schemeClr val="tx1"/>
              </a:solidFill>
              <a:latin typeface="+mn-lt"/>
              <a:ea typeface="Calibri"/>
              <a:cs typeface="Calibri"/>
            </a:endParaRPr>
          </a:p>
          <a:p>
            <a:pPr marL="1085850" marR="0" lvl="2" indent="-171450" algn="l" defTabSz="771525" rtl="0" eaLnBrk="1" fontAlgn="auto" latinLnBrk="0" hangingPunct="1">
              <a:lnSpc>
                <a:spcPct val="100000"/>
              </a:lnSpc>
              <a:spcBef>
                <a:spcPts val="0"/>
              </a:spcBef>
              <a:spcAft>
                <a:spcPts val="0"/>
              </a:spcAft>
              <a:buClrTx/>
              <a:buSzTx/>
              <a:buFont typeface="Arial" panose="020B0604020202020204" pitchFamily="34" charset="0"/>
              <a:buChar char="•"/>
              <a:tabLst>
                <a:tab pos="1657350" algn="r"/>
              </a:tabLst>
              <a:defRPr/>
            </a:pPr>
            <a:r>
              <a:rPr lang="en-US" sz="1200" kern="1200" dirty="0">
                <a:solidFill>
                  <a:schemeClr val="tx1"/>
                </a:solidFill>
                <a:latin typeface="+mn-lt"/>
                <a:ea typeface="+mn-ea"/>
                <a:cs typeface="+mn-cs"/>
              </a:rPr>
              <a:t>Achieve greater precision and recall for both audio and text NLP models by running more iterations and decreasing model run time.</a:t>
            </a:r>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a:t>
            </a:r>
            <a:endParaRPr lang="en-US" dirty="0">
              <a:cs typeface="+mn-lt"/>
            </a:endParaRPr>
          </a:p>
          <a:p>
            <a:pPr lvl="0">
              <a:buNone/>
            </a:pPr>
            <a:r>
              <a:rPr lang="en-GB" b="1" cap="all" dirty="0"/>
              <a:t>[DISCLAIMERS]</a:t>
            </a:r>
            <a:endParaRPr lang="en-GB" b="1" cap="all" dirty="0">
              <a:ea typeface="Calibri"/>
              <a:cs typeface="Calibri"/>
            </a:endParaRPr>
          </a:p>
          <a:p>
            <a:pPr lvl="0">
              <a:buNone/>
            </a:pPr>
            <a:endParaRPr lang="en-GB" dirty="0">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Select HP Workstations are available with certified Ubuntu. For detailed Linux OS/hardware support information, see: </a:t>
            </a:r>
            <a:r>
              <a:rPr lang="en-GB" u="sng" dirty="0">
                <a:hlinkClick r:id="rId3"/>
              </a:rPr>
              <a:t>http://www.hp.com/support/linux_hardware_matrix</a:t>
            </a:r>
            <a:r>
              <a:rPr lang="en-GB" u="sng" dirty="0"/>
              <a:t>.</a:t>
            </a:r>
            <a:r>
              <a:rPr lang="en-GB" dirty="0"/>
              <a:t> </a:t>
            </a:r>
            <a:endParaRPr lang="en-GB" dirty="0">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Calibri"/>
                <a:ea typeface="Calibri"/>
                <a:cs typeface="Calibri"/>
              </a:rPr>
              <a:t>WSL 2 is an optional feature available on select Z workstations. You must be running Windows 10 version 21H2 and higher (Build 19044 and higher) or Windows 11.</a:t>
            </a:r>
          </a:p>
          <a:p>
            <a:pPr marL="228600" indent="-228600" algn="l" defTabSz="914400">
              <a:lnSpc>
                <a:spcPct val="100000"/>
              </a:lnSpc>
              <a:spcBef>
                <a:spcPts val="0"/>
              </a:spcBef>
              <a:spcAft>
                <a:spcPts val="0"/>
              </a:spcAft>
              <a:buFont typeface="+mj-lt"/>
              <a:buAutoNum type="arabicPeriod"/>
            </a:pPr>
            <a:r>
              <a:rPr lang="en-GB" kern="1200" dirty="0"/>
              <a:t>Z by HP Data Science Stack Manager requires Windows 10 version 21H2 (Build 19044) and higher or 64-bit Ubuntu 20.04 and is available on select Z workstations.</a:t>
            </a:r>
            <a:endParaRPr lang="en-GB" kern="1200" dirty="0">
              <a:ea typeface="Calibri"/>
              <a:cs typeface="Calibri"/>
            </a:endParaRPr>
          </a:p>
          <a:p>
            <a:pPr marL="228600" indent="-228600">
              <a:buFont typeface="+mj-lt"/>
              <a:buAutoNum type="arabicPeriod"/>
              <a:defRPr/>
            </a:pPr>
            <a:r>
              <a:rPr lang="en-US" sz="1200" dirty="0">
                <a:effectLst/>
                <a:latin typeface="Calibri"/>
                <a:ea typeface="Times New Roman" panose="02020603050405020304" pitchFamily="18" charset="0"/>
                <a:cs typeface="Calibri"/>
              </a:rPr>
              <a:t>Network access required. HP Anyware software and licensing are available through a 1- or 3-year subscription. Renewal is required after the subscription term. HP Anyware subscriptions are based on the number of concurrent PCoIP connections used (pay for the number of host connections, not the software) with a minimum order quantity of 5. For a limited time, an HP Anyware Professional subscription also includes access and support for ZCentral Remote Boost and ZCentral Connect and is available for purchase through an HP reseller or contact sales at hp.com/Anyware. ZCentral Remote Boost Sender requires Windows 10 and 11, RHEL/CentOS (7 or 8), or UBUNTU 18.04 or 20.04 LTS operating systems. macOS (10.14 or newer) operating system and </a:t>
            </a:r>
            <a:r>
              <a:rPr lang="en-US" sz="1200" dirty="0" err="1">
                <a:effectLst/>
                <a:latin typeface="Calibri"/>
                <a:ea typeface="Times New Roman" panose="02020603050405020304" pitchFamily="18" charset="0"/>
                <a:cs typeface="Calibri"/>
              </a:rPr>
              <a:t>ThinPro</a:t>
            </a:r>
            <a:r>
              <a:rPr lang="en-US" sz="1200" dirty="0">
                <a:effectLst/>
                <a:latin typeface="Calibri"/>
                <a:ea typeface="Times New Roman" panose="02020603050405020304" pitchFamily="18" charset="0"/>
                <a:cs typeface="Calibri"/>
              </a:rPr>
              <a:t> 7.2 are only supported on the receiver side. ZCentral Connect requires Windows (10 or 11) or Windows Server (2016 or 2019) operating system, Microsoft Active Directory and Intel Active Management Technology for select features. For system requirements and to install HP Anyware and Anyware Manager, refer to the Admin Guides at: </a:t>
            </a:r>
            <a:r>
              <a:rPr lang="en-US" sz="1200" u="sng" dirty="0">
                <a:solidFill>
                  <a:srgbClr val="0563C1"/>
                </a:solidFill>
                <a:effectLst/>
                <a:latin typeface="Calibri"/>
                <a:ea typeface="Times New Roman" panose="02020603050405020304" pitchFamily="18" charset="0"/>
                <a:cs typeface="Calibri"/>
                <a:hlinkClick r:id="rId4"/>
              </a:rPr>
              <a:t>https://docs.teradici.com/find/product/hp-anyware</a:t>
            </a:r>
            <a:r>
              <a:rPr lang="en-US" sz="1200" dirty="0">
                <a:effectLst/>
                <a:latin typeface="Calibri"/>
                <a:ea typeface="Times New Roman" panose="02020603050405020304" pitchFamily="18" charset="0"/>
                <a:cs typeface="Calibri"/>
              </a:rPr>
              <a:t>.</a:t>
            </a:r>
            <a:r>
              <a:rPr lang="en-US" dirty="0">
                <a:latin typeface="Calibri"/>
                <a:ea typeface="Times New Roman" panose="02020603050405020304" pitchFamily="18" charset="0"/>
                <a:cs typeface="Calibri"/>
              </a:rPr>
              <a:t> </a:t>
            </a:r>
            <a:endParaRPr lang="en-US" sz="1200" dirty="0">
              <a:effectLst/>
              <a:latin typeface="Calibri" panose="020F0502020204030204" pitchFamily="34" charset="0"/>
              <a:ea typeface="Calibri" panose="020F0502020204030204" pitchFamily="34" charset="0"/>
            </a:endParaRPr>
          </a:p>
          <a:p>
            <a:pPr marL="228600" indent="-228600">
              <a:buFont typeface="+mj-lt"/>
              <a:buAutoNum type="arabicPeriod"/>
              <a:defRPr/>
            </a:pPr>
            <a:r>
              <a:rPr lang="en-US" b="0" i="0" dirty="0">
                <a:solidFill>
                  <a:srgbClr val="848387"/>
                </a:solidFill>
                <a:effectLst/>
                <a:latin typeface="Gotham A"/>
              </a:rPr>
              <a:t>Z by HP AI Studio requires Windows 11 OS, Intel Core™ i5 12th gen or higher, AMD Ryzen™ 9 or higher processors, minimum 50 GB of available storage, 16GB of RAM, and Internet access. To enable GPU compute, Z by HP AI Studio requires any NVIDIA® GPU compatible with driver version 528.49 or </a:t>
            </a:r>
            <a:r>
              <a:rPr lang="en-US" sz="1200" b="0" i="0" kern="1200" dirty="0">
                <a:solidFill>
                  <a:srgbClr val="848387"/>
                </a:solidFill>
                <a:effectLst/>
                <a:latin typeface="Gotham A"/>
                <a:ea typeface="+mn-ea"/>
                <a:cs typeface="+mn-cs"/>
              </a:rPr>
              <a:t>newer.</a:t>
            </a:r>
            <a:r>
              <a:rPr lang="en-US" sz="1200" b="0" i="0" u="sng" kern="1200" dirty="0">
                <a:solidFill>
                  <a:srgbClr val="848387"/>
                </a:solidFill>
                <a:effectLst/>
                <a:latin typeface="Gotham A"/>
                <a:ea typeface="+mn-ea"/>
                <a:cs typeface="+mn-cs"/>
              </a:rPr>
              <a:t> </a:t>
            </a:r>
            <a:r>
              <a:rPr lang="en-US" sz="1200" b="0" i="0" kern="1200" dirty="0">
                <a:solidFill>
                  <a:srgbClr val="848387"/>
                </a:solidFill>
                <a:effectLst/>
                <a:latin typeface="Gotham A"/>
                <a:ea typeface="+mn-ea"/>
                <a:cs typeface="+mn-cs"/>
              </a:rPr>
              <a:t>Join waitlist for access </a:t>
            </a:r>
            <a:r>
              <a:rPr lang="en-US" b="0" i="0" dirty="0">
                <a:solidFill>
                  <a:srgbClr val="848387"/>
                </a:solidFill>
                <a:effectLst/>
                <a:latin typeface="Gotham A"/>
              </a:rPr>
              <a:t>to Z by HP AI Studio early access program - https://reinvent.hp.com/LP=10935?jumpid=va_6fsqyhva81.</a:t>
            </a:r>
            <a:r>
              <a:rPr lang="en-US" dirty="0">
                <a:solidFill>
                  <a:srgbClr val="848387"/>
                </a:solidFill>
                <a:latin typeface="Gotham A"/>
              </a:rPr>
              <a:t>  </a:t>
            </a:r>
            <a:r>
              <a:rPr lang="en-US" b="0" i="0" dirty="0">
                <a:solidFill>
                  <a:srgbClr val="848387"/>
                </a:solidFill>
                <a:effectLst/>
                <a:latin typeface="Gotham A"/>
              </a:rPr>
              <a:t> Visit hp.com to learn more:</a:t>
            </a:r>
            <a:r>
              <a:rPr lang="en-US" dirty="0">
                <a:solidFill>
                  <a:srgbClr val="848387"/>
                </a:solidFill>
                <a:latin typeface="Gotham A"/>
              </a:rPr>
              <a:t>  </a:t>
            </a:r>
            <a:r>
              <a:rPr lang="en-US" b="0" i="0" dirty="0">
                <a:solidFill>
                  <a:srgbClr val="848387"/>
                </a:solidFill>
                <a:effectLst/>
                <a:latin typeface="Gotham A"/>
              </a:rPr>
              <a:t> https://www.hp.com/us-en/workstations/ai-studio.html?jumpid=va_6fsqyhva81</a:t>
            </a: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766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Select Z by HP workstation PCs are designed to meet the demands of advanced analytics—right out of the box. </a:t>
            </a:r>
            <a:endParaRPr lang="en-US" dirty="0"/>
          </a:p>
          <a:p>
            <a:endParaRPr lang="en-GB" dirty="0">
              <a:cs typeface="Calibri"/>
            </a:endParaRPr>
          </a:p>
          <a:p>
            <a:pPr lvl="0">
              <a:buNone/>
            </a:pPr>
            <a:r>
              <a:rPr lang="en-GB" dirty="0"/>
              <a:t>Our desktops and notebooks are packed with industry-leading hardware and software innovations designed to accelerate your data science workflow.</a:t>
            </a:r>
            <a:endParaRPr lang="en-GB" dirty="0">
              <a:cs typeface="Calibri"/>
            </a:endParaRPr>
          </a:p>
          <a:p>
            <a:endParaRPr lang="en-GB" b="1" dirty="0"/>
          </a:p>
          <a:p>
            <a:pPr lvl="0">
              <a:buNone/>
            </a:pPr>
            <a:r>
              <a:rPr lang="en-GB" b="1" dirty="0"/>
              <a:t>OS offering—Ubuntu and Windows—plus WSL 2</a:t>
            </a:r>
            <a:endParaRPr lang="en-GB" dirty="0">
              <a:cs typeface="Calibri"/>
            </a:endParaRPr>
          </a:p>
          <a:p>
            <a:pPr defTabSz="942289">
              <a:defRPr/>
            </a:pPr>
            <a:r>
              <a:rPr lang="en-GB" dirty="0"/>
              <a:t>•All our workstations come available with the latest version of Microsoft Window Pro as well as certified Ubuntu.1</a:t>
            </a:r>
            <a:endParaRPr lang="en-GB" dirty="0">
              <a:cs typeface="Calibri"/>
            </a:endParaRPr>
          </a:p>
          <a:p>
            <a:r>
              <a:rPr lang="en-GB" dirty="0"/>
              <a:t>•Ubuntu comes certified and preinstalled. We’ve partnered with Canonical to extensively test and certify the latest version of Ubuntu OS, so it performs at its best.1 </a:t>
            </a:r>
          </a:p>
          <a:p>
            <a:r>
              <a:rPr lang="en-GB" dirty="0"/>
              <a:t>•</a:t>
            </a:r>
            <a:r>
              <a:rPr lang="en-GB" b="0" dirty="0"/>
              <a:t>Microsoft WSL </a:t>
            </a:r>
            <a:r>
              <a:rPr lang="en-GB" dirty="0"/>
              <a:t>22 </a:t>
            </a:r>
            <a:r>
              <a:rPr lang="en-GB" b="0" dirty="0"/>
              <a:t>also comes preinstalled. Experience the best of both Windows and Ubuntu with Microsoft Windows Subsystem for Linux 2. WSL 2 is a simple and fast way to run a Linux environment directly in Windows.2</a:t>
            </a:r>
            <a:endParaRPr lang="en-GB" dirty="0">
              <a:cs typeface="Calibri"/>
            </a:endParaRPr>
          </a:p>
          <a:p>
            <a:endParaRPr lang="en-US" dirty="0">
              <a:cs typeface="Calibri"/>
            </a:endParaRPr>
          </a:p>
          <a:p>
            <a:r>
              <a:rPr lang="en-GB" b="1" dirty="0"/>
              <a:t>Pre-loaded Z by HP Data Science Stack Manager3 makes it easier to customize data science environments</a:t>
            </a:r>
            <a:endParaRPr lang="en-GB" dirty="0">
              <a:cs typeface="Calibri"/>
            </a:endParaRPr>
          </a:p>
          <a:p>
            <a:r>
              <a:rPr lang="en-GB" dirty="0"/>
              <a:t>•</a:t>
            </a:r>
            <a:r>
              <a:rPr lang="en-GB" b="0" dirty="0"/>
              <a:t>Provides easy access to popular data science tools on Ubuntu 20.04 or Windows via WSL 2. 2</a:t>
            </a:r>
            <a:endParaRPr lang="en-GB" dirty="0">
              <a:cs typeface="Calibri"/>
            </a:endParaRPr>
          </a:p>
          <a:p>
            <a:pPr algn="l" defTabSz="914400">
              <a:lnSpc>
                <a:spcPct val="100000"/>
              </a:lnSpc>
              <a:spcBef>
                <a:spcPts val="0"/>
              </a:spcBef>
              <a:spcAft>
                <a:spcPts val="0"/>
              </a:spcAft>
              <a:tabLst/>
              <a:defRPr/>
            </a:pPr>
            <a:r>
              <a:rPr lang="en-GB" dirty="0"/>
              <a:t>•Offers the flexibility to quickly adapt data science environments based on project needs with the easy-to-use graphical user interface.</a:t>
            </a:r>
            <a:endParaRPr lang="en-GB" dirty="0">
              <a:cs typeface="Calibri"/>
            </a:endParaRPr>
          </a:p>
          <a:p>
            <a:r>
              <a:rPr lang="en-GB" dirty="0"/>
              <a:t>•It’s curated, managed, and continually updated by HP so there are no concerns with software dependencies or version control.</a:t>
            </a:r>
            <a:endParaRPr lang="en-GB" dirty="0">
              <a:cs typeface="Calibri"/>
            </a:endParaRPr>
          </a:p>
          <a:p>
            <a:r>
              <a:rPr lang="en-GB" dirty="0"/>
              <a:t>•The software stack provides the most popular tools for analysing data and creating powerful models. </a:t>
            </a:r>
            <a:endParaRPr lang="en-GB" dirty="0">
              <a:cs typeface="Calibri"/>
            </a:endParaRPr>
          </a:p>
          <a:p>
            <a:r>
              <a:rPr lang="en-GB" dirty="0"/>
              <a:t>•Developer utilities allow for easy creation and deployment of data science applications, while managing data science tools and libraries.</a:t>
            </a:r>
            <a:endParaRPr lang="en-GB" dirty="0">
              <a:cs typeface="Calibri"/>
            </a:endParaRPr>
          </a:p>
          <a:p>
            <a:pPr lvl="0">
              <a:buNone/>
            </a:pPr>
            <a:endParaRPr lang="en-GB" b="1" dirty="0"/>
          </a:p>
          <a:p>
            <a:pPr lvl="0">
              <a:buNone/>
            </a:pPr>
            <a:r>
              <a:rPr lang="en-GB" b="1" dirty="0"/>
              <a:t>Enhanced cloud experience</a:t>
            </a:r>
            <a:endParaRPr lang="en-GB" dirty="0">
              <a:cs typeface="Calibri"/>
            </a:endParaRPr>
          </a:p>
          <a:p>
            <a:pPr marL="171450" indent="-171450">
              <a:buFont typeface="Arial,Sans-Serif"/>
              <a:buChar char="•"/>
            </a:pPr>
            <a:r>
              <a:rPr lang="en-GB" dirty="0"/>
              <a:t>With Z workstations, you can interact seamlessly and with strong security with your main cloud environment using cloud command line access. Toggle between your local workstation and the cloud with ease.</a:t>
            </a:r>
          </a:p>
          <a:p>
            <a:pPr lvl="0">
              <a:buNone/>
            </a:pPr>
            <a:endParaRPr lang="en-GB" b="1" dirty="0"/>
          </a:p>
          <a:p>
            <a:pPr lvl="0">
              <a:buNone/>
            </a:pPr>
            <a:r>
              <a:rPr lang="en-GB" b="1" dirty="0"/>
              <a:t>Purpose-built and optimized for data science</a:t>
            </a:r>
            <a:endParaRPr lang="en-GB" dirty="0">
              <a:cs typeface="Calibri"/>
            </a:endParaRPr>
          </a:p>
          <a:p>
            <a:r>
              <a:rPr lang="en-GB" dirty="0"/>
              <a:t>•We start with enterprise-class components and work closely with partners like Intel® and NVIDIA® to test and certify them on our Z workstations. </a:t>
            </a:r>
            <a:endParaRPr lang="en-GB" dirty="0">
              <a:cs typeface="Calibri"/>
            </a:endParaRPr>
          </a:p>
          <a:p>
            <a:r>
              <a:rPr lang="en-GB" dirty="0"/>
              <a:t>•We run our Z devices through actual data science workflows and then adjust the component mix until we find the configurations that deliver the best experience.</a:t>
            </a:r>
            <a:endParaRPr lang="en-GB" dirty="0">
              <a:cs typeface="Calibri"/>
            </a:endParaRPr>
          </a:p>
          <a:p>
            <a:r>
              <a:rPr lang="en-GB" dirty="0"/>
              <a:t>•We perform extensive testing on the curated software and all Z workstations undergo rigorous MIL-STD4 durability tests.</a:t>
            </a:r>
            <a:endParaRPr lang="en-GB" dirty="0">
              <a:cs typeface="Calibri"/>
            </a:endParaRPr>
          </a:p>
          <a:p>
            <a:endParaRPr lang="en-GB" b="1" cap="all" dirty="0"/>
          </a:p>
          <a:p>
            <a:pPr lvl="0">
              <a:buNone/>
            </a:pPr>
            <a:r>
              <a:rPr lang="en-GB" b="1" cap="all" dirty="0"/>
              <a:t>Disclaimers</a:t>
            </a:r>
            <a:endParaRPr lang="en-GB" dirty="0">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Select HP Workstations are available with certified Ubuntu. For detailed Linux OS/hardware support information, see: </a:t>
            </a:r>
            <a:r>
              <a:rPr lang="en-GB" u="sng" dirty="0">
                <a:hlinkClick r:id="rId3"/>
              </a:rPr>
              <a:t>http://www.hp.com/support/linux_hardware_matrix</a:t>
            </a:r>
            <a:r>
              <a:rPr lang="en-GB" u="sng" dirty="0"/>
              <a:t>.</a:t>
            </a:r>
            <a:r>
              <a:rPr lang="en-GB" dirty="0"/>
              <a:t> </a:t>
            </a:r>
            <a:endParaRPr lang="en-GB" dirty="0">
              <a:cs typeface="Calibri"/>
            </a:endParaRPr>
          </a:p>
          <a:p>
            <a:pPr marL="228600" lvl="0" indent="-228600">
              <a:lnSpc>
                <a:spcPct val="100000"/>
              </a:lnSpc>
              <a:spcBef>
                <a:spcPts val="0"/>
              </a:spcBef>
              <a:spcAft>
                <a:spcPts val="0"/>
              </a:spcAft>
              <a:buFont typeface="+mj-lt"/>
              <a:buAutoNum type="arabicPeriod"/>
            </a:pPr>
            <a:r>
              <a:rPr lang="en-GB" kern="1200" dirty="0"/>
              <a:t>WSL 2 is an optional, configurable feature. </a:t>
            </a:r>
            <a:r>
              <a:rPr lang="en-GB" dirty="0">
                <a:effectLst/>
              </a:rPr>
              <a:t>WSL 2 requires Windows 10 or higher, Intel Core i5 processor or higher, and is available on select Z workstations. You must be running Windows 10 version 21H2 and higher (Build 19044 and higher) or Windows 11.</a:t>
            </a:r>
            <a:endParaRPr lang="en-GB" dirty="0">
              <a:cs typeface="Calibri"/>
            </a:endParaRPr>
          </a:p>
          <a:p>
            <a:pPr marL="228600" indent="-228600" algn="l" defTabSz="914400">
              <a:lnSpc>
                <a:spcPct val="100000"/>
              </a:lnSpc>
              <a:spcBef>
                <a:spcPts val="0"/>
              </a:spcBef>
              <a:spcAft>
                <a:spcPts val="0"/>
              </a:spcAft>
              <a:buFont typeface="+mj-lt"/>
              <a:buAutoNum type="arabicPeriod"/>
            </a:pPr>
            <a:r>
              <a:rPr lang="en-GB" kern="1200" dirty="0"/>
              <a:t>Z by HP Data Science Stack Manager requires Windows 10 version 21H2 (Build 19044) and higher or 64-bit Ubuntu 20.04 and is available on select Z workstations.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effectLst/>
                <a:latin typeface="Calibri" panose="020F0502020204030204" pitchFamily="34" charset="0"/>
                <a:ea typeface="Times New Roman" panose="02020603050405020304" pitchFamily="18" charset="0"/>
              </a:rPr>
              <a:t>Network access required. HP Anyware software and licensing are available through a 1- or 3-year subscription. Renewal is required after the subscription term. HP Anyware subscriptions are based on the number of concurrent PCoIP connections used (pay for the number of host connections, not the software) with a minimum order quantity of 5. For a limited time, an HP Anyware Professional subscription also includes access and support for ZCentral Remote Boost and ZCentral Connect and is available for purchase through an HP reseller or contact sales at hp.com/Anyware. ZCentral Remote Boost Sender requires Windows 10 and 11, RHEL/CentOS (7 or 8), or UBUNTU 18.04 or 20.04 LTS operating systems. macOS (10.14 or newer) operating system and </a:t>
            </a:r>
            <a:r>
              <a:rPr lang="en-US" sz="1200" dirty="0" err="1">
                <a:effectLst/>
                <a:latin typeface="Calibri" panose="020F0502020204030204" pitchFamily="34" charset="0"/>
                <a:ea typeface="Times New Roman" panose="02020603050405020304" pitchFamily="18" charset="0"/>
              </a:rPr>
              <a:t>ThinPro</a:t>
            </a:r>
            <a:r>
              <a:rPr lang="en-US" sz="1200" dirty="0">
                <a:effectLst/>
                <a:latin typeface="Calibri" panose="020F0502020204030204" pitchFamily="34" charset="0"/>
                <a:ea typeface="Times New Roman" panose="02020603050405020304" pitchFamily="18" charset="0"/>
              </a:rPr>
              <a:t> 7.2 are only supported on the receiver side. ZCentral Connect requires Windows (10 or 11) or Windows Server (2016 or 2019) operating system, Microsoft Active Directory and Intel Active Management Technology for select features. For system requirements and to install HP Anyware and Anyware Manager, refer to the Admin Guides at: </a:t>
            </a:r>
            <a:r>
              <a:rPr lang="en-US" sz="1200" u="sng" dirty="0">
                <a:solidFill>
                  <a:srgbClr val="0563C1"/>
                </a:solidFill>
                <a:effectLst/>
                <a:latin typeface="Calibri" panose="020F0502020204030204" pitchFamily="34" charset="0"/>
                <a:ea typeface="Times New Roman" panose="02020603050405020304" pitchFamily="18" charset="0"/>
                <a:hlinkClick r:id="rId4"/>
              </a:rPr>
              <a:t>https://docs.teradici.com/find/product/hp-anyware</a:t>
            </a:r>
            <a:r>
              <a:rPr lang="en-US" sz="1200" dirty="0">
                <a:effectLst/>
                <a:latin typeface="Calibri" panose="020F0502020204030204" pitchFamily="34" charset="0"/>
                <a:ea typeface="Times New Roman" panose="02020603050405020304" pitchFamily="18"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848387"/>
                </a:solidFill>
                <a:effectLst/>
                <a:highlight>
                  <a:srgbClr val="000000"/>
                </a:highlight>
                <a:latin typeface="Gotham A"/>
              </a:rPr>
              <a:t>Z by HP AI Studio requires Windows 11 OS, Intel Core™ i5 12th gen or higher, AMD Ryzen™ 9 or higher processors, minimum 50 GB of available storage, 16GB of RAM, and Internet access. To enable GPU compute, Z by HP AI Studio requires any NVIDIA® GPU compatible with driver version 528.49 or newer. </a:t>
            </a:r>
            <a:r>
              <a:rPr lang="en-US" b="0" i="0" u="sng" dirty="0">
                <a:solidFill>
                  <a:srgbClr val="848387"/>
                </a:solidFill>
                <a:effectLst/>
                <a:highlight>
                  <a:srgbClr val="000000"/>
                </a:highlight>
                <a:latin typeface="Gotham A"/>
                <a:hlinkClick r:id="rId5"/>
              </a:rPr>
              <a:t>Join waitlist</a:t>
            </a:r>
            <a:r>
              <a:rPr lang="en-US" b="0" i="0" dirty="0">
                <a:solidFill>
                  <a:srgbClr val="848387"/>
                </a:solidFill>
                <a:effectLst/>
                <a:highlight>
                  <a:srgbClr val="000000"/>
                </a:highlight>
                <a:latin typeface="Gotham A"/>
              </a:rPr>
              <a:t> for access to Z by HP AI Studio early access program.</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dirty="0">
              <a:effectLst/>
              <a:latin typeface="Calibri" panose="020F0502020204030204" pitchFamily="34" charset="0"/>
              <a:ea typeface="Calibri" panose="020F0502020204030204" pitchFamily="34" charset="0"/>
            </a:endParaRPr>
          </a:p>
          <a:p>
            <a:pPr marL="0" indent="-274320" algn="l" defTabSz="914400"/>
            <a:endParaRPr lang="en-GB" sz="1100" kern="1200" dirty="0">
              <a:solidFill>
                <a:schemeClr val="tx1"/>
              </a:solidFill>
              <a:latin typeface="+mn-lt"/>
              <a:cs typeface="Calibri"/>
            </a:endParaRPr>
          </a:p>
        </p:txBody>
      </p:sp>
    </p:spTree>
    <p:extLst>
      <p:ext uri="{BB962C8B-B14F-4D97-AF65-F5344CB8AC3E}">
        <p14:creationId xmlns:p14="http://schemas.microsoft.com/office/powerpoint/2010/main" val="1279871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274320">
              <a:buNone/>
            </a:pPr>
            <a:endParaRPr lang="en-GB" sz="1100">
              <a:latin typeface="+mn-lt"/>
            </a:endParaRPr>
          </a:p>
        </p:txBody>
      </p:sp>
    </p:spTree>
    <p:extLst>
      <p:ext uri="{BB962C8B-B14F-4D97-AF65-F5344CB8AC3E}">
        <p14:creationId xmlns:p14="http://schemas.microsoft.com/office/powerpoint/2010/main" val="514720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0000"/>
              </a:lnSpc>
              <a:spcBef>
                <a:spcPts val="0"/>
              </a:spcBef>
              <a:spcAft>
                <a:spcPts val="6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Z8 Fury G5</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is optimally suited for on-prem training of deep learning models</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an extremely computationally intensive workflow. </a:t>
            </a:r>
          </a:p>
          <a:p>
            <a:pPr marL="0" marR="0" indent="0">
              <a:lnSpc>
                <a:spcPct val="100000"/>
              </a:lnSpc>
              <a:spcBef>
                <a:spcPts val="0"/>
              </a:spcBef>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6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average deep learning model trains on a petabyte of data before deploying to production.</a:t>
            </a:r>
          </a:p>
          <a:p>
            <a:pPr marL="0" marR="0" indent="0">
              <a:lnSpc>
                <a:spcPct val="100000"/>
              </a:lnSpc>
              <a:spcBef>
                <a:spcPts val="0"/>
              </a:spcBef>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6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Training these models can take hours, days or up to weeks of round-the clock computation and multiple candidate models must be trained before the best candidate can be chosen. </a:t>
            </a:r>
          </a:p>
          <a:p>
            <a:pPr marL="0" marR="0" indent="0">
              <a:lnSpc>
                <a:spcPct val="100000"/>
              </a:lnSpc>
              <a:spcBef>
                <a:spcPts val="0"/>
              </a:spcBef>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6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By training on-prem with a Z8 Fury G5, you can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deliver fast, accurate inferences on your most challenging deep learning projects – without compromise.</a:t>
            </a:r>
          </a:p>
          <a:p>
            <a:pPr marL="0" marR="0" indent="0">
              <a:lnSpc>
                <a:spcPct val="100000"/>
              </a:lnSpc>
              <a:spcBef>
                <a:spcPts val="0"/>
              </a:spcBef>
              <a:spcAft>
                <a:spcPts val="6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400"/>
              </a:spcAft>
              <a:buFont typeface="Arial" panose="020B0604020202020204" pitchFamily="34" charset="0"/>
              <a:buChar char="•"/>
            </a:pPr>
            <a:r>
              <a:rPr lang="en-US" sz="1800" dirty="0">
                <a:latin typeface="Forma DJR Micro"/>
              </a:rPr>
              <a:t>Train with massive unstructured data such as multi-megapixel images, high-definition videos, or large documents without reducing file or sample sizes </a:t>
            </a:r>
            <a:r>
              <a:rPr lang="en-US" sz="1800" dirty="0">
                <a:latin typeface="Forma DJR Micro" pitchFamily="2" charset="77"/>
              </a:rPr>
              <a:t>–</a:t>
            </a:r>
            <a:r>
              <a:rPr lang="en-US" sz="1800" dirty="0">
                <a:latin typeface="Forma DJR Micro"/>
              </a:rPr>
              <a:t> to produce higher quality models.</a:t>
            </a:r>
          </a:p>
          <a:p>
            <a:pPr marL="742950" lvl="1" indent="-285750">
              <a:lnSpc>
                <a:spcPct val="100000"/>
              </a:lnSpc>
              <a:spcBef>
                <a:spcPts val="0"/>
              </a:spcBef>
              <a:spcAft>
                <a:spcPts val="400"/>
              </a:spcAft>
              <a:buFont typeface="Arial" panose="020B0604020202020204" pitchFamily="34" charset="0"/>
              <a:buChar char="•"/>
            </a:pPr>
            <a:r>
              <a:rPr lang="en-GB" sz="1800" dirty="0">
                <a:latin typeface="Forma DJR Micro"/>
              </a:rPr>
              <a:t>With the time saved by the Z8 Fury G5, you can product faster results or spend more time iterating for extra accuracy.  In other words, re-invest the time savings by training models more within a fixed period of time or train more candidate models.</a:t>
            </a:r>
          </a:p>
          <a:p>
            <a:pPr marL="742950" lvl="1" indent="-285750">
              <a:lnSpc>
                <a:spcPct val="100000"/>
              </a:lnSpc>
              <a:spcBef>
                <a:spcPts val="0"/>
              </a:spcBef>
              <a:spcAft>
                <a:spcPts val="400"/>
              </a:spcAft>
              <a:buFont typeface="Arial" panose="020B0604020202020204" pitchFamily="34" charset="0"/>
              <a:buChar char="•"/>
            </a:pPr>
            <a:r>
              <a:rPr lang="en-GB" sz="1800" dirty="0">
                <a:latin typeface="Forma DJR Micro"/>
              </a:rPr>
              <a:t>And, finally, by </a:t>
            </a:r>
            <a:r>
              <a:rPr lang="en-GB" sz="1800" dirty="0">
                <a:effectLst/>
                <a:latin typeface="Calibri" panose="020F0502020204030204" pitchFamily="34" charset="0"/>
                <a:ea typeface="Calibri" panose="020F0502020204030204" pitchFamily="34" charset="0"/>
                <a:cs typeface="Times New Roman" panose="02020603050405020304" pitchFamily="18" charset="0"/>
              </a:rPr>
              <a:t>bringing the most computationally intensive portion of the deep learning workflow </a:t>
            </a:r>
            <a:r>
              <a:rPr lang="en-GB" sz="1800" dirty="0">
                <a:latin typeface="Forma DJR Micro"/>
              </a:rPr>
              <a:t>on-prem, you’ll reduce your cloud costs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6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Examples of deep learning workflows involving unstructured data </a:t>
            </a:r>
            <a:r>
              <a:rPr lang="en-GB" sz="1800" dirty="0">
                <a:effectLst/>
                <a:latin typeface="Calibri" panose="020F0502020204030204" pitchFamily="34" charset="0"/>
                <a:ea typeface="Calibri" panose="020F0502020204030204" pitchFamily="34" charset="0"/>
                <a:cs typeface="Times New Roman" panose="02020603050405020304" pitchFamily="18" charset="0"/>
              </a:rPr>
              <a:t>include computer vision (object detection, image segmentation, image classification), natural language processing and research. </a:t>
            </a:r>
          </a:p>
          <a:p>
            <a:pPr marL="0" marR="0" indent="0">
              <a:lnSpc>
                <a:spcPct val="100000"/>
              </a:lnSpc>
              <a:spcBef>
                <a:spcPts val="0"/>
              </a:spcBef>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6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Applications include </a:t>
            </a:r>
            <a:r>
              <a:rPr lang="en-GB" sz="1800" dirty="0">
                <a:effectLst/>
                <a:latin typeface="Calibri" panose="020F0502020204030204" pitchFamily="34" charset="0"/>
                <a:ea typeface="Calibri" panose="020F0502020204030204" pitchFamily="34" charset="0"/>
                <a:cs typeface="Times New Roman" panose="02020603050405020304" pitchFamily="18" charset="0"/>
              </a:rPr>
              <a:t>self-driving cars, manufacturing defect detection, medical imaging, language translation, customer support bots, AI rendering etc. </a:t>
            </a:r>
          </a:p>
          <a:p>
            <a:pPr marL="0" lvl="1">
              <a:spcAft>
                <a:spcPts val="400"/>
              </a:spcAft>
              <a:defRPr/>
            </a:pPr>
            <a:endParaRPr lang="en-US" sz="2000" b="0" dirty="0">
              <a:latin typeface="Forma DJR Micro"/>
            </a:endParaRPr>
          </a:p>
          <a:p>
            <a:pPr marL="0" lvl="1">
              <a:spcAft>
                <a:spcPts val="400"/>
              </a:spcAft>
              <a:defRPr/>
            </a:pPr>
            <a:r>
              <a:rPr lang="en-US" sz="2000" b="1" dirty="0">
                <a:latin typeface="Forma DJR Micro"/>
              </a:rPr>
              <a:t>Tools commonly used </a:t>
            </a:r>
            <a:r>
              <a:rPr lang="en-US" sz="2000" b="0" dirty="0">
                <a:latin typeface="Forma DJR Micro"/>
              </a:rPr>
              <a:t>include </a:t>
            </a:r>
            <a:r>
              <a:rPr lang="en-US" sz="1800" dirty="0" err="1">
                <a:latin typeface="Forma DJR Micro"/>
              </a:rPr>
              <a:t>PyTorch</a:t>
            </a:r>
            <a:r>
              <a:rPr lang="en-US" sz="1800" dirty="0">
                <a:latin typeface="Forma DJR Micro"/>
              </a:rPr>
              <a:t> and TensorFlow, NVIDIA Rapids and CUDA for GPU acceleration</a:t>
            </a:r>
          </a:p>
          <a:p>
            <a:pPr marL="0" marR="0" indent="0">
              <a:lnSpc>
                <a:spcPct val="100000"/>
              </a:lnSpc>
              <a:spcBef>
                <a:spcPts val="0"/>
              </a:spcBef>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6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How the Z8 Fury G5 delivers:</a:t>
            </a:r>
          </a:p>
          <a:p>
            <a:pPr marL="0" marR="0" indent="0">
              <a:lnSpc>
                <a:spcPct val="100000"/>
              </a:lnSpc>
              <a:spcBef>
                <a:spcPts val="0"/>
              </a:spcBef>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0000"/>
              </a:lnSpc>
              <a:spcBef>
                <a:spcPts val="0"/>
              </a:spcBef>
              <a:spcAft>
                <a:spcPts val="6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Deep Learning computation happens almost exclusively on the GPU. 4x NVIDIA RTX A6000 </a:t>
            </a:r>
            <a:r>
              <a:rPr lang="en-US" sz="1800" dirty="0">
                <a:latin typeface="Forma DJR Micro"/>
              </a:rPr>
              <a:t>GPUs</a:t>
            </a:r>
            <a:r>
              <a:rPr lang="en-US" sz="1800" baseline="30000" dirty="0">
                <a:latin typeface="Forma DJR Micro"/>
              </a:rPr>
              <a:t>1 </a:t>
            </a:r>
            <a:r>
              <a:rPr lang="en-GB" sz="1800" dirty="0">
                <a:effectLst/>
                <a:latin typeface="Calibri" panose="020F0502020204030204" pitchFamily="34" charset="0"/>
                <a:ea typeface="Calibri" panose="020F0502020204030204" pitchFamily="34" charset="0"/>
                <a:cs typeface="Times New Roman" panose="02020603050405020304" pitchFamily="18" charset="0"/>
              </a:rPr>
              <a:t>provide the highest levels of computational performance. This drastically reduces the time it takes to train these models. </a:t>
            </a:r>
          </a:p>
          <a:p>
            <a:pPr marL="742950" marR="0" lvl="1" indent="-285750">
              <a:lnSpc>
                <a:spcPct val="100000"/>
              </a:lnSpc>
              <a:spcBef>
                <a:spcPts val="0"/>
              </a:spcBef>
              <a:spcAft>
                <a:spcPts val="6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2TB of DDR5 </a:t>
            </a:r>
            <a:r>
              <a:rPr lang="en-US" sz="1800" dirty="0">
                <a:latin typeface="Forma DJR Micro"/>
              </a:rPr>
              <a:t>RAM</a:t>
            </a:r>
            <a:r>
              <a:rPr lang="en-US" sz="1800" baseline="30000" dirty="0">
                <a:latin typeface="Forma DJR Micro"/>
              </a:rPr>
              <a:t>2</a:t>
            </a:r>
            <a:r>
              <a:rPr lang="en-GB" sz="1800" dirty="0">
                <a:effectLst/>
                <a:latin typeface="Calibri" panose="020F0502020204030204" pitchFamily="34" charset="0"/>
                <a:ea typeface="Calibri" panose="020F0502020204030204" pitchFamily="34" charset="0"/>
                <a:cs typeface="Times New Roman" panose="02020603050405020304" pitchFamily="18" charset="0"/>
              </a:rPr>
              <a:t> removes any potential bottlenecks for flawless GPU code execution. </a:t>
            </a:r>
          </a:p>
          <a:p>
            <a:pPr marL="742950" marR="0" lvl="1" indent="-285750">
              <a:lnSpc>
                <a:spcPct val="100000"/>
              </a:lnSpc>
              <a:spcBef>
                <a:spcPts val="0"/>
              </a:spcBef>
              <a:spcAft>
                <a:spcPts val="6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120 TB of </a:t>
            </a:r>
            <a:r>
              <a:rPr lang="en-US" sz="1800" dirty="0">
                <a:latin typeface="Forma DJR Micro"/>
              </a:rPr>
              <a:t>storage</a:t>
            </a:r>
            <a:r>
              <a:rPr lang="en-US" sz="1800" baseline="30000" dirty="0">
                <a:latin typeface="Forma DJR Micro"/>
              </a:rPr>
              <a:t>3</a:t>
            </a:r>
            <a:r>
              <a:rPr lang="en-GB" sz="1800" dirty="0">
                <a:effectLst/>
                <a:latin typeface="Calibri" panose="020F0502020204030204" pitchFamily="34" charset="0"/>
                <a:ea typeface="Calibri" panose="020F0502020204030204" pitchFamily="34" charset="0"/>
                <a:cs typeface="Times New Roman" panose="02020603050405020304" pitchFamily="18" charset="0"/>
              </a:rPr>
              <a:t> allows training data to be stored locally and securely, optimizing performance.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latin typeface="Forma DJR Micro"/>
              </a:rPr>
              <a:t>Single-socket Intel® Xeon® CPU processor (up to 56 cores)</a:t>
            </a:r>
            <a:r>
              <a:rPr lang="en-US" sz="1800" baseline="30000" dirty="0">
                <a:latin typeface="Forma DJR Micro"/>
              </a:rPr>
              <a:t>4</a:t>
            </a:r>
            <a:r>
              <a:rPr lang="en-US" sz="1800" dirty="0">
                <a:latin typeface="Forma DJR Micro"/>
              </a:rPr>
              <a:t> and dual power supplies (aggregate up to 2250W)</a:t>
            </a:r>
            <a:r>
              <a:rPr lang="en-US" sz="1800" baseline="30000" dirty="0">
                <a:latin typeface="Forma DJR Micro"/>
              </a:rPr>
              <a:t>5</a:t>
            </a:r>
            <a:r>
              <a:rPr lang="en-US" sz="1800" dirty="0">
                <a:latin typeface="Forma DJR Micro"/>
              </a:rPr>
              <a:t> enable the 4 GPUs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6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0000"/>
              </a:lnSpc>
              <a:spcBef>
                <a:spcPts val="0"/>
              </a:spcBef>
              <a:spcAft>
                <a:spcPts val="6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 Data Scientist with an unlimited budget can achieve the same time savings by spending tens and hundreds of thousands of dollars on cloud compute resources. This is a variable and incremental cost, requiring more money every time a new model must be trained or re-trained. The Z8 Fury G5, as a fixed cost, can help an ITDM or Data Science team lead control cloud spend by bringing the most computationally intensive portion of the deep learning workflow on-prem.</a:t>
            </a:r>
          </a:p>
          <a:p>
            <a:endParaRPr lang="en-US" sz="1400" dirty="0"/>
          </a:p>
          <a:p>
            <a:pPr marL="0" algn="l" defTabSz="914400" rtl="0" eaLnBrk="1" latinLnBrk="0" hangingPunct="1"/>
            <a:endParaRPr lang="en-US" sz="1400" kern="1200" dirty="0">
              <a:solidFill>
                <a:schemeClr val="tx1"/>
              </a:solidFill>
              <a:latin typeface="+mn-lt"/>
              <a:ea typeface="+mn-ea"/>
              <a:cs typeface="+mn-cs"/>
            </a:endParaRPr>
          </a:p>
          <a:p>
            <a:pPr marL="0" algn="l" defTabSz="914400" rtl="0" eaLnBrk="1" latinLnBrk="0" hangingPunct="1"/>
            <a:r>
              <a:rPr lang="en-US" sz="1400" b="1" kern="1200" dirty="0">
                <a:solidFill>
                  <a:schemeClr val="tx1"/>
                </a:solidFill>
                <a:latin typeface="+mn-lt"/>
                <a:ea typeface="+mn-ea"/>
                <a:cs typeface="+mn-cs"/>
              </a:rPr>
              <a:t>DISCLAIMERS:</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Times New Roman" panose="02020603050405020304" pitchFamily="18" charset="0"/>
              </a:rPr>
              <a:t>1. NVIDIA graphics are an optional, configurable feature.</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2. 2TB DDR5 memory is planned to be available by the first half of 2023.</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3. Storage memory is an optional, configurable feature. </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3.A Configuration for 120TB requires separate additional purchase. For storage drives, GB = 1 billion bytes. TB = 1 trillion bytes. Actual formatted capacity is less. Up to 35GB  is reserved for system recovery software.</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4.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are not measurements of higher performance. </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400" dirty="0"/>
              <a:t>5. 2250W power supply is an optional, configurable feature. </a:t>
            </a:r>
            <a:endParaRPr lang="en-US" sz="1400" dirty="0">
              <a:cs typeface="Calibri"/>
            </a:endParaRPr>
          </a:p>
          <a:p>
            <a:pPr marL="0" indent="0">
              <a:lnSpc>
                <a:spcPct val="100000"/>
              </a:lnSpc>
              <a:spcBef>
                <a:spcPts val="0"/>
              </a:spcBef>
              <a:buNone/>
            </a:pPr>
            <a:endParaRPr lang="en-US" sz="1400" b="1" dirty="0">
              <a:latin typeface="Forma DJR Micro" pitchFamily="2" charset="77"/>
            </a:endParaRPr>
          </a:p>
          <a:p>
            <a:pPr>
              <a:defRPr/>
            </a:pPr>
            <a:endParaRPr lang="en-US" sz="1100" dirty="0">
              <a:latin typeface="Forma DJR Micro"/>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29</a:t>
            </a:fld>
            <a:endParaRPr lang="en-US"/>
          </a:p>
        </p:txBody>
      </p:sp>
    </p:spTree>
    <p:extLst>
      <p:ext uri="{BB962C8B-B14F-4D97-AF65-F5344CB8AC3E}">
        <p14:creationId xmlns:p14="http://schemas.microsoft.com/office/powerpoint/2010/main" val="3271692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5F5F5"/>
                </a:highlight>
                <a:latin typeface="Aptos"/>
              </a:rPr>
              <a:t>Hello, </a:t>
            </a:r>
            <a:r>
              <a:rPr lang="en-US" i="1">
                <a:solidFill>
                  <a:srgbClr val="000000"/>
                </a:solidFill>
                <a:highlight>
                  <a:srgbClr val="F5F5F5"/>
                </a:highlight>
                <a:latin typeface="Aptos"/>
              </a:rPr>
              <a:t>[provide a brief introduction of yourself]. </a:t>
            </a:r>
          </a:p>
          <a:p>
            <a:endParaRPr lang="en-US" i="1">
              <a:solidFill>
                <a:srgbClr val="000000"/>
              </a:solidFill>
              <a:highlight>
                <a:srgbClr val="F5F5F5"/>
              </a:highlight>
              <a:latin typeface="Aptos"/>
            </a:endParaRPr>
          </a:p>
          <a:p>
            <a:r>
              <a:rPr lang="en-US">
                <a:solidFill>
                  <a:srgbClr val="000000"/>
                </a:solidFill>
                <a:highlight>
                  <a:srgbClr val="F5F5F5"/>
                </a:highlight>
                <a:latin typeface="Aptos"/>
              </a:rPr>
              <a:t>Today, we will be talking about the impact of AI and how Z by HP can help equip your teams to capitalize on the possibilities of AI. </a:t>
            </a:r>
            <a:r>
              <a:rPr lang="en-US" i="1">
                <a:solidFill>
                  <a:srgbClr val="000000"/>
                </a:solidFill>
                <a:highlight>
                  <a:srgbClr val="F5F5F5"/>
                </a:highlight>
                <a:latin typeface="Aptos"/>
              </a:rPr>
              <a:t>[Tailor this overview based on customer relationship, needs, industry, etc.] </a:t>
            </a:r>
          </a:p>
        </p:txBody>
      </p:sp>
      <p:sp>
        <p:nvSpPr>
          <p:cNvPr id="4" name="Slide Number Placeholder 3"/>
          <p:cNvSpPr>
            <a:spLocks noGrp="1"/>
          </p:cNvSpPr>
          <p:nvPr>
            <p:ph type="sldNum" sz="quarter" idx="5"/>
          </p:nvPr>
        </p:nvSpPr>
        <p:spPr/>
        <p:txBody>
          <a:bodyPr/>
          <a:lstStyle/>
          <a:p>
            <a:fld id="{D26F0E37-8AC6-4E60-8918-A9EDB08212CD}" type="slidenum">
              <a:rPr lang="en-US" smtClean="0"/>
              <a:t>3</a:t>
            </a:fld>
            <a:endParaRPr lang="en-US"/>
          </a:p>
        </p:txBody>
      </p:sp>
    </p:spTree>
    <p:extLst>
      <p:ext uri="{BB962C8B-B14F-4D97-AF65-F5344CB8AC3E}">
        <p14:creationId xmlns:p14="http://schemas.microsoft.com/office/powerpoint/2010/main" val="2423704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400" b="1" kern="1200" dirty="0">
                <a:solidFill>
                  <a:schemeClr val="tx1"/>
                </a:solidFill>
                <a:latin typeface="+mn-lt"/>
                <a:ea typeface="+mn-ea"/>
                <a:cs typeface="+mn-cs"/>
              </a:rPr>
              <a:t>DISCLAIMERS:</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400" dirty="0">
                <a:effectLst/>
                <a:latin typeface="Calibri" panose="020F0502020204030204" pitchFamily="34" charset="0"/>
                <a:ea typeface="Calibri" panose="020F0502020204030204" pitchFamily="34" charset="0"/>
                <a:cs typeface="Times New Roman" panose="02020603050405020304" pitchFamily="18" charset="0"/>
              </a:rPr>
              <a:t>1. NVIDIA graphics are an optional, configurable feature.</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2. 2TB DDR5 memory is planned to be available by the first half of 2023.</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3. Storage memory is an optional, configurable feature. </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3.A Configuration for 120TB requires separate additional purchase. For storage drives, GB = 1 billion bytes. TB = 1 trillion bytes. Actual formatted capacity is less. Up to 35GB  is reserved for system recovery software. Two front-accessible NVMe bays require a 5.25 bay carrier. </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4.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are not measurements of higher performance. </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400" dirty="0"/>
              <a:t>5. 2250W power supply is an optional, configurable feature. </a:t>
            </a:r>
            <a:endParaRPr lang="en-US" sz="1400" dirty="0">
              <a:cs typeface="Calibri"/>
            </a:endParaRPr>
          </a:p>
          <a:p>
            <a:pPr marL="182880" indent="-182880">
              <a:defRPr/>
            </a:pPr>
            <a:r>
              <a:rPr lang="en-US" dirty="0"/>
              <a:t>6  Network access required. HP Anyware supports Windows®️, Linux®️ and MacOS®️ host environments and Window, Linux, MacOS, iOS®️, Android®️, and Chrome OS®️ end-user devices. For more on the system requirements for installing HP Anyware, refer to the Admin Guides at: https://docs.teradici.com/find/product/cloud-access-software. HP Anyware is based on the Teradici CAS software and licensing platform and is available through a 1- and 3-year subscription. HP Anyware subscriptions are based on the number of concurrent PCoIP connections used (pay for the number of host connections, not the software) with a minimum order quantity of 5. HP Anyware subscriptions gives you a license key to activate a connection to a hosted desktop as well as support and updates to the PCoIP Agents, PCoIP Clients and the Anyware Manager available for download here: https://docs.teradici.com/find/product/cloud-access-software. For a limited time, an HP Anyware subscription also includes access and support for ZCentral Remote Boost and ZCentral Connect and is available for purchase through an HP Teradici seller or by contacting sales at: hp.com/Anyware.</a:t>
            </a:r>
            <a:endParaRPr lang="en-US" sz="2400" kern="1200" dirty="0">
              <a:solidFill>
                <a:schemeClr val="tx1"/>
              </a:solidFill>
              <a:latin typeface="+mn-lt"/>
              <a:cs typeface="Calibri"/>
            </a:endParaRPr>
          </a:p>
          <a:p>
            <a:pPr>
              <a:defRPr/>
            </a:pPr>
            <a:endParaRPr lang="en-US" sz="1100" dirty="0">
              <a:latin typeface="Forma DJR Micro"/>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30</a:t>
            </a:fld>
            <a:endParaRPr lang="en-US"/>
          </a:p>
        </p:txBody>
      </p:sp>
    </p:spTree>
    <p:extLst>
      <p:ext uri="{BB962C8B-B14F-4D97-AF65-F5344CB8AC3E}">
        <p14:creationId xmlns:p14="http://schemas.microsoft.com/office/powerpoint/2010/main" val="3834001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nSpc>
                <a:spcPct val="100000"/>
              </a:lnSpc>
              <a:spcBef>
                <a:spcPts val="1000"/>
              </a:spcBef>
              <a:buNone/>
            </a:pPr>
            <a:r>
              <a:rPr lang="en-US" sz="1200" b="1" cap="none" baseline="0" dirty="0">
                <a:latin typeface="Forma DJR Micro"/>
              </a:rPr>
              <a:t>As you likely know, as CPU core counts increase, clock speeds generally decrease. Higher core counts can handle larger amounts of data, while higher clock speeds can perform a given task faster. So for workflows that require real-time analysis of large datasets, it’s important to have  proper balance of core counts and clock speeds.</a:t>
            </a:r>
          </a:p>
          <a:p>
            <a:pPr marL="0" lvl="1" indent="0">
              <a:lnSpc>
                <a:spcPct val="100000"/>
              </a:lnSpc>
              <a:spcBef>
                <a:spcPts val="1000"/>
              </a:spcBef>
              <a:buNone/>
            </a:pPr>
            <a:endParaRPr lang="en-US" sz="1200" b="1" cap="all" baseline="0" dirty="0">
              <a:latin typeface="Forma DJR Micro"/>
            </a:endParaRPr>
          </a:p>
          <a:p>
            <a:pPr marL="0" lvl="1" indent="0">
              <a:lnSpc>
                <a:spcPct val="100000"/>
              </a:lnSpc>
              <a:spcBef>
                <a:spcPts val="1000"/>
              </a:spcBef>
              <a:buNone/>
            </a:pPr>
            <a:r>
              <a:rPr lang="en-US" sz="1200" b="1" cap="all" baseline="0" dirty="0">
                <a:latin typeface="Forma DJR Micro"/>
              </a:rPr>
              <a:t>Use cases:</a:t>
            </a:r>
          </a:p>
          <a:p>
            <a:pPr marL="228600" lvl="1">
              <a:lnSpc>
                <a:spcPct val="100000"/>
              </a:lnSpc>
              <a:buFont typeface="System Font Regular"/>
              <a:buChar char="●"/>
            </a:pPr>
            <a:r>
              <a:rPr lang="en-US" sz="1100" dirty="0">
                <a:latin typeface="Forma DJR Micro"/>
              </a:rPr>
              <a:t>Real-time data analytics workflows include descriptive analysis, regression, predictive analytics, and visualization.</a:t>
            </a:r>
          </a:p>
          <a:p>
            <a:pPr marL="228600" lvl="1">
              <a:lnSpc>
                <a:spcPct val="100000"/>
              </a:lnSpc>
              <a:buFont typeface="System Font Regular"/>
              <a:buChar char="●"/>
            </a:pPr>
            <a:endParaRPr lang="en-US" sz="1100" dirty="0">
              <a:latin typeface="Forma DJR Micro"/>
            </a:endParaRPr>
          </a:p>
          <a:p>
            <a:pPr marL="0" marR="0" lvl="0" indent="-228600" algn="l" defTabSz="914400" rtl="0" eaLnBrk="1" fontAlgn="auto" latinLnBrk="0" hangingPunct="1">
              <a:lnSpc>
                <a:spcPct val="100000"/>
              </a:lnSpc>
              <a:spcBef>
                <a:spcPts val="0"/>
              </a:spcBef>
              <a:spcAft>
                <a:spcPts val="0"/>
              </a:spcAft>
              <a:buClrTx/>
              <a:buSzTx/>
              <a:buFont typeface="System Font Regular"/>
              <a:buNone/>
              <a:tabLst/>
              <a:defRPr/>
            </a:pPr>
            <a:r>
              <a:rPr lang="en-US" sz="1100" b="1" cap="all" baseline="0" dirty="0">
                <a:latin typeface="Forma DJR Micro"/>
              </a:rPr>
              <a:t>Applications:</a:t>
            </a:r>
          </a:p>
          <a:p>
            <a:pPr marL="228600" lvl="1">
              <a:lnSpc>
                <a:spcPct val="100000"/>
              </a:lnSpc>
              <a:buFont typeface="System Font Regular"/>
              <a:buChar char="●"/>
            </a:pPr>
            <a:r>
              <a:rPr lang="en-US" sz="1100" dirty="0">
                <a:latin typeface="Forma DJR Micro"/>
              </a:rPr>
              <a:t>Applications include algorithmic trading, fraud detection, eCommerce, healthcare, and sports analytics.</a:t>
            </a:r>
          </a:p>
          <a:p>
            <a:pPr marL="0" lvl="1">
              <a:defRPr/>
            </a:pPr>
            <a:endParaRPr lang="en-US" sz="1400" b="1" cap="all" baseline="0" dirty="0">
              <a:latin typeface="Forma DJR Micro"/>
            </a:endParaRPr>
          </a:p>
          <a:p>
            <a:pPr marL="0" lvl="1">
              <a:defRPr/>
            </a:pPr>
            <a:r>
              <a:rPr lang="en-US" sz="1400" b="1" cap="all" baseline="0" dirty="0">
                <a:latin typeface="Forma DJR Micro"/>
              </a:rPr>
              <a:t>Suggested Ecosystem</a:t>
            </a:r>
          </a:p>
          <a:p>
            <a:pPr marL="228600" marR="0" lvl="1" indent="-228600" fontAlgn="auto">
              <a:lnSpc>
                <a:spcPct val="80000"/>
              </a:lnSpc>
              <a:spcBef>
                <a:spcPts val="500"/>
              </a:spcBef>
              <a:buClrTx/>
              <a:buSzTx/>
              <a:buFont typeface="System Font Regular"/>
              <a:buChar char="●"/>
              <a:tabLst/>
              <a:defRPr/>
            </a:pPr>
            <a:r>
              <a:rPr lang="en-US" sz="1100" dirty="0">
                <a:latin typeface="Forma DJR Micro"/>
              </a:rPr>
              <a:t>Pair with a color accurate or HDR 400 display such as HP Z27xs G3 4K </a:t>
            </a:r>
            <a:r>
              <a:rPr lang="en-US" sz="1100" dirty="0" err="1">
                <a:latin typeface="Forma DJR Micro"/>
              </a:rPr>
              <a:t>DreamColor</a:t>
            </a:r>
            <a:r>
              <a:rPr lang="en-US" sz="1100" dirty="0">
                <a:latin typeface="Forma DJR Micro"/>
              </a:rPr>
              <a:t> Display or HP Z24q G3 QHD Display</a:t>
            </a:r>
            <a:endParaRPr lang="en-US" sz="1100" b="1" dirty="0">
              <a:latin typeface="Forma DJR Micro" pitchFamily="2" charset="77"/>
            </a:endParaRPr>
          </a:p>
          <a:p>
            <a:pPr marL="0" indent="0">
              <a:lnSpc>
                <a:spcPct val="100000"/>
              </a:lnSpc>
              <a:spcBef>
                <a:spcPts val="0"/>
              </a:spcBef>
              <a:buNone/>
            </a:pPr>
            <a:endParaRPr lang="en-US" sz="1100" b="1" dirty="0">
              <a:latin typeface="Forma DJR Micro" pitchFamily="2" charset="77"/>
            </a:endParaRPr>
          </a:p>
          <a:p>
            <a:pPr marL="0" indent="0">
              <a:lnSpc>
                <a:spcPct val="100000"/>
              </a:lnSpc>
              <a:spcBef>
                <a:spcPts val="0"/>
              </a:spcBef>
              <a:buNone/>
            </a:pPr>
            <a:endParaRPr lang="en-US" sz="1100" b="1" dirty="0">
              <a:latin typeface="Forma DJR Micro" pitchFamily="2" charset="77"/>
            </a:endParaRPr>
          </a:p>
          <a:p>
            <a:pPr marL="0" indent="0">
              <a:lnSpc>
                <a:spcPct val="100000"/>
              </a:lnSpc>
              <a:spcBef>
                <a:spcPts val="0"/>
              </a:spcBef>
              <a:buNone/>
            </a:pPr>
            <a:r>
              <a:rPr lang="en-US" sz="1100" b="1" dirty="0">
                <a:latin typeface="Forma DJR Micro" pitchFamily="2" charset="77"/>
              </a:rPr>
              <a:t>ALTERNATE USE CASE &amp; BENEFIT: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Forma DJR Micro"/>
              </a:rPr>
              <a:t>Capture and train data at the edge, in real-time for immediate data insights. </a:t>
            </a:r>
            <a:r>
              <a:rPr lang="en-US" sz="1100" dirty="0">
                <a:latin typeface="Forma DJR Micro" pitchFamily="2" charset="77"/>
              </a:rPr>
              <a:t>Perform continuous, real-time processing of massive data sets to enable instant transactions and operational decisions.</a:t>
            </a:r>
          </a:p>
          <a:p>
            <a:pPr marL="0" algn="l" defTabSz="914400" rtl="0" eaLnBrk="1" latinLnBrk="0" hangingPunct="1"/>
            <a:endParaRPr lang="en-US" sz="1100" kern="1200" dirty="0">
              <a:solidFill>
                <a:schemeClr val="tx1"/>
              </a:solidFill>
              <a:latin typeface="+mn-lt"/>
              <a:ea typeface="+mn-ea"/>
              <a:cs typeface="+mn-cs"/>
            </a:endParaRPr>
          </a:p>
          <a:p>
            <a:pPr marL="0" algn="l" defTabSz="914400" rtl="0" eaLnBrk="1" latinLnBrk="0" hangingPunct="1"/>
            <a:r>
              <a:rPr lang="en-US" sz="1800" b="1" kern="1200" dirty="0">
                <a:solidFill>
                  <a:schemeClr val="tx1"/>
                </a:solidFill>
                <a:latin typeface="+mn-lt"/>
                <a:ea typeface="+mn-ea"/>
                <a:cs typeface="+mn-cs"/>
              </a:rPr>
              <a:t>DISCLAIMERS:</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are not measurements of higher performance. </a:t>
            </a: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2. NVIDIA graphics are an optional, configurable feature.</a:t>
            </a:r>
          </a:p>
          <a:p>
            <a:pPr marL="182880" indent="-182880" algn="l" defTabSz="914400" rtl="0" eaLnBrk="1" latinLnBrk="0" hangingPunct="1">
              <a:lnSpc>
                <a:spcPct val="100000"/>
              </a:lnSpc>
              <a:buFontTx/>
              <a:buNone/>
            </a:pPr>
            <a:r>
              <a:rPr lang="en-US" sz="1800" kern="1200" dirty="0">
                <a:solidFill>
                  <a:schemeClr val="tx1"/>
                </a:solidFill>
                <a:latin typeface="+mn-lt"/>
                <a:ea typeface="+mn-ea"/>
                <a:cs typeface="+mn-cs"/>
              </a:rPr>
              <a:t>3. </a:t>
            </a:r>
            <a:r>
              <a:rPr lang="en-US" sz="1800" kern="1200">
                <a:solidFill>
                  <a:schemeClr val="tx1"/>
                </a:solidFill>
                <a:latin typeface="+mn-lt"/>
                <a:ea typeface="+mn-ea"/>
                <a:cs typeface="+mn-cs"/>
              </a:rPr>
              <a:t>--</a:t>
            </a:r>
            <a:endParaRPr lang="en-US" sz="1800" kern="1200" dirty="0">
              <a:solidFill>
                <a:schemeClr val="tx1"/>
              </a:solidFill>
              <a:latin typeface="+mn-lt"/>
              <a:ea typeface="+mn-ea"/>
              <a:cs typeface="+mn-cs"/>
            </a:endParaRPr>
          </a:p>
          <a:p>
            <a:pPr marL="182880" indent="-182880" algn="l" defTabSz="914400" rtl="0" eaLnBrk="1" latinLnBrk="0" hangingPunct="1">
              <a:lnSpc>
                <a:spcPct val="100000"/>
              </a:lnSpc>
              <a:buFontTx/>
              <a:buNone/>
            </a:pPr>
            <a:r>
              <a:rPr lang="en-US" sz="1800" kern="1200" dirty="0">
                <a:solidFill>
                  <a:schemeClr val="tx1"/>
                </a:solidFill>
                <a:latin typeface="+mn-lt"/>
                <a:ea typeface="+mn-ea"/>
                <a:cs typeface="+mn-cs"/>
              </a:rPr>
              <a:t>4. Storage memory is an optional, configurable feature. Two front-accessible </a:t>
            </a:r>
            <a:r>
              <a:rPr lang="en-US" sz="1800" kern="1200" dirty="0" err="1">
                <a:solidFill>
                  <a:schemeClr val="tx1"/>
                </a:solidFill>
                <a:latin typeface="+mn-lt"/>
                <a:ea typeface="+mn-ea"/>
                <a:cs typeface="+mn-cs"/>
              </a:rPr>
              <a:t>NVMe</a:t>
            </a:r>
            <a:r>
              <a:rPr lang="en-US" sz="1800" kern="1200" dirty="0">
                <a:solidFill>
                  <a:schemeClr val="tx1"/>
                </a:solidFill>
                <a:latin typeface="+mn-lt"/>
                <a:ea typeface="+mn-ea"/>
                <a:cs typeface="+mn-cs"/>
              </a:rPr>
              <a:t> bays require a 5.25 bay carrier. Configuration for </a:t>
            </a:r>
            <a:r>
              <a:rPr lang="en-US" sz="1800" dirty="0"/>
              <a:t>120TB </a:t>
            </a:r>
            <a:r>
              <a:rPr lang="en-US" sz="1800" kern="1200" dirty="0">
                <a:solidFill>
                  <a:schemeClr val="tx1"/>
                </a:solidFill>
                <a:latin typeface="+mn-lt"/>
                <a:ea typeface="+mn-ea"/>
                <a:cs typeface="+mn-cs"/>
              </a:rPr>
              <a:t>requires separate additional purchase. For storage drives, 1GB = one billion bytes; 1TB = one trillion bytes. Actual formatted capacity is less. Up to 35GB is reserved for system recovery software.</a:t>
            </a:r>
            <a:r>
              <a:rPr lang="en-US" sz="1800" dirty="0"/>
              <a:t> </a:t>
            </a:r>
            <a:endParaRPr lang="en-US" sz="1800" kern="1200" dirty="0">
              <a:solidFill>
                <a:schemeClr val="tx1"/>
              </a:solidFill>
              <a:latin typeface="+mn-lt"/>
              <a:ea typeface="+mn-ea"/>
              <a:cs typeface="+mn-cs"/>
            </a:endParaRPr>
          </a:p>
          <a:p>
            <a:pPr marL="182880" marR="0" lvl="0" indent="-18288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tx1"/>
                </a:solidFill>
                <a:latin typeface="+mn-lt"/>
                <a:ea typeface="+mn-ea"/>
                <a:cs typeface="+mn-cs"/>
              </a:rPr>
              <a:t>5. 2250W power supply is an optional, configurable feature. </a:t>
            </a:r>
            <a:endParaRPr lang="en-US" sz="1800" kern="1200" dirty="0">
              <a:solidFill>
                <a:schemeClr val="tx1"/>
              </a:solidFill>
              <a:latin typeface="+mn-lt"/>
              <a:ea typeface="+mn-ea"/>
              <a:cs typeface="+mn-cs"/>
            </a:endParaRPr>
          </a:p>
          <a:p>
            <a:pPr>
              <a:defRPr/>
            </a:pPr>
            <a:endParaRPr lang="en-US" sz="1100" dirty="0">
              <a:latin typeface="Forma DJR Micro"/>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31</a:t>
            </a:fld>
            <a:endParaRPr lang="en-US"/>
          </a:p>
        </p:txBody>
      </p:sp>
    </p:spTree>
    <p:extLst>
      <p:ext uri="{BB962C8B-B14F-4D97-AF65-F5344CB8AC3E}">
        <p14:creationId xmlns:p14="http://schemas.microsoft.com/office/powerpoint/2010/main" val="1335418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[TALKING POINTS]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171450" indent="-171450">
              <a:buFont typeface="Arial" panose="020B0604020202020204" pitchFamily="34" charset="0"/>
              <a:buChar char="•"/>
              <a:defRPr/>
            </a:pPr>
            <a:r>
              <a:rPr lang="en-US" dirty="0"/>
              <a:t>We wor</a:t>
            </a:r>
            <a:r>
              <a:rPr lang="en-US" sz="1200" dirty="0"/>
              <a:t>k closely with top software providers to ensure peak performance for your most complex projects.</a:t>
            </a:r>
            <a:r>
              <a:rPr lang="en-US" dirty="0"/>
              <a:t> </a:t>
            </a:r>
            <a:endParaRPr lang="en-US" sz="1200" dirty="0">
              <a:ea typeface="Calibri"/>
              <a:cs typeface="Calibri"/>
            </a:endParaRPr>
          </a:p>
          <a:p>
            <a:pPr marL="171450" indent="-171450">
              <a:buFont typeface="Arial" panose="020B0604020202020204" pitchFamily="34" charset="0"/>
              <a:buChar char="•"/>
            </a:pPr>
            <a:r>
              <a:rPr lang="en-US" b="1" dirty="0"/>
              <a:t>Realize your vision. </a:t>
            </a:r>
            <a:r>
              <a:rPr lang="en-US" dirty="0"/>
              <a:t>From 2D/3D concepting and simulation to visualization and additive manufacturing, power through your most demanding workflows with Z desktop or laptop workstations.</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strike="noStrike" dirty="0"/>
              <a:t>Security while working from anywhere. </a:t>
            </a:r>
            <a:r>
              <a:rPr kumimoji="0" lang="en-US" sz="1200" b="0" i="0" u="none" strike="noStrike" kern="1200" cap="none" spc="0" normalizeH="0" baseline="0" noProof="0" dirty="0">
                <a:ln>
                  <a:noFill/>
                </a:ln>
                <a:solidFill>
                  <a:srgbClr val="000000"/>
                </a:solidFill>
                <a:effectLst/>
                <a:uLnTx/>
                <a:uFillTx/>
                <a:latin typeface="Forma DJR Micro"/>
                <a:ea typeface="+mn-ea"/>
                <a:cs typeface="+mn-cs"/>
              </a:rPr>
              <a:t>Secure access to workstation power from any mix of infrastructure, anywhere with HP Anyware</a:t>
            </a:r>
            <a:r>
              <a:rPr kumimoji="0" lang="en-US" sz="1200" b="0" i="0" u="none" strike="noStrike" kern="1200" cap="none" spc="0" normalizeH="0" baseline="30000" noProof="0" dirty="0">
                <a:ln>
                  <a:noFill/>
                </a:ln>
                <a:solidFill>
                  <a:srgbClr val="000000"/>
                </a:solidFill>
                <a:effectLst/>
                <a:uLnTx/>
                <a:uFillTx/>
                <a:latin typeface="Forma DJR Micro"/>
                <a:ea typeface="+mn-ea"/>
                <a:cs typeface="+mn-cs"/>
              </a:rPr>
              <a:t>2</a:t>
            </a:r>
            <a:r>
              <a:rPr kumimoji="0" lang="en-US" sz="1200" b="0" i="0" u="none" strike="noStrike" kern="1200" cap="none" spc="0" normalizeH="0" baseline="0" noProof="0" dirty="0">
                <a:ln>
                  <a:noFill/>
                </a:ln>
                <a:solidFill>
                  <a:srgbClr val="000000"/>
                </a:solidFill>
                <a:effectLst/>
                <a:uLnTx/>
                <a:uFillTx/>
                <a:latin typeface="Forma DJR Micro"/>
                <a:ea typeface="+mn-ea"/>
                <a:cs typeface="+mn-cs"/>
              </a:rPr>
              <a:t> software.</a:t>
            </a:r>
            <a:endParaRPr lang="en-US" b="1" strike="noStrike" dirty="0"/>
          </a:p>
          <a:p>
            <a:pPr marL="171450" indent="-171450">
              <a:buFont typeface="Arial" panose="020B0604020202020204" pitchFamily="34" charset="0"/>
              <a:buChar char="•"/>
              <a:defRPr/>
            </a:pPr>
            <a:r>
              <a:rPr lang="en-US" b="1" strike="noStrike" dirty="0"/>
              <a:t>Reliability.</a:t>
            </a:r>
            <a:r>
              <a:rPr lang="en-US" strike="noStrike" dirty="0"/>
              <a:t> We work closely with top software providers to ensure peak performance for your most complex projects.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Durability: </a:t>
            </a:r>
            <a:r>
              <a:rPr lang="en-US" dirty="0"/>
              <a:t>Work hard knowing your workstation has undergone MIL-STD1 durability tests</a:t>
            </a:r>
            <a:r>
              <a:rPr lang="en-US" baseline="30000" dirty="0"/>
              <a:t>1</a:t>
            </a:r>
            <a:r>
              <a:rPr lang="en-US" dirty="0"/>
              <a:t> and will stand the test of time.</a:t>
            </a:r>
          </a:p>
          <a:p>
            <a:pPr marL="171450" indent="-171450">
              <a:buFont typeface="Arial" panose="020B0604020202020204" pitchFamily="34" charset="0"/>
              <a:buChar char="•"/>
              <a:defRPr/>
            </a:pPr>
            <a:r>
              <a:rPr lang="en-US" sz="1200" b="1" dirty="0"/>
              <a:t>Just what you need.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Customize now or plan to add later additional GPUs/memory/storage for the performance you need to future proof your investment as workflows evolve and software demands more workstation performance and efficiency. Visit HP Product Finder to configure by workflow or specs at hp.com/go/z, “help me choose”.</a:t>
            </a:r>
            <a:endParaRPr lang="en-US" sz="120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Designed for </a:t>
            </a:r>
            <a:r>
              <a:rPr lang="en-US" b="1" dirty="0"/>
              <a:t>your</a:t>
            </a:r>
            <a:r>
              <a:rPr lang="en-US" sz="1200" b="1" dirty="0"/>
              <a:t> workflows.</a:t>
            </a:r>
            <a:endParaRPr lang="en-US" sz="1200" b="1" kern="1200" dirty="0">
              <a:solidFill>
                <a:schemeClr val="tx1"/>
              </a:solidFill>
              <a:latin typeface="+mn-lt"/>
              <a:ea typeface="+mn-ea"/>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200" dirty="0">
                <a:solidFill>
                  <a:schemeClr val="tx1"/>
                </a:solidFill>
                <a:latin typeface="+mn-lt"/>
                <a:ea typeface="+mn-ea"/>
                <a:cs typeface="+mn-cs"/>
              </a:rPr>
              <a:t>2D &amp; 3D Concepting</a:t>
            </a:r>
            <a:endParaRPr lang="en-US" sz="2400" b="1" kern="1200" dirty="0">
              <a:solidFill>
                <a:schemeClr val="tx1"/>
              </a:solidFill>
              <a:latin typeface="+mn-lt"/>
              <a:ea typeface="+mn-ea"/>
              <a:cs typeface="Calibri"/>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latin typeface="+mn-lt"/>
                <a:ea typeface="+mn-ea"/>
                <a:cs typeface="+mn-cs"/>
              </a:rPr>
              <a:t>Quickly generate 2D or 3D models with Z devices. With the latest high-frequency processing technology, you get advanced performance and real-time interactivity.</a:t>
            </a:r>
            <a:endParaRPr lang="en-US" sz="2400" b="0" kern="1200" dirty="0">
              <a:solidFill>
                <a:schemeClr val="tx1"/>
              </a:solidFill>
              <a:latin typeface="+mn-lt"/>
              <a:ea typeface="+mn-ea"/>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3D Modeling and Rendering </a:t>
            </a:r>
            <a:endParaRPr lang="en-US" sz="2400" b="1"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Rendering &amp; </a:t>
            </a:r>
            <a:r>
              <a:rPr lang="en-US" sz="2400" b="1" kern="1200" dirty="0">
                <a:solidFill>
                  <a:schemeClr val="tx1"/>
                </a:solidFill>
                <a:latin typeface="+mn-lt"/>
                <a:cs typeface="Calibri"/>
              </a:rPr>
              <a:t>Visualization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Easily manipulate 3D shapes and render photorealistic models. Move your projects to a virtual reality environment with VR-ready Z devices, and then experience them in high fidelity with the HP Reverb headset.</a:t>
            </a:r>
            <a:endParaRPr lang="en-US" sz="1200" b="0" kern="1200" dirty="0">
              <a:solidFill>
                <a:schemeClr val="tx1"/>
              </a:solidFill>
              <a:latin typeface="+mn-lt"/>
              <a:ea typeface="+mn-ea"/>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Simulation</a:t>
            </a:r>
            <a:endParaRPr lang="en-US" sz="1200" b="1" dirty="0">
              <a:cs typeface="Calibri"/>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Iterate fast. Experiment more. High-frequency processing, multiple cores, and powerful GPUs help you stress test your designs before production.</a:t>
            </a:r>
            <a:endParaRPr lang="en-US" sz="1200" b="0"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Additive manufacturing.</a:t>
            </a:r>
            <a:endParaRPr lang="en-US" sz="1200" b="1" dirty="0">
              <a:cs typeface="Calibri"/>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Bring your designs to market faster with HP’s Multi Jet Fusion 3D printing technology.</a:t>
            </a:r>
            <a:endParaRPr lang="en-US" sz="1200" b="0"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AI &amp; Machine Learning</a:t>
            </a:r>
            <a:r>
              <a:rPr lang="en-US" dirty="0"/>
              <a:t> – whether building and training models or simply using software that is accelerated by machine learning, HP data science solutions come with the software stack and OS you need – Windows, Linux or WSL2</a:t>
            </a:r>
            <a:r>
              <a:rPr lang="en-US" baseline="30000" dirty="0"/>
              <a:t>3</a:t>
            </a:r>
            <a:endParaRPr lang="en-US" baseline="30000" dirty="0">
              <a:cs typeface="Calibri"/>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Data analytics - Ingest, clean, analyze, and visualize data in near real-time, providing the critical insights for your business, right when you need them. </a:t>
            </a:r>
            <a:endParaRPr lang="en-US" dirty="0">
              <a:cs typeface="Calibri"/>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Machine / Deep Learning - Increase inference throughput and quickly create better models by training with larger data sets and less latency. </a:t>
            </a:r>
            <a:endParaRPr lang="en-US" dirty="0">
              <a:cs typeface="Calibri"/>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Computer Vision - Perform object detection, image classification, and image segmentation with speed and accuracy on large image and video files.</a:t>
            </a:r>
            <a:endParaRPr lang="en-US" dirty="0">
              <a:cs typeface="Calibri"/>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Natural language processing - Achieve greater precision and recall for both audio and text NLP models by running more iterations and decreasing model run time.</a:t>
            </a:r>
            <a:endParaRPr lang="en-US" dirty="0">
              <a:ea typeface="Calibri"/>
              <a:cs typeface="Calibri"/>
            </a:endParaRPr>
          </a:p>
          <a:p>
            <a:pPr marL="0" marR="0" lvl="0" indent="0" algn="l" defTabSz="914400">
              <a:lnSpc>
                <a:spcPct val="100000"/>
              </a:lnSpc>
              <a:spcBef>
                <a:spcPts val="0"/>
              </a:spcBef>
              <a:spcAft>
                <a:spcPts val="0"/>
              </a:spcAft>
              <a:buClrTx/>
              <a:buSzTx/>
              <a:buFontTx/>
              <a:buNone/>
              <a:tabLst/>
              <a:defRPr/>
            </a:pPr>
            <a:endParaRPr lang="en-US" dirty="0">
              <a:ea typeface="Calibri"/>
              <a:cs typeface="Calibri"/>
            </a:endParaRPr>
          </a:p>
          <a:p>
            <a:pPr marL="0" lvl="0" indent="-182880">
              <a:buNone/>
            </a:pPr>
            <a:r>
              <a:rPr lang="en-GB" sz="1050" b="1" cap="all" dirty="0">
                <a:latin typeface="+mn-lt"/>
              </a:rPr>
              <a:t>[DISCLAIMERS]</a:t>
            </a:r>
          </a:p>
          <a:p>
            <a:pPr marL="0" lvl="0" indent="-182880">
              <a:buNone/>
            </a:pPr>
            <a:endParaRPr lang="en-GB" sz="1050" b="1"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000000"/>
                </a:solidFill>
                <a:latin typeface="Calibri" panose="020F0502020204030204" pitchFamily="34" charset="0"/>
              </a:rPr>
              <a:t>Testing is not intended to demonstrate fitness of U.S. Department of Defense (DoD) contract requirements or for military use. Test results are not a guarantee of future performance under these test conditions. Accidental damage requires an optional HP Accidental Damage Protection Care Pack.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dirty="0"/>
              <a:t>Network access </a:t>
            </a:r>
            <a:r>
              <a:rPr lang="en-US" sz="1000" kern="1200" dirty="0"/>
              <a:t>required</a:t>
            </a:r>
            <a:r>
              <a:rPr lang="en-US" sz="1000" dirty="0">
                <a:effectLst/>
              </a:rPr>
              <a:t>. HP Anyware supports Windows</a:t>
            </a:r>
            <a:r>
              <a:rPr lang="en-US" sz="1000" dirty="0"/>
              <a:t>®️</a:t>
            </a:r>
            <a:r>
              <a:rPr lang="en-US" sz="1000" dirty="0">
                <a:effectLst/>
              </a:rPr>
              <a:t>, Linux</a:t>
            </a:r>
            <a:r>
              <a:rPr lang="en-US" sz="1000" dirty="0"/>
              <a:t>®️ </a:t>
            </a:r>
            <a:r>
              <a:rPr lang="en-US" sz="1000" dirty="0">
                <a:effectLst/>
              </a:rPr>
              <a:t>and </a:t>
            </a:r>
            <a:r>
              <a:rPr lang="en-US" sz="1000" dirty="0"/>
              <a:t>MacOS®️ </a:t>
            </a:r>
            <a:r>
              <a:rPr lang="en-US" sz="1000" dirty="0">
                <a:effectLst/>
              </a:rPr>
              <a:t>host environments and </a:t>
            </a:r>
            <a:r>
              <a:rPr lang="en-US" sz="1000" dirty="0"/>
              <a:t>Window</a:t>
            </a:r>
            <a:r>
              <a:rPr lang="en-US" sz="1000" dirty="0">
                <a:effectLst/>
              </a:rPr>
              <a:t>, Linux, </a:t>
            </a:r>
            <a:r>
              <a:rPr lang="en-US" sz="1000" dirty="0"/>
              <a:t>MacOS</a:t>
            </a:r>
            <a:r>
              <a:rPr lang="en-US" sz="1000" dirty="0">
                <a:effectLst/>
              </a:rPr>
              <a:t>, iOS</a:t>
            </a:r>
            <a:r>
              <a:rPr lang="en-US" sz="1000" dirty="0"/>
              <a:t>®️</a:t>
            </a:r>
            <a:r>
              <a:rPr lang="en-US" sz="1000" dirty="0">
                <a:effectLst/>
              </a:rPr>
              <a:t>, Android</a:t>
            </a:r>
            <a:r>
              <a:rPr lang="en-US" sz="1000" dirty="0"/>
              <a:t>®️</a:t>
            </a:r>
            <a:r>
              <a:rPr lang="en-US" sz="1000" dirty="0">
                <a:effectLst/>
              </a:rPr>
              <a:t>, and Chrome OS</a:t>
            </a:r>
            <a:r>
              <a:rPr lang="en-US" sz="1000" dirty="0"/>
              <a:t>®️</a:t>
            </a:r>
            <a:r>
              <a:rPr lang="en-US" sz="1000" dirty="0">
                <a:effectLst/>
              </a:rPr>
              <a:t> end-user devices. For more on the system requirements for installing HP Anyware, refer to the </a:t>
            </a:r>
            <a:r>
              <a:rPr lang="en-US" sz="1000" dirty="0"/>
              <a:t>Admin Guides </a:t>
            </a:r>
            <a:r>
              <a:rPr lang="en-US" sz="1000" dirty="0">
                <a:effectLst/>
              </a:rPr>
              <a:t>at</a:t>
            </a:r>
            <a:r>
              <a:rPr lang="en-US" sz="1000" dirty="0"/>
              <a:t>: https://docs.teradici.com/find/product/cloud-access-software. HP Anyware is based on the Teradici CAS software and licensing platform and is available through a 1- and 3-year subscription. HP Anyware subscriptions are based on the number of concurrent PCoIP connections used (pay for the number of host connections, not the software) with a minimum order quantity of 5. HP Anyware subscriptions gives you a license key to activate a connection to a hosted desktop as well as support and updates to the PCoIP Agents, PCoIP Clients and the Anyware Manager available for download here:</a:t>
            </a:r>
            <a:r>
              <a:rPr lang="en-US" sz="1000" dirty="0">
                <a:effectLst/>
              </a:rPr>
              <a:t> https://docs.teradici.com/find/product/cloud-access-software. </a:t>
            </a:r>
            <a:r>
              <a:rPr lang="en-US" sz="1000" dirty="0"/>
              <a:t>For a limited time, an HP Anyware subscription also includes access and support for ZCentral Remote Boost and ZCentral Connect and is available for purchase through an HP Teradici seller or by contacting sales at: hp.com/Anyware</a:t>
            </a:r>
            <a:endParaRPr lang="en-GB" sz="1000" dirty="0"/>
          </a:p>
          <a:p>
            <a:pPr marL="228600" indent="-228600">
              <a:buAutoNum type="arabicPeriod"/>
            </a:pPr>
            <a:r>
              <a:rPr lang="en-GB" dirty="0"/>
              <a:t>WSL 2 is an optional, configurable feature. WSL 2 requires Windows 10 or higher, Intel Core i5 processor or higher, and is available on select Z workstations. You must be running Windows 10 version 21H2 and higher (Build 19044 and higher) or Windows 11.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949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44875" y="2914650"/>
            <a:ext cx="34967863" cy="19670713"/>
          </a:xfrm>
        </p:spPr>
      </p:sp>
      <p:sp>
        <p:nvSpPr>
          <p:cNvPr id="3" name="Notes Placeholder 2"/>
          <p:cNvSpPr>
            <a:spLocks noGrp="1"/>
          </p:cNvSpPr>
          <p:nvPr>
            <p:ph type="body" idx="1"/>
          </p:nvPr>
        </p:nvSpPr>
        <p:spPr/>
        <p:txBody>
          <a:bodyPr/>
          <a:lstStyle/>
          <a:p>
            <a:pPr marL="0" algn="l" defTabSz="914400" rtl="0" eaLnBrk="1" latinLnBrk="0" hangingPunct="1"/>
            <a:r>
              <a:rPr lang="en-US" sz="1100" kern="1200" dirty="0">
                <a:solidFill>
                  <a:schemeClr val="tx1"/>
                </a:solidFill>
                <a:latin typeface="+mn-lt"/>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3.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are not measurements of higher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9. NVIDIA graphics are an optional, configurable feature. </a:t>
            </a:r>
          </a:p>
          <a:p>
            <a:pPr marL="0" algn="l" defTabSz="914400" rtl="0" eaLnBrk="1" latinLnBrk="0" hangingPunct="1"/>
            <a:endParaRPr lang="en-US" sz="11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defTabSz="1605595">
              <a:defRPr/>
            </a:pPr>
            <a:fld id="{8547E1EE-0039-4797-B978-F453418260D1}" type="slidenum">
              <a:rPr lang="en-US" sz="1800">
                <a:solidFill>
                  <a:prstClr val="black"/>
                </a:solidFill>
                <a:latin typeface="HP Simplified Light"/>
              </a:rPr>
              <a:pPr defTabSz="1605595">
                <a:defRPr/>
              </a:pPr>
              <a:t>33</a:t>
            </a:fld>
            <a:endParaRPr lang="en-US" sz="1800">
              <a:solidFill>
                <a:prstClr val="black"/>
              </a:solidFill>
              <a:latin typeface="HP Simplified Light"/>
            </a:endParaRPr>
          </a:p>
        </p:txBody>
      </p:sp>
    </p:spTree>
    <p:extLst>
      <p:ext uri="{BB962C8B-B14F-4D97-AF65-F5344CB8AC3E}">
        <p14:creationId xmlns:p14="http://schemas.microsoft.com/office/powerpoint/2010/main" val="3401880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[TALKING POINTS]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171450" indent="-171450">
              <a:buFont typeface="Arial" panose="020B0604020202020204" pitchFamily="34" charset="0"/>
              <a:buChar char="•"/>
              <a:defRPr/>
            </a:pPr>
            <a:r>
              <a:rPr lang="en-US" b="1" dirty="0"/>
              <a:t>Top software applications. </a:t>
            </a:r>
            <a:r>
              <a:rPr lang="en-US" dirty="0"/>
              <a:t>Build </a:t>
            </a:r>
            <a:r>
              <a:rPr lang="en-US" sz="1200" dirty="0"/>
              <a:t>with professional applications in mind:</a:t>
            </a:r>
            <a:r>
              <a:rPr lang="en-US" dirty="0"/>
              <a:t>  </a:t>
            </a:r>
            <a:r>
              <a:rPr lang="en-US" sz="1200" dirty="0"/>
              <a:t>Autodesk</a:t>
            </a:r>
            <a:r>
              <a:rPr lang="en-US" dirty="0"/>
              <a:t> Revit </a:t>
            </a:r>
            <a:r>
              <a:rPr lang="en-US" sz="1200" dirty="0"/>
              <a:t> | Bentley | </a:t>
            </a:r>
            <a:r>
              <a:rPr lang="en-US" dirty="0"/>
              <a:t>Unreal Engine</a:t>
            </a:r>
            <a:r>
              <a:rPr lang="en-US" sz="1200" dirty="0"/>
              <a:t> </a:t>
            </a:r>
            <a:r>
              <a:rPr lang="en-US" dirty="0"/>
              <a:t>&amp; </a:t>
            </a:r>
            <a:r>
              <a:rPr lang="en-US" dirty="0" err="1"/>
              <a:t>Twinmotion</a:t>
            </a:r>
            <a:r>
              <a:rPr lang="en-US" dirty="0"/>
              <a:t> </a:t>
            </a:r>
            <a:r>
              <a:rPr lang="en-US" sz="1200" dirty="0"/>
              <a:t>|</a:t>
            </a:r>
            <a:r>
              <a:rPr lang="en-US" dirty="0"/>
              <a:t> </a:t>
            </a:r>
            <a:r>
              <a:rPr lang="en-US" dirty="0" err="1"/>
              <a:t>Archicad</a:t>
            </a:r>
            <a:r>
              <a:rPr lang="en-US" sz="1200" dirty="0"/>
              <a:t> | </a:t>
            </a:r>
            <a:r>
              <a:rPr lang="en-US" dirty="0"/>
              <a:t>SketchUp</a:t>
            </a:r>
            <a:r>
              <a:rPr lang="en-US" sz="1200" dirty="0"/>
              <a:t> | </a:t>
            </a:r>
            <a:r>
              <a:rPr lang="en-US" sz="1200" dirty="0" err="1"/>
              <a:t>Vectorworks</a:t>
            </a:r>
            <a:r>
              <a:rPr lang="en-US" dirty="0"/>
              <a:t> </a:t>
            </a:r>
            <a:endParaRPr lang="en-US" dirty="0">
              <a:ea typeface="Calibri"/>
              <a:cs typeface="Calibri"/>
            </a:endParaRPr>
          </a:p>
          <a:p>
            <a:pPr marL="171450" indent="-171450">
              <a:buFont typeface="Arial" panose="020B0604020202020204" pitchFamily="34" charset="0"/>
              <a:buChar char="•"/>
              <a:defRPr/>
            </a:pPr>
            <a:r>
              <a:rPr lang="en-US" b="1" dirty="0"/>
              <a:t>Build the future. </a:t>
            </a:r>
            <a:r>
              <a:rPr lang="en-US" dirty="0"/>
              <a:t>From 3D modeling and simulation to visualization in VR and more, power through your most demanding workflows.</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b="1" strike="noStrike" dirty="0"/>
              <a:t>Security while working from anywhere. </a:t>
            </a:r>
            <a:r>
              <a:rPr kumimoji="0" lang="en-US" sz="1200" b="0" i="0" u="none" strike="noStrike" kern="1200" cap="none" spc="0" normalizeH="0" baseline="0" noProof="0" dirty="0">
                <a:ln>
                  <a:noFill/>
                </a:ln>
                <a:solidFill>
                  <a:srgbClr val="000000"/>
                </a:solidFill>
                <a:effectLst/>
                <a:uLnTx/>
                <a:uFillTx/>
                <a:latin typeface="Forma DJR Micro"/>
                <a:ea typeface="+mn-ea"/>
                <a:cs typeface="+mn-cs"/>
              </a:rPr>
              <a:t>Secure access to workstation power from any mix of infrastructure, anywhere with HP Anyware</a:t>
            </a:r>
            <a:r>
              <a:rPr kumimoji="0" lang="en-US" sz="1200" b="0" i="0" u="none" strike="noStrike" kern="1200" cap="none" spc="0" normalizeH="0" baseline="30000" noProof="0" dirty="0">
                <a:ln>
                  <a:noFill/>
                </a:ln>
                <a:solidFill>
                  <a:srgbClr val="000000"/>
                </a:solidFill>
                <a:effectLst/>
                <a:uLnTx/>
                <a:uFillTx/>
                <a:latin typeface="Forma DJR Micro"/>
                <a:ea typeface="+mn-ea"/>
                <a:cs typeface="+mn-cs"/>
              </a:rPr>
              <a:t>2</a:t>
            </a:r>
            <a:r>
              <a:rPr kumimoji="0" lang="en-US" sz="1200" b="0" i="0" u="none" strike="noStrike" kern="1200" cap="none" spc="0" normalizeH="0" baseline="0" noProof="0" dirty="0">
                <a:ln>
                  <a:noFill/>
                </a:ln>
                <a:solidFill>
                  <a:srgbClr val="000000"/>
                </a:solidFill>
                <a:effectLst/>
                <a:uLnTx/>
                <a:uFillTx/>
                <a:latin typeface="Forma DJR Micro"/>
                <a:ea typeface="+mn-ea"/>
                <a:cs typeface="+mn-cs"/>
              </a:rPr>
              <a:t> software.</a:t>
            </a:r>
          </a:p>
          <a:p>
            <a:pPr marL="171450" indent="-171450">
              <a:buFont typeface="Arial" panose="020B0604020202020204" pitchFamily="34" charset="0"/>
              <a:buChar char="•"/>
            </a:pPr>
            <a:r>
              <a:rPr lang="en-US" b="1" dirty="0"/>
              <a:t>Reliability</a:t>
            </a:r>
            <a:r>
              <a:rPr lang="en-US" b="1" strike="noStrike" dirty="0"/>
              <a:t>.</a:t>
            </a:r>
            <a:r>
              <a:rPr lang="en-US" strike="noStrike" dirty="0"/>
              <a:t> We work closely with top software providers to ensure peak performance for your most complex projects.</a:t>
            </a:r>
            <a:r>
              <a:rPr lang="en-US" dirty="0"/>
              <a:t> </a:t>
            </a:r>
            <a:endParaRPr lang="en-US" strike="noStrike"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Durability. </a:t>
            </a:r>
            <a:r>
              <a:rPr lang="en-US" dirty="0"/>
              <a:t>Work hard knowing your workstation has undergone MIL-STD1 durability tests</a:t>
            </a:r>
            <a:r>
              <a:rPr lang="en-US" baseline="30000" dirty="0"/>
              <a:t>1</a:t>
            </a:r>
            <a:r>
              <a:rPr lang="en-US" dirty="0"/>
              <a:t> and will stand the test of time.</a:t>
            </a:r>
          </a:p>
          <a:p>
            <a:pPr marL="171450" indent="-171450">
              <a:buFont typeface="Arial" panose="020B0604020202020204" pitchFamily="34" charset="0"/>
              <a:buChar char="•"/>
              <a:defRPr/>
            </a:pPr>
            <a:r>
              <a:rPr lang="en-US" sz="1200" b="1" dirty="0"/>
              <a:t>Just what you need.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Customize now or plan to add later additional GPUs/memory/storage for the performance you need to future proof your investment as workflows evolve and software demands more workstation performance and efficiency. Visit HP Product Finder to configure by workflow or specs at hp.com/go/z, “help me choose”.</a:t>
            </a:r>
            <a:endParaRPr lang="en-US" sz="120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Designed for </a:t>
            </a:r>
            <a:r>
              <a:rPr lang="en-US" b="1" dirty="0"/>
              <a:t>your</a:t>
            </a:r>
            <a:r>
              <a:rPr lang="en-US" sz="1200" b="1" dirty="0"/>
              <a:t> workflows.</a:t>
            </a:r>
          </a:p>
          <a:p>
            <a:pPr marL="400050" lvl="0" indent="-171450" defTabSz="771525">
              <a:buFont typeface="Arial" panose="020B0604020202020204" pitchFamily="34" charset="0"/>
              <a:buChar char="•"/>
              <a:tabLst>
                <a:tab pos="1657350" algn="r"/>
              </a:tabLst>
            </a:pPr>
            <a:r>
              <a:rPr lang="en-US" sz="2400" b="1" dirty="0"/>
              <a:t>2D &amp; 3D Concepting</a:t>
            </a:r>
            <a:endParaRPr lang="en-US" sz="2400" b="1" dirty="0">
              <a:cs typeface="Calibri"/>
            </a:endParaRPr>
          </a:p>
          <a:p>
            <a:pPr marL="857250" lvl="1" indent="-171450" algn="l" defTabSz="771525" rtl="0" eaLnBrk="1" latinLnBrk="0" hangingPunct="1">
              <a:buFont typeface="Arial" panose="020B0604020202020204" pitchFamily="34" charset="0"/>
              <a:buChar char="•"/>
              <a:tabLst>
                <a:tab pos="1657350" algn="r"/>
              </a:tabLst>
            </a:pPr>
            <a:r>
              <a:rPr lang="en-US" sz="2400" kern="1200" dirty="0">
                <a:solidFill>
                  <a:schemeClr val="tx1"/>
                </a:solidFill>
                <a:latin typeface="+mn-lt"/>
                <a:ea typeface="+mn-ea"/>
                <a:cs typeface="+mn-cs"/>
              </a:rPr>
              <a:t>Quic</a:t>
            </a:r>
            <a:r>
              <a:rPr lang="en-US" sz="1200" dirty="0"/>
              <a:t>kly generate 3D models from 2D drawings with Z devices certified for CAD software.</a:t>
            </a:r>
            <a:r>
              <a:rPr lang="en-US" dirty="0"/>
              <a:t> </a:t>
            </a:r>
            <a:endParaRPr lang="en-US" sz="1200" dirty="0">
              <a:cs typeface="Calibri"/>
            </a:endParaRPr>
          </a:p>
          <a:p>
            <a:pPr marL="857250" lvl="1" indent="-171450" defTabSz="771525">
              <a:buFont typeface="Arial" panose="020B0604020202020204" pitchFamily="34" charset="0"/>
              <a:buChar char="•"/>
              <a:tabLst>
                <a:tab pos="1657350" algn="r"/>
              </a:tabLst>
            </a:pPr>
            <a:r>
              <a:rPr lang="en-US" sz="1200" dirty="0"/>
              <a:t>With the latest high-frequency processing technology, you get advanced performance and real-time interactivity.</a:t>
            </a:r>
            <a:endParaRPr lang="en-US" sz="1200" b="1" dirty="0">
              <a:cs typeface="Calibri"/>
            </a:endParaRPr>
          </a:p>
          <a:p>
            <a:pPr marL="400050" lvl="0" indent="-171450" defTabSz="771525">
              <a:buFont typeface="Arial" panose="020B0604020202020204" pitchFamily="34" charset="0"/>
              <a:buChar char="•"/>
              <a:tabLst>
                <a:tab pos="1657350" algn="r"/>
              </a:tabLst>
            </a:pPr>
            <a:r>
              <a:rPr lang="en-US" sz="2400" b="1" dirty="0"/>
              <a:t>3D Modeling &amp; Rendering</a:t>
            </a:r>
            <a:endParaRPr lang="en-US" sz="2400" b="1" dirty="0">
              <a:cs typeface="Calibri"/>
            </a:endParaRPr>
          </a:p>
          <a:p>
            <a:pPr marL="857250" lvl="1" indent="-171450" defTabSz="771525">
              <a:buFont typeface="Arial" panose="020B0604020202020204" pitchFamily="34" charset="0"/>
              <a:buChar char="•"/>
              <a:tabLst>
                <a:tab pos="1657350" algn="r"/>
              </a:tabLst>
            </a:pPr>
            <a:r>
              <a:rPr lang="en-US" sz="1200" kern="1200" dirty="0">
                <a:solidFill>
                  <a:schemeClr val="tx1"/>
                </a:solidFill>
                <a:latin typeface="+mn-lt"/>
                <a:ea typeface="+mn-ea"/>
                <a:cs typeface="+mn-cs"/>
              </a:rPr>
              <a:t>Easily manipulate 3D shapes and render photorealistic models in real time with certified NVIDIA® RTX™ graphics and high-frequency, multi-core CPUs optimized for multi-threaded applications.</a:t>
            </a:r>
          </a:p>
          <a:p>
            <a:pPr marL="400050" lvl="0" indent="-171450" defTabSz="771525">
              <a:buFont typeface="Arial" panose="020B0604020202020204" pitchFamily="34" charset="0"/>
              <a:buChar char="•"/>
              <a:tabLst>
                <a:tab pos="1657350" algn="r"/>
              </a:tabLst>
            </a:pPr>
            <a:r>
              <a:rPr lang="en-US" sz="1200" b="1" kern="1200" dirty="0">
                <a:solidFill>
                  <a:schemeClr val="tx1"/>
                </a:solidFill>
                <a:latin typeface="+mn-lt"/>
                <a:ea typeface="+mn-ea"/>
                <a:cs typeface="+mn-cs"/>
              </a:rPr>
              <a:t>Visualization</a:t>
            </a:r>
            <a:endParaRPr lang="en-US" sz="1200" b="1" kern="1200" dirty="0">
              <a:solidFill>
                <a:schemeClr val="tx1"/>
              </a:solidFill>
              <a:latin typeface="+mn-lt"/>
              <a:cs typeface="Calibri"/>
            </a:endParaRPr>
          </a:p>
          <a:p>
            <a:pPr marL="857250" lvl="1" indent="-171450" defTabSz="771525">
              <a:buFont typeface="Arial" panose="020B0604020202020204" pitchFamily="34" charset="0"/>
              <a:buChar char="•"/>
              <a:tabLst>
                <a:tab pos="1657350" algn="r"/>
              </a:tabLst>
            </a:pPr>
            <a:r>
              <a:rPr lang="en-US" sz="1200" dirty="0"/>
              <a:t>Easily move your projects to a virtual reality environment with VR-ready Z devices, and then experience them in high fidelity with the HP Reverb headset..</a:t>
            </a:r>
            <a:endParaRPr lang="en-US" sz="1200" dirty="0">
              <a:cs typeface="Calibri"/>
            </a:endParaRPr>
          </a:p>
          <a:p>
            <a:pPr marL="400050" lvl="0" indent="-171450" defTabSz="771525">
              <a:buFont typeface="Arial" panose="020B0604020202020204" pitchFamily="34" charset="0"/>
              <a:buChar char="•"/>
              <a:tabLst>
                <a:tab pos="1657350" algn="r"/>
              </a:tabLst>
            </a:pPr>
            <a:r>
              <a:rPr lang="en-US" sz="1200" b="1" dirty="0"/>
              <a:t>Simulation &amp; Clash Detection</a:t>
            </a:r>
            <a:endParaRPr lang="en-US" sz="1200" b="1" dirty="0">
              <a:cs typeface="Calibri"/>
            </a:endParaRPr>
          </a:p>
          <a:p>
            <a:pPr marL="857250" lvl="1" indent="-171450" defTabSz="771525">
              <a:buFont typeface="Arial" panose="020B0604020202020204" pitchFamily="34" charset="0"/>
              <a:buChar char="•"/>
              <a:tabLst>
                <a:tab pos="1657350" algn="r"/>
              </a:tabLst>
            </a:pPr>
            <a:r>
              <a:rPr lang="en-US" sz="1200" dirty="0"/>
              <a:t>Forget waiting for your structural and energy simulations to run. Z devices have all the graphics, storage and memory you need to analyze in real time.</a:t>
            </a:r>
          </a:p>
          <a:p>
            <a:pPr marL="400050" lvl="0" indent="-171450" defTabSz="771525">
              <a:buFont typeface="Arial" panose="020B0604020202020204" pitchFamily="34" charset="0"/>
              <a:buChar char="•"/>
              <a:tabLst>
                <a:tab pos="1657350" algn="r"/>
              </a:tabLst>
            </a:pPr>
            <a:r>
              <a:rPr lang="en-US" sz="1200" b="1" dirty="0"/>
              <a:t>3D Site Scanning</a:t>
            </a:r>
            <a:endParaRPr lang="en-US" sz="1200" b="1" dirty="0">
              <a:cs typeface="Calibri"/>
            </a:endParaRPr>
          </a:p>
          <a:p>
            <a:pPr marL="857250" lvl="1" indent="-171450" defTabSz="771525">
              <a:buFont typeface="Arial" panose="020B0604020202020204" pitchFamily="34" charset="0"/>
              <a:buChar char="•"/>
              <a:tabLst>
                <a:tab pos="1657350" algn="r"/>
              </a:tabLst>
            </a:pPr>
            <a:r>
              <a:rPr lang="en-US" sz="1200" dirty="0"/>
              <a:t>Process complex LIDAR point cloud data and create accurate 3D models with Z devices — packed with massive memory, multi-core Intel® Xeon® processors and high-end NVIDIA® RTX™ graphics.</a:t>
            </a:r>
          </a:p>
          <a:p>
            <a:pPr marL="400050" lvl="0" indent="-171450" defTabSz="771525">
              <a:buFont typeface="Arial" panose="020B0604020202020204" pitchFamily="34" charset="0"/>
              <a:buChar char="•"/>
              <a:tabLst>
                <a:tab pos="1657350" algn="r"/>
              </a:tabLst>
            </a:pPr>
            <a:r>
              <a:rPr lang="en-US" sz="1200" b="1" dirty="0">
                <a:cs typeface="Calibri"/>
              </a:rPr>
              <a:t>Printing Site Plans</a:t>
            </a:r>
            <a:endParaRPr lang="en-US" sz="1200" b="1" dirty="0">
              <a:ea typeface="Calibri"/>
              <a:cs typeface="Calibri"/>
            </a:endParaRPr>
          </a:p>
          <a:p>
            <a:pPr marL="857250" lvl="1" indent="-171450" defTabSz="771525">
              <a:buFont typeface="Arial" panose="020B0604020202020204" pitchFamily="34" charset="0"/>
              <a:buChar char="•"/>
              <a:tabLst>
                <a:tab pos="1657350" algn="r"/>
              </a:tabLst>
            </a:pPr>
            <a:r>
              <a:rPr lang="en-US" sz="1200" dirty="0">
                <a:cs typeface="Calibri"/>
              </a:rPr>
              <a:t>Seamlessly move your final project from your Z device to HP’s large format printer for detailed and accurate construction drawings.</a:t>
            </a:r>
            <a:endParaRPr lang="en-US" sz="1200" b="0" dirty="0">
              <a:cs typeface="Calibri"/>
            </a:endParaRPr>
          </a:p>
          <a:p>
            <a:pPr marL="400050" lvl="0" indent="-171450" defTabSz="771525">
              <a:buFont typeface="Arial" panose="020B0604020202020204" pitchFamily="34" charset="0"/>
              <a:buChar char="•"/>
              <a:tabLst>
                <a:tab pos="1657350" algn="r"/>
              </a:tabLst>
            </a:pPr>
            <a:r>
              <a:rPr lang="en-US" b="1" dirty="0"/>
              <a:t>AI &amp; Machine Learning</a:t>
            </a:r>
            <a:r>
              <a:rPr lang="en-US" dirty="0"/>
              <a:t> – whether building and training models or simply using software that is accelerated by machine learning, HP data science solutions come with the software stack and OS you need – Windows, Linux or WSL2</a:t>
            </a:r>
            <a:r>
              <a:rPr lang="en-US" baseline="30000" dirty="0"/>
              <a:t>3</a:t>
            </a:r>
            <a:endParaRPr lang="en-US" baseline="30000" dirty="0">
              <a:cs typeface="Calibri" panose="020F0502020204030204"/>
            </a:endParaRPr>
          </a:p>
          <a:p>
            <a:pPr marL="857250" lvl="1" indent="-171450" defTabSz="771525">
              <a:buFont typeface="Arial" panose="020B0604020202020204" pitchFamily="34" charset="0"/>
              <a:buChar char="•"/>
              <a:tabLst>
                <a:tab pos="1657350" algn="r"/>
              </a:tabLst>
            </a:pPr>
            <a:r>
              <a:rPr lang="en-US" dirty="0"/>
              <a:t>Data analytics - Ingest, clean, analyze, and visualize data in near real-time, providing the critical insights for your business, right when you need them. </a:t>
            </a:r>
            <a:endParaRPr lang="en-US" dirty="0">
              <a:cs typeface="Calibri" panose="020F0502020204030204"/>
            </a:endParaRPr>
          </a:p>
          <a:p>
            <a:pPr marL="857250" lvl="1" indent="-171450" defTabSz="771525">
              <a:buFont typeface="Arial" panose="020B0604020202020204" pitchFamily="34" charset="0"/>
              <a:buChar char="•"/>
              <a:tabLst>
                <a:tab pos="1657350" algn="r"/>
              </a:tabLst>
            </a:pPr>
            <a:r>
              <a:rPr lang="en-US" dirty="0"/>
              <a:t>Machine / Deep Learning - Increase inference throughput and quickly create better models by training with larger data sets and less latency. </a:t>
            </a:r>
            <a:endParaRPr lang="en-US" dirty="0">
              <a:cs typeface="Calibri" panose="020F0502020204030204"/>
            </a:endParaRPr>
          </a:p>
          <a:p>
            <a:pPr marL="857250" lvl="1" indent="-171450" defTabSz="771525">
              <a:buFont typeface="Arial" panose="020B0604020202020204" pitchFamily="34" charset="0"/>
              <a:buChar char="•"/>
              <a:tabLst>
                <a:tab pos="1657350" algn="r"/>
              </a:tabLst>
            </a:pPr>
            <a:r>
              <a:rPr lang="en-US" dirty="0"/>
              <a:t>Computer Vision - Perform object detection, image classification, and image segmentation with speed and accuracy on large image and video files.</a:t>
            </a:r>
            <a:endParaRPr lang="en-US" dirty="0">
              <a:cs typeface="Calibri" panose="020F0502020204030204"/>
            </a:endParaRPr>
          </a:p>
          <a:p>
            <a:pPr marL="857250" lvl="1" indent="-171450" defTabSz="771525">
              <a:buFont typeface="Arial" panose="020B0604020202020204" pitchFamily="34" charset="0"/>
              <a:buChar char="•"/>
              <a:tabLst>
                <a:tab pos="1657350" algn="r"/>
              </a:tabLst>
            </a:pPr>
            <a:r>
              <a:rPr lang="en-US" dirty="0"/>
              <a:t>Natural language processing - Achieve greater precision and recall for both audio and text NLP models by running more iterations and decreasing model run time.</a:t>
            </a:r>
            <a:endParaRPr lang="en-US" dirty="0">
              <a:ea typeface="Calibri" panose="020F0502020204030204"/>
              <a:cs typeface="Calibri" panose="020F0502020204030204"/>
            </a:endParaRPr>
          </a:p>
          <a:p>
            <a:pPr marL="0" lvl="0" indent="-182880">
              <a:buNone/>
            </a:pPr>
            <a:endParaRPr lang="en-GB" sz="1050" b="1" cap="all" dirty="0">
              <a:latin typeface="+mn-lt"/>
            </a:endParaRPr>
          </a:p>
          <a:p>
            <a:pPr marL="0" lvl="0" indent="-182880">
              <a:buNone/>
            </a:pPr>
            <a:r>
              <a:rPr lang="en-GB" sz="1050" b="1" cap="all" dirty="0">
                <a:latin typeface="+mn-lt"/>
              </a:rPr>
              <a:t>[DISCLAIMERS]</a:t>
            </a:r>
          </a:p>
          <a:p>
            <a:pPr marL="0" lvl="0" indent="-182880">
              <a:buNone/>
            </a:pPr>
            <a:endParaRPr lang="en-GB" sz="1050" b="1"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000000"/>
                </a:solidFill>
                <a:latin typeface="Calibri" panose="020F0502020204030204" pitchFamily="34" charset="0"/>
              </a:rPr>
              <a:t>Testing is not intended to demonstrate fitness of U.S. Department of Defense (DoD) contract requirements or for military use. Test results are not a guarantee of future performance under these test conditions. Accidental damage requires an optional HP Accidental Damage Protection Care Pack.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dirty="0"/>
              <a:t>Network access </a:t>
            </a:r>
            <a:r>
              <a:rPr lang="en-US" sz="1000" kern="1200" dirty="0"/>
              <a:t>required</a:t>
            </a:r>
            <a:r>
              <a:rPr lang="en-US" sz="1000" dirty="0">
                <a:effectLst/>
              </a:rPr>
              <a:t>. HP Anyware supports Windows</a:t>
            </a:r>
            <a:r>
              <a:rPr lang="en-US" sz="1000" dirty="0"/>
              <a:t>®️</a:t>
            </a:r>
            <a:r>
              <a:rPr lang="en-US" sz="1000" dirty="0">
                <a:effectLst/>
              </a:rPr>
              <a:t>, Linux</a:t>
            </a:r>
            <a:r>
              <a:rPr lang="en-US" sz="1000" dirty="0"/>
              <a:t>®️ </a:t>
            </a:r>
            <a:r>
              <a:rPr lang="en-US" sz="1000" dirty="0">
                <a:effectLst/>
              </a:rPr>
              <a:t>and </a:t>
            </a:r>
            <a:r>
              <a:rPr lang="en-US" sz="1000" dirty="0"/>
              <a:t>MacOS®️ </a:t>
            </a:r>
            <a:r>
              <a:rPr lang="en-US" sz="1000" dirty="0">
                <a:effectLst/>
              </a:rPr>
              <a:t>host environments and </a:t>
            </a:r>
            <a:r>
              <a:rPr lang="en-US" sz="1000" dirty="0"/>
              <a:t>Window</a:t>
            </a:r>
            <a:r>
              <a:rPr lang="en-US" sz="1000" dirty="0">
                <a:effectLst/>
              </a:rPr>
              <a:t>, Linux, </a:t>
            </a:r>
            <a:r>
              <a:rPr lang="en-US" sz="1000" dirty="0"/>
              <a:t>MacOS</a:t>
            </a:r>
            <a:r>
              <a:rPr lang="en-US" sz="1000" dirty="0">
                <a:effectLst/>
              </a:rPr>
              <a:t>, iOS</a:t>
            </a:r>
            <a:r>
              <a:rPr lang="en-US" sz="1000" dirty="0"/>
              <a:t>®️</a:t>
            </a:r>
            <a:r>
              <a:rPr lang="en-US" sz="1000" dirty="0">
                <a:effectLst/>
              </a:rPr>
              <a:t>, Android</a:t>
            </a:r>
            <a:r>
              <a:rPr lang="en-US" sz="1000" dirty="0"/>
              <a:t>®️</a:t>
            </a:r>
            <a:r>
              <a:rPr lang="en-US" sz="1000" dirty="0">
                <a:effectLst/>
              </a:rPr>
              <a:t>, and Chrome OS</a:t>
            </a:r>
            <a:r>
              <a:rPr lang="en-US" sz="1000" dirty="0"/>
              <a:t>®️</a:t>
            </a:r>
            <a:r>
              <a:rPr lang="en-US" sz="1000" dirty="0">
                <a:effectLst/>
              </a:rPr>
              <a:t> end-user devices. For more on the system requirements for installing HP Anyware, refer to the </a:t>
            </a:r>
            <a:r>
              <a:rPr lang="en-US" sz="1000" dirty="0"/>
              <a:t>Admin Guides </a:t>
            </a:r>
            <a:r>
              <a:rPr lang="en-US" sz="1000" dirty="0">
                <a:effectLst/>
              </a:rPr>
              <a:t>at</a:t>
            </a:r>
            <a:r>
              <a:rPr lang="en-US" sz="1000" dirty="0"/>
              <a:t>: https://docs.teradici.com/find/product/cloud-access-software. HP Anyware is based on the Teradici CAS software and licensing platform and is available through a 1- and 3-year subscription. HP Anyware subscriptions are based on the number of concurrent PCoIP connections used (pay for the number of host connections, not the software) with a minimum order quantity of 5. HP Anyware subscriptions gives you a license key to activate a connection to a hosted desktop as well as support and updates to the PCoIP Agents, PCoIP Clients and the Anyware Manager available for download here:</a:t>
            </a:r>
            <a:r>
              <a:rPr lang="en-US" sz="1000" dirty="0">
                <a:effectLst/>
              </a:rPr>
              <a:t> https://docs.teradici.com/find/product/cloud-access-software. </a:t>
            </a:r>
            <a:r>
              <a:rPr lang="en-US" sz="1000" dirty="0"/>
              <a:t>For a limited time, an HP Anyware subscription also includes access and support for ZCentral Remote Boost and ZCentral Connect and is available for purchase through an HP Teradici seller or by contacting sales at: hp.com/Anyware</a:t>
            </a:r>
            <a:endParaRPr lang="en-GB" sz="1000" dirty="0"/>
          </a:p>
          <a:p>
            <a:pPr marL="228600" indent="-228600">
              <a:buAutoNum type="arabicPeriod"/>
            </a:pPr>
            <a:r>
              <a:rPr lang="en-GB" dirty="0"/>
              <a:t>WSL 2 is an optional, configurable feature. WSL 2 requires Windows 10 or higher, Intel Core i5 processor or higher, and is available on select Z workstations. You must be running Windows 10 version 21H2 and higher (Build 19044 and higher) or Windows 11.</a:t>
            </a:r>
          </a:p>
          <a:p>
            <a:pPr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a typeface="Calibri" panose="020F0502020204030204"/>
              <a:cs typeface="Calibri" panose="020F0502020204030204"/>
            </a:endParaRPr>
          </a:p>
          <a:p>
            <a:pPr marL="285750" marR="0" lvl="1" algn="l" defTabSz="914400" rtl="0" eaLnBrk="1" fontAlgn="auto" latinLnBrk="0" hangingPunct="1">
              <a:lnSpc>
                <a:spcPct val="100000"/>
              </a:lnSpc>
              <a:spcBef>
                <a:spcPts val="0"/>
              </a:spcBef>
              <a:spcAft>
                <a:spcPts val="0"/>
              </a:spcAft>
              <a:buClrTx/>
              <a:buSzTx/>
              <a:tabLst/>
              <a:defRPr/>
            </a:pPr>
            <a:endParaRPr lang="en-US" dirty="0">
              <a:ea typeface="Calibri" panose="020F0502020204030204"/>
              <a:cs typeface="Calibri" panose="020F0502020204030204"/>
            </a:endParaRPr>
          </a:p>
          <a:p>
            <a:pPr marL="1314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88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144875" y="2914650"/>
            <a:ext cx="34967863" cy="19670713"/>
          </a:xfrm>
        </p:spPr>
      </p:sp>
      <p:sp>
        <p:nvSpPr>
          <p:cNvPr id="3" name="Notes Placeholder 2"/>
          <p:cNvSpPr>
            <a:spLocks noGrp="1"/>
          </p:cNvSpPr>
          <p:nvPr>
            <p:ph type="body" idx="1"/>
          </p:nvPr>
        </p:nvSpPr>
        <p:spPr/>
        <p:txBody>
          <a:bodyPr/>
          <a:lstStyle/>
          <a:p>
            <a:pPr marL="0" algn="l" defTabSz="914400" rtl="0" eaLnBrk="1" latinLnBrk="0" hangingPunct="1"/>
            <a:r>
              <a:rPr lang="en-US" sz="1100" kern="1200" dirty="0">
                <a:solidFill>
                  <a:schemeClr val="tx1"/>
                </a:solidFill>
                <a:latin typeface="+mn-lt"/>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3.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are not measurements of higher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9. NVIDIA graphics are an optional, configurable feature. </a:t>
            </a:r>
          </a:p>
          <a:p>
            <a:pPr marL="0" algn="l" defTabSz="914400" rtl="0" eaLnBrk="1" latinLnBrk="0" hangingPunct="1"/>
            <a:endParaRPr lang="en-US" sz="11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defTabSz="1605595">
              <a:defRPr/>
            </a:pPr>
            <a:fld id="{8547E1EE-0039-4797-B978-F453418260D1}" type="slidenum">
              <a:rPr lang="en-US" sz="1800">
                <a:solidFill>
                  <a:prstClr val="black"/>
                </a:solidFill>
                <a:latin typeface="HP Simplified Light"/>
              </a:rPr>
              <a:pPr defTabSz="1605595">
                <a:defRPr/>
              </a:pPr>
              <a:t>35</a:t>
            </a:fld>
            <a:endParaRPr lang="en-US" sz="1800">
              <a:solidFill>
                <a:prstClr val="black"/>
              </a:solidFill>
              <a:latin typeface="HP Simplified Light"/>
            </a:endParaRPr>
          </a:p>
        </p:txBody>
      </p:sp>
    </p:spTree>
    <p:extLst>
      <p:ext uri="{BB962C8B-B14F-4D97-AF65-F5344CB8AC3E}">
        <p14:creationId xmlns:p14="http://schemas.microsoft.com/office/powerpoint/2010/main" val="1713536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[TALKING POINTS]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171450" indent="-171450">
              <a:buFont typeface="Arial" panose="020B0604020202020204" pitchFamily="34" charset="0"/>
              <a:buChar char="•"/>
              <a:defRPr/>
            </a:pPr>
            <a:r>
              <a:rPr lang="en-US" b="1" dirty="0"/>
              <a:t>Create without compromise. </a:t>
            </a:r>
            <a:r>
              <a:rPr lang="en-US" dirty="0"/>
              <a:t>From video editing and motion graphics to in camera VFX and real-time rendering, AI &amp; machine learning, and graphic design and photography — reach peak creative flow on your heaviest projects with Z Workstations. </a:t>
            </a:r>
            <a:endParaRPr lang="en-US" dirty="0">
              <a:cs typeface="Calibri"/>
            </a:endParaRPr>
          </a:p>
          <a:p>
            <a:pPr marL="171450" indent="-171450">
              <a:buFont typeface="Arial" panose="020B0604020202020204" pitchFamily="34" charset="0"/>
              <a:buChar char="•"/>
              <a:defRPr/>
            </a:pPr>
            <a:r>
              <a:rPr lang="en-US" b="1" strike="noStrike" dirty="0"/>
              <a:t>Reliability.</a:t>
            </a:r>
            <a:r>
              <a:rPr lang="en-US" strike="noStrike" dirty="0"/>
              <a:t> We work closely with top software providers to ensure peak performance for your most complex projects.</a:t>
            </a:r>
            <a:r>
              <a:rPr lang="en-US" dirty="0"/>
              <a:t> </a:t>
            </a:r>
            <a:endParaRPr lang="en-US" strike="noStrike"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Certifications: </a:t>
            </a:r>
            <a:r>
              <a:rPr lang="en-US" dirty="0"/>
              <a:t>Build confidence with independent service provider certification like </a:t>
            </a:r>
            <a:r>
              <a:rPr lang="en-US" dirty="0" err="1"/>
              <a:t>AutoDesk</a:t>
            </a:r>
            <a:r>
              <a:rPr lang="en-US" dirty="0"/>
              <a:t> (Flame) and Avid (Media Composer &amp; Pro Tools).</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Durability: </a:t>
            </a:r>
            <a:r>
              <a:rPr lang="en-US" dirty="0"/>
              <a:t>Work hard knowing your workstation has undergone MIL-STD1 durability tests</a:t>
            </a:r>
            <a:r>
              <a:rPr lang="en-US" baseline="30000" dirty="0"/>
              <a:t>1</a:t>
            </a:r>
            <a:r>
              <a:rPr lang="en-US" dirty="0"/>
              <a:t> and will stand the test of time.</a:t>
            </a:r>
          </a:p>
          <a:p>
            <a:pPr marL="171450" indent="-171450">
              <a:buFont typeface="Arial" panose="020B0604020202020204" pitchFamily="34" charset="0"/>
              <a:buChar char="•"/>
              <a:defRPr/>
            </a:pPr>
            <a:r>
              <a:rPr lang="en-US" sz="1200" b="1" dirty="0"/>
              <a:t>Just what you need.  </a:t>
            </a:r>
            <a:r>
              <a:rPr lang="en-US" sz="1200" dirty="0"/>
              <a:t>Customize now or plan to add later additional GPUs/memory/storage for the performance you need to future proof your investment as workflows evolve and software demands more workstation performance and efficiency. Visit HP Product Finder to configure by workflow or specs at hp.com/go/z, “help me choose”.</a:t>
            </a:r>
            <a:endParaRPr lang="en-US" sz="1200" dirty="0">
              <a:ea typeface="Calibri"/>
              <a:cs typeface="Calibri"/>
            </a:endParaRPr>
          </a:p>
          <a:p>
            <a:pPr marL="171450" indent="-171450">
              <a:buFont typeface="Arial" panose="020B0604020202020204" pitchFamily="34" charset="0"/>
              <a:buChar char="•"/>
              <a:defRPr/>
            </a:pPr>
            <a:r>
              <a:rPr lang="en-US" sz="1200" b="1" dirty="0"/>
              <a:t>Designed for </a:t>
            </a:r>
            <a:r>
              <a:rPr lang="en-US" b="1" dirty="0"/>
              <a:t>your</a:t>
            </a:r>
            <a:r>
              <a:rPr lang="en-US" sz="1200" b="1" dirty="0"/>
              <a:t> workflows.</a:t>
            </a:r>
            <a:r>
              <a:rPr lang="en-US" b="1" dirty="0"/>
              <a:t>  Visit hp.com for M&amp;E:   </a:t>
            </a:r>
            <a:r>
              <a:rPr lang="en-US" dirty="0">
                <a:hlinkClick r:id="rId3"/>
              </a:rPr>
              <a:t>Z by HP for Creative Pros | HP® Official Site</a:t>
            </a:r>
            <a:endParaRPr lang="en-US" sz="1200" b="1" dirty="0">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p>
          <a:p>
            <a:pPr lvl="1" indent="-171450" algn="l" latinLnBrk="0">
              <a:buFont typeface="Arial" panose="020B0604020202020204" pitchFamily="34" charset="0"/>
              <a:buChar char="•"/>
            </a:pPr>
            <a:r>
              <a:rPr lang="en-US" b="1" dirty="0"/>
              <a:t>Video Editing and Finishing </a:t>
            </a:r>
            <a:r>
              <a:rPr lang="en-US" dirty="0"/>
              <a:t>- Whether you're cutting together spots, shorts or features, adding lower thirds or motion graphics, or refining your piece with the final ‘look and feel’, we have an extensive line of powerhouse devices to help you edit and finish in less time so you can hit your deadlines. </a:t>
            </a:r>
            <a:endParaRPr lang="en-US" dirty="0">
              <a:ea typeface="Calibri" panose="020F0502020204030204"/>
              <a:cs typeface="Calibri" panose="020F0502020204030204"/>
            </a:endParaRPr>
          </a:p>
          <a:p>
            <a:pPr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3D Modeling &amp; VFX </a:t>
            </a:r>
            <a:r>
              <a:rPr lang="en-US" dirty="0"/>
              <a:t>- From character animation and environment creation to physics simulations and effects, Z is built ready for whatever your project demands. Explore new dimensions, build bigger worlds, tell richer stories, and render it all with industry driving performance.</a:t>
            </a:r>
            <a:endParaRPr lang="en-US" dirty="0">
              <a:ea typeface="Calibri" panose="020F0502020204030204"/>
              <a:cs typeface="Calibri" panose="020F0502020204030204"/>
            </a:endParaRPr>
          </a:p>
          <a:p>
            <a:pPr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In-Camera Visual Effects &amp; Real-Time Rendering </a:t>
            </a:r>
            <a:r>
              <a:rPr lang="en-US" dirty="0"/>
              <a:t>– Whether making on-the-go environment tweaks, rendering your LED volume, or synchronizing multiple nodes, Z provides the power and reliability you need to work in real time with confidence</a:t>
            </a:r>
            <a:endParaRPr lang="en-US" dirty="0">
              <a:ea typeface="Calibri" panose="020F0502020204030204"/>
              <a:cs typeface="Calibri" panose="020F0502020204030204"/>
            </a:endParaRPr>
          </a:p>
          <a:p>
            <a:pPr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VFX, Compositing &amp; Finishing </a:t>
            </a:r>
            <a:r>
              <a:rPr lang="en-US" dirty="0"/>
              <a:t>- Create, alter or enhance imagery for live-action content – from the obvious monsters &amp; explosions to the most subtle​ of effects; integrate live-action footage with CG assets; and refine each shot with the final ‘look and feel’</a:t>
            </a:r>
            <a:endParaRPr lang="en-US" dirty="0">
              <a:ea typeface="Calibri" panose="020F0502020204030204"/>
              <a:cs typeface="Calibri" panose="020F0502020204030204"/>
            </a:endParaRPr>
          </a:p>
          <a:p>
            <a:pPr marR="0" lvl="1" indent="-171450" algn="l" defTabSz="771525" rtl="0" eaLnBrk="1" fontAlgn="auto" latinLnBrk="0" hangingPunct="1">
              <a:lnSpc>
                <a:spcPct val="100000"/>
              </a:lnSpc>
              <a:spcBef>
                <a:spcPts val="0"/>
              </a:spcBef>
              <a:spcAft>
                <a:spcPts val="0"/>
              </a:spcAft>
              <a:buClrTx/>
              <a:buSzTx/>
              <a:buFont typeface="Arial" panose="020B0604020202020204" pitchFamily="34" charset="0"/>
              <a:buChar char="•"/>
              <a:tabLst>
                <a:tab pos="1657350" algn="r"/>
              </a:tabLst>
              <a:defRPr/>
            </a:pPr>
            <a:r>
              <a:rPr lang="en-US" b="1" dirty="0"/>
              <a:t>AI &amp; Machine Learning</a:t>
            </a:r>
            <a:r>
              <a:rPr lang="en-US" dirty="0"/>
              <a:t> – whether building and training models or simply using software that is accelerated by machine learning, HP data science solutions come with the software stack and OS you need – Windows, Linux or WSL2 </a:t>
            </a:r>
            <a:r>
              <a:rPr lang="en-US" baseline="30000" dirty="0"/>
              <a:t>3</a:t>
            </a:r>
            <a:endParaRPr lang="en-US" baseline="30000" dirty="0">
              <a:ea typeface="Calibri" panose="020F0502020204030204"/>
              <a:cs typeface="Calibri" panose="020F0502020204030204"/>
            </a:endParaRPr>
          </a:p>
          <a:p>
            <a:pPr marL="1085850" marR="0" lvl="2" indent="-171450" algn="l" defTabSz="771525" rtl="0" eaLnBrk="1" fontAlgn="auto" latinLnBrk="0" hangingPunct="1">
              <a:lnSpc>
                <a:spcPct val="100000"/>
              </a:lnSpc>
              <a:spcBef>
                <a:spcPts val="0"/>
              </a:spcBef>
              <a:spcAft>
                <a:spcPts val="0"/>
              </a:spcAft>
              <a:buClrTx/>
              <a:buSzTx/>
              <a:buFont typeface="Arial" panose="020B0604020202020204" pitchFamily="34" charset="0"/>
              <a:buChar char="•"/>
              <a:tabLst>
                <a:tab pos="1657350" algn="r"/>
              </a:tabLst>
              <a:defRPr/>
            </a:pPr>
            <a:r>
              <a:rPr lang="en-US" dirty="0"/>
              <a:t>Data analytics - Ingest, clean, analyze, and visualize data in near real-time, providing the critical insights for your business, right when you need them. </a:t>
            </a:r>
            <a:endParaRPr lang="en-US" dirty="0">
              <a:ea typeface="Calibri" panose="020F0502020204030204"/>
              <a:cs typeface="Calibri" panose="020F0502020204030204"/>
            </a:endParaRPr>
          </a:p>
          <a:p>
            <a:pPr marL="1085850" marR="0" lvl="2" indent="-171450" algn="l" defTabSz="771525" rtl="0" eaLnBrk="1" fontAlgn="auto" latinLnBrk="0" hangingPunct="1">
              <a:lnSpc>
                <a:spcPct val="100000"/>
              </a:lnSpc>
              <a:spcBef>
                <a:spcPts val="0"/>
              </a:spcBef>
              <a:spcAft>
                <a:spcPts val="0"/>
              </a:spcAft>
              <a:buClrTx/>
              <a:buSzTx/>
              <a:buFont typeface="Arial" panose="020B0604020202020204" pitchFamily="34" charset="0"/>
              <a:buChar char="•"/>
              <a:tabLst>
                <a:tab pos="1657350" algn="r"/>
              </a:tabLst>
              <a:defRPr/>
            </a:pPr>
            <a:r>
              <a:rPr lang="en-US" dirty="0"/>
              <a:t>Machine / Deep Learning - Increase inference throughput and quickly create better models by training with larger data sets and less latency. </a:t>
            </a:r>
            <a:endParaRPr lang="en-US" dirty="0">
              <a:ea typeface="Calibri" panose="020F0502020204030204"/>
              <a:cs typeface="Calibri" panose="020F0502020204030204"/>
            </a:endParaRPr>
          </a:p>
          <a:p>
            <a:pPr marL="1085850" marR="0" lvl="2" indent="-171450" algn="l" defTabSz="771525" rtl="0" eaLnBrk="1" fontAlgn="auto" latinLnBrk="0" hangingPunct="1">
              <a:lnSpc>
                <a:spcPct val="100000"/>
              </a:lnSpc>
              <a:spcBef>
                <a:spcPts val="0"/>
              </a:spcBef>
              <a:spcAft>
                <a:spcPts val="0"/>
              </a:spcAft>
              <a:buClrTx/>
              <a:buSzTx/>
              <a:buFont typeface="Arial" panose="020B0604020202020204" pitchFamily="34" charset="0"/>
              <a:buChar char="•"/>
              <a:tabLst>
                <a:tab pos="1657350" algn="r"/>
              </a:tabLst>
              <a:defRPr/>
            </a:pPr>
            <a:r>
              <a:rPr lang="en-US" dirty="0"/>
              <a:t>Computer Vision - Perform object detection, image classification, and image segmentation with speed and accuracy on large image and video files.</a:t>
            </a:r>
            <a:endParaRPr lang="en-US" dirty="0">
              <a:ea typeface="Calibri" panose="020F0502020204030204"/>
              <a:cs typeface="Calibri" panose="020F0502020204030204"/>
            </a:endParaRPr>
          </a:p>
          <a:p>
            <a:pPr marL="1085850" marR="0" lvl="2" indent="-171450" algn="l" defTabSz="771525" rtl="0" eaLnBrk="1" fontAlgn="auto" latinLnBrk="0" hangingPunct="1">
              <a:lnSpc>
                <a:spcPct val="100000"/>
              </a:lnSpc>
              <a:spcBef>
                <a:spcPts val="0"/>
              </a:spcBef>
              <a:spcAft>
                <a:spcPts val="0"/>
              </a:spcAft>
              <a:buClrTx/>
              <a:buSzTx/>
              <a:buFont typeface="Arial" panose="020B0604020202020204" pitchFamily="34" charset="0"/>
              <a:buChar char="•"/>
              <a:tabLst>
                <a:tab pos="1657350" algn="r"/>
              </a:tabLst>
              <a:defRPr/>
            </a:pPr>
            <a:r>
              <a:rPr lang="en-US" dirty="0"/>
              <a:t>Natural language processing - Achieve greater precision and recall for both audio and text NLP models by running more iterations and decreasing model run time.</a:t>
            </a:r>
            <a:endParaRPr lang="en-US" dirty="0">
              <a:ea typeface="Calibri"/>
              <a:cs typeface="Calibri"/>
            </a:endParaRPr>
          </a:p>
          <a:p>
            <a:pPr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Graphic Design &amp; Photography </a:t>
            </a:r>
            <a:r>
              <a:rPr lang="en-US" dirty="0"/>
              <a:t>- From print layouts and typography treatments to editing and managing thousands of photos, Z helps you iterate and design faster while ensuring color accuracy and image quality.</a:t>
            </a:r>
          </a:p>
          <a:p>
            <a:pPr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a typeface="Calibri" panose="020F0502020204030204"/>
              <a:cs typeface="Calibri" panose="020F0502020204030204"/>
            </a:endParaRPr>
          </a:p>
          <a:p>
            <a:pPr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a typeface="Calibri" panose="020F0502020204030204"/>
              <a:cs typeface="Calibri" panose="020F0502020204030204"/>
            </a:endParaRPr>
          </a:p>
          <a:p>
            <a:pPr marL="0" lvl="0" indent="-182880">
              <a:buNone/>
            </a:pPr>
            <a:r>
              <a:rPr lang="en-GB" sz="1050" b="1" cap="all" dirty="0">
                <a:latin typeface="+mn-lt"/>
              </a:rPr>
              <a:t>[DISCLAIMERS]</a:t>
            </a:r>
          </a:p>
          <a:p>
            <a:pPr marL="0" lvl="0" indent="-182880">
              <a:buNone/>
            </a:pPr>
            <a:endParaRPr lang="en-GB" sz="1050" b="1"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rgbClr val="000000"/>
                </a:solidFill>
                <a:latin typeface="Calibri" panose="020F0502020204030204" pitchFamily="34" charset="0"/>
              </a:rPr>
              <a:t>Testing is not intended to demonstrate fitness of U.S. Department of Defense (DoD) contract requirements or for military use. Test results are not a guarantee of future performance under these test conditions. Accidental damage requires an optional HP Accidental Damage Protection Care Pack.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dirty="0"/>
              <a:t>Network access </a:t>
            </a:r>
            <a:r>
              <a:rPr lang="en-US" sz="1000" kern="1200" dirty="0"/>
              <a:t>required</a:t>
            </a:r>
            <a:r>
              <a:rPr lang="en-US" sz="1000" dirty="0">
                <a:effectLst/>
              </a:rPr>
              <a:t>. HP Anyware supports Windows</a:t>
            </a:r>
            <a:r>
              <a:rPr lang="en-US" sz="1000" dirty="0"/>
              <a:t>®️</a:t>
            </a:r>
            <a:r>
              <a:rPr lang="en-US" sz="1000" dirty="0">
                <a:effectLst/>
              </a:rPr>
              <a:t>, Linux</a:t>
            </a:r>
            <a:r>
              <a:rPr lang="en-US" sz="1000" dirty="0"/>
              <a:t>®️ </a:t>
            </a:r>
            <a:r>
              <a:rPr lang="en-US" sz="1000" dirty="0">
                <a:effectLst/>
              </a:rPr>
              <a:t>and </a:t>
            </a:r>
            <a:r>
              <a:rPr lang="en-US" sz="1000" dirty="0"/>
              <a:t>MacOS®️ </a:t>
            </a:r>
            <a:r>
              <a:rPr lang="en-US" sz="1000" dirty="0">
                <a:effectLst/>
              </a:rPr>
              <a:t>host environments and </a:t>
            </a:r>
            <a:r>
              <a:rPr lang="en-US" sz="1000" dirty="0"/>
              <a:t>Window</a:t>
            </a:r>
            <a:r>
              <a:rPr lang="en-US" sz="1000" dirty="0">
                <a:effectLst/>
              </a:rPr>
              <a:t>, Linux, </a:t>
            </a:r>
            <a:r>
              <a:rPr lang="en-US" sz="1000" dirty="0"/>
              <a:t>MacOS</a:t>
            </a:r>
            <a:r>
              <a:rPr lang="en-US" sz="1000" dirty="0">
                <a:effectLst/>
              </a:rPr>
              <a:t>, iOS</a:t>
            </a:r>
            <a:r>
              <a:rPr lang="en-US" sz="1000" dirty="0"/>
              <a:t>®️</a:t>
            </a:r>
            <a:r>
              <a:rPr lang="en-US" sz="1000" dirty="0">
                <a:effectLst/>
              </a:rPr>
              <a:t>, Android</a:t>
            </a:r>
            <a:r>
              <a:rPr lang="en-US" sz="1000" dirty="0"/>
              <a:t>®️</a:t>
            </a:r>
            <a:r>
              <a:rPr lang="en-US" sz="1000" dirty="0">
                <a:effectLst/>
              </a:rPr>
              <a:t>, and Chrome OS</a:t>
            </a:r>
            <a:r>
              <a:rPr lang="en-US" sz="1000" dirty="0"/>
              <a:t>®️</a:t>
            </a:r>
            <a:r>
              <a:rPr lang="en-US" sz="1000" dirty="0">
                <a:effectLst/>
              </a:rPr>
              <a:t> end-user devices. For more on the system requirements for installing HP Anyware, refer to the </a:t>
            </a:r>
            <a:r>
              <a:rPr lang="en-US" sz="1000" dirty="0"/>
              <a:t>Admin Guides </a:t>
            </a:r>
            <a:r>
              <a:rPr lang="en-US" sz="1000" dirty="0">
                <a:effectLst/>
              </a:rPr>
              <a:t>at</a:t>
            </a:r>
            <a:r>
              <a:rPr lang="en-US" sz="1000" dirty="0"/>
              <a:t>: https://docs.teradici.com/find/product/cloud-access-software. HP Anyware is based on the Teradici CAS software and licensing platform and is available through a 1- and 3-year subscription. HP Anyware subscriptions are based on the number of concurrent PCoIP connections used (pay for the number of host connections, not the software) with a minimum order quantity of 5. HP Anyware subscriptions gives you a license key to activate a connection to a hosted desktop as well as support and updates to the PCoIP Agents, PCoIP Clients and the Anyware Manager available for download here:</a:t>
            </a:r>
            <a:r>
              <a:rPr lang="en-US" sz="1000" dirty="0">
                <a:effectLst/>
              </a:rPr>
              <a:t> https://docs.teradici.com/find/product/cloud-access-software. </a:t>
            </a:r>
            <a:r>
              <a:rPr lang="en-US" sz="1000" dirty="0"/>
              <a:t>For a limited time, an HP Anyware subscription also includes access and support for ZCentral Remote Boost and ZCentral Connect and is available for purchase through an HP Teradici seller or by contacting sales at: hp.com/Anyware</a:t>
            </a:r>
            <a:endParaRPr lang="en-GB" sz="1000" dirty="0"/>
          </a:p>
          <a:p>
            <a:pPr marL="228600" indent="-228600">
              <a:buAutoNum type="arabicPeriod"/>
            </a:pPr>
            <a:r>
              <a:rPr lang="en-GB" dirty="0"/>
              <a:t>WSL 2 is an optional, configurable feature. WSL 2 requires Windows 10 or higher, Intel Core i5 processor or higher, and is available on select Z workstations. You must be running Windows 10 version 21H2 and higher (Build 19044 and higher) or Windows 11.</a:t>
            </a:r>
          </a:p>
          <a:p>
            <a:pPr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a typeface="Calibri" panose="020F0502020204030204"/>
              <a:cs typeface="Calibri" panose="020F0502020204030204"/>
            </a:endParaRPr>
          </a:p>
          <a:p>
            <a:pPr marL="285750" marR="0" lvl="1" algn="l" defTabSz="914400" rtl="0" eaLnBrk="1" fontAlgn="auto" latinLnBrk="0" hangingPunct="1">
              <a:lnSpc>
                <a:spcPct val="100000"/>
              </a:lnSpc>
              <a:spcBef>
                <a:spcPts val="0"/>
              </a:spcBef>
              <a:spcAft>
                <a:spcPts val="0"/>
              </a:spcAft>
              <a:buClrTx/>
              <a:buSzTx/>
              <a:tabLst/>
              <a:defRPr/>
            </a:pPr>
            <a:endParaRPr lang="en-US" dirty="0">
              <a:ea typeface="Calibri" panose="020F0502020204030204"/>
              <a:cs typeface="Calibri" panose="020F0502020204030204"/>
            </a:endParaRPr>
          </a:p>
          <a:p>
            <a:pPr marL="1314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a typeface="Calibri" panose="020F0502020204030204"/>
              <a:cs typeface="Calibri" panose="020F0502020204030204"/>
            </a:endParaRPr>
          </a:p>
          <a:p>
            <a:pPr lvl="1" indent="-171450" algn="l" latinLnBrk="0">
              <a:buFont typeface="Arial" panose="020B0604020202020204" pitchFamily="34" charset="0"/>
              <a:buChar char="•"/>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189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274320">
              <a:buNone/>
            </a:pPr>
            <a:endParaRPr lang="en-GB" sz="1100">
              <a:latin typeface="+mn-lt"/>
            </a:endParaRPr>
          </a:p>
        </p:txBody>
      </p:sp>
    </p:spTree>
    <p:extLst>
      <p:ext uri="{BB962C8B-B14F-4D97-AF65-F5344CB8AC3E}">
        <p14:creationId xmlns:p14="http://schemas.microsoft.com/office/powerpoint/2010/main" val="2581126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[TALKING POINTS]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r>
              <a:rPr lang="en-US" dirty="0"/>
              <a:t>HP Federal LLC, a subsidiary of HP, Inc. headquartered in Washington, DC, recognizes the unique requirements of our federal customers.  The knowledge in working with customers and the partners of civilian agencies, </a:t>
            </a:r>
            <a:r>
              <a:rPr lang="en-US" dirty="0" err="1"/>
              <a:t>defence</a:t>
            </a:r>
            <a:r>
              <a:rPr lang="en-US" dirty="0"/>
              <a:t> agencies, intelligence communities, and systems integrators, has enabled HP workstations to deliver purpose-build solutions specific to this space that meet government requirements while ensuring the end user can accomplish their task, job, or mission.  </a:t>
            </a:r>
            <a:endParaRPr lang="en-US" dirty="0">
              <a:cs typeface="Calibri" panose="020F0502020204030204"/>
            </a:endParaRPr>
          </a:p>
          <a:p>
            <a:endParaRPr lang="en-US" dirty="0">
              <a:cs typeface="Calibri" panose="020F0502020204030204"/>
            </a:endParaRPr>
          </a:p>
          <a:p>
            <a:pPr marL="171450" indent="-171450">
              <a:buFont typeface="Arial"/>
              <a:buChar char="•"/>
            </a:pPr>
            <a:r>
              <a:rPr lang="en-US" b="1" dirty="0"/>
              <a:t>Fully customizable solutions </a:t>
            </a:r>
            <a:r>
              <a:rPr lang="en-US" dirty="0"/>
              <a:t>offering purpose-built options that meet the unique requirements of both civilian agencies, defense agencies, and the intelligence community. </a:t>
            </a:r>
            <a:r>
              <a:rPr lang="en-US" dirty="0">
                <a:hlinkClick r:id="rId3"/>
              </a:rPr>
              <a:t>Whether you need high-performance computing, advanced graphics, or data at rest storage solutions, HP workstations can deliver the optimal solution that</a:t>
            </a:r>
            <a:r>
              <a:rPr lang="en-US" dirty="0"/>
              <a:t> meet government requirements, like TAA, while getting the job done</a:t>
            </a:r>
            <a:endParaRPr lang="en-US" dirty="0">
              <a:ea typeface="Calibri"/>
              <a:cs typeface="Calibri"/>
            </a:endParaRPr>
          </a:p>
          <a:p>
            <a:pPr marL="171450" indent="-171450">
              <a:buFont typeface="Arial"/>
              <a:buChar char="•"/>
            </a:pPr>
            <a:r>
              <a:rPr lang="en-US" b="1" dirty="0"/>
              <a:t>MIL STD  tested:  </a:t>
            </a:r>
            <a:r>
              <a:rPr lang="en-US" dirty="0"/>
              <a:t>HP’s workstations are known for their durability because our solutions are MIL STD tested and certified to withstand harsh environments, such as extreme temperatures, humidity, dust, shock, and vibration. </a:t>
            </a:r>
            <a:r>
              <a:rPr lang="en-US" dirty="0">
                <a:hlinkClick r:id="rId3"/>
              </a:rPr>
              <a:t>You can trust HP workstations to operate reliably in any situation or environment, even in the most demanding and mission-critical scenarios</a:t>
            </a:r>
            <a:endParaRPr lang="en-US" dirty="0"/>
          </a:p>
          <a:p>
            <a:pPr marL="171450" indent="-171450">
              <a:buFont typeface="Arial"/>
              <a:buChar char="•"/>
            </a:pPr>
            <a:r>
              <a:rPr lang="en-US" b="1" dirty="0"/>
              <a:t>Tested to run always for ultimate reliability with mission critical tasks :  </a:t>
            </a:r>
            <a:r>
              <a:rPr lang="en-US" dirty="0"/>
              <a:t>HP workstations are tested to run always on for ultimate reliability with mission-critical tasks. </a:t>
            </a:r>
            <a:r>
              <a:rPr lang="en-US" dirty="0">
                <a:hlinkClick r:id="rId3"/>
              </a:rPr>
              <a:t>You can count on HP workstations to handle complex workloads and applications without compromising performance or stability</a:t>
            </a:r>
            <a:r>
              <a:rPr lang="en-US" dirty="0"/>
              <a:t> </a:t>
            </a:r>
            <a:endParaRPr lang="en-US" dirty="0">
              <a:ea typeface="Calibri"/>
              <a:cs typeface="Calibri"/>
            </a:endParaRPr>
          </a:p>
          <a:p>
            <a:pPr marL="171450" indent="-171450">
              <a:buFont typeface="Arial"/>
              <a:buChar char="•"/>
            </a:pPr>
            <a:r>
              <a:rPr lang="en-US" b="1" dirty="0"/>
              <a:t>Equipped with rigorous, multi-layered security to meet government required cybersecurity needs :  </a:t>
            </a:r>
            <a:r>
              <a:rPr lang="en-US" dirty="0"/>
              <a:t>HP workstations are equipped with rigorous, multi-layered security features to meet government required cybersecurity needs. </a:t>
            </a:r>
            <a:r>
              <a:rPr lang="en-US" dirty="0">
                <a:hlinkClick r:id="rId3"/>
              </a:rPr>
              <a:t>From self-encrypting drives and self-healing BIOS to secure remote access and endpoint protection, HP workstations provide comprehensive security solutions that safeguard your data and devices from threats</a:t>
            </a:r>
            <a:endParaRPr lang="en-US" dirty="0"/>
          </a:p>
          <a:p>
            <a:pPr marL="171450" indent="-171450">
              <a:buFont typeface="Arial,Sans-Serif"/>
              <a:buChar char="•"/>
            </a:pPr>
            <a:r>
              <a:rPr lang="en-US" b="1" dirty="0"/>
              <a:t>Whether in the office, field, or home, you can work from anywhere without losing productivity –with HP Anyware software :  </a:t>
            </a:r>
            <a:r>
              <a:rPr lang="en-US" dirty="0"/>
              <a:t>HP Anyware is a software that lets you access workstations from any device, anywhere. It is based on the PCoIP® protocol, which provides high security and performance.  You can enjoy faster performance, lower bandwidth consumption, and higher security without a VPN.  </a:t>
            </a:r>
            <a:r>
              <a:rPr lang="en-US" dirty="0">
                <a:hlinkClick r:id="rId3"/>
              </a:rPr>
              <a:t>HP Anyware also supports a variety of IT infrastructure options in addition to workstations including, on-prem data centers, edge, private or public clouds1</a:t>
            </a:r>
            <a:r>
              <a:rPr lang="en-US" dirty="0"/>
              <a:t>. HP Anyware has several federal certifications that prove its reliability and compliance, including FIPS 140-2 level 1 and 2.  </a:t>
            </a:r>
            <a:endParaRPr lang="en-US" b="1" dirty="0"/>
          </a:p>
          <a:p>
            <a:pPr marL="171450" indent="-171450">
              <a:buFont typeface="Arial,Sans-Serif"/>
              <a:buChar char="•"/>
            </a:pPr>
            <a:r>
              <a:rPr lang="en-US" b="1" dirty="0"/>
              <a:t>Designed for your workflows:</a:t>
            </a:r>
            <a:endParaRPr lang="en-US" b="1" dirty="0">
              <a:ea typeface="Calibri"/>
              <a:cs typeface="Calibri"/>
            </a:endParaRPr>
          </a:p>
          <a:p>
            <a:pPr marL="628650" lvl="1" indent="-171450">
              <a:buFont typeface="Arial" panose="020B0604020202020204" pitchFamily="34" charset="0"/>
              <a:buChar char="•"/>
            </a:pPr>
            <a:r>
              <a:rPr lang="en-US" b="1" dirty="0"/>
              <a:t>IT Modernizations</a:t>
            </a:r>
            <a:endParaRPr lang="en-US" b="1" dirty="0">
              <a:ea typeface="Calibri"/>
              <a:cs typeface="Calibri"/>
            </a:endParaRPr>
          </a:p>
          <a:p>
            <a:pPr lvl="2" indent="-171450">
              <a:buFont typeface="Arial" panose="020B0604020202020204" pitchFamily="34" charset="0"/>
              <a:buChar char="•"/>
            </a:pPr>
            <a:r>
              <a:rPr lang="en-US" dirty="0"/>
              <a:t>As agencies work to transform and innovate their legacy processes and systems, our powerful workstations can help develop and provide innovative solutions such as the implementation of AI and ML to meet user experience goals securely</a:t>
            </a:r>
            <a:endParaRPr lang="en-US" dirty="0">
              <a:ea typeface="Calibri" panose="020F0502020204030204"/>
              <a:cs typeface="Calibri" panose="020F0502020204030204"/>
            </a:endParaRPr>
          </a:p>
          <a:p>
            <a:pPr marL="628650" lvl="1" indent="-171450">
              <a:buFont typeface="Arial" panose="020B0604020202020204" pitchFamily="34" charset="0"/>
              <a:buChar char="•"/>
            </a:pPr>
            <a:r>
              <a:rPr lang="en-US" b="1" dirty="0"/>
              <a:t>Geospatial Intelligence</a:t>
            </a:r>
            <a:endParaRPr lang="en-US" b="1" dirty="0">
              <a:ea typeface="Calibri"/>
              <a:cs typeface="Calibri"/>
            </a:endParaRPr>
          </a:p>
          <a:p>
            <a:pPr lvl="2" indent="-171450">
              <a:buFont typeface="Arial" panose="020B0604020202020204" pitchFamily="34" charset="0"/>
              <a:buChar char="•"/>
            </a:pPr>
            <a:r>
              <a:rPr lang="en-US" dirty="0"/>
              <a:t>HP workstations can provide faster, more reliable, and increased accuracy of large and complex data sets by providing a customized high performance solution that supports ISVs and applications for analysis, remote sensing, and computer vision</a:t>
            </a:r>
            <a:endParaRPr lang="en-US" dirty="0">
              <a:ea typeface="Calibri" panose="020F0502020204030204"/>
              <a:cs typeface="Calibri" panose="020F0502020204030204"/>
            </a:endParaRPr>
          </a:p>
          <a:p>
            <a:pPr marL="628650" lvl="1" indent="-171450">
              <a:buFont typeface="Arial" panose="020B0604020202020204" pitchFamily="34" charset="0"/>
              <a:buChar char="•"/>
            </a:pPr>
            <a:r>
              <a:rPr lang="en-US" b="1" dirty="0"/>
              <a:t>Data Strategy</a:t>
            </a:r>
            <a:endParaRPr lang="en-US" b="1" dirty="0">
              <a:ea typeface="Calibri"/>
              <a:cs typeface="Calibri"/>
            </a:endParaRPr>
          </a:p>
          <a:p>
            <a:pPr lvl="2" indent="-171450">
              <a:buFont typeface="Arial" panose="020B0604020202020204" pitchFamily="34" charset="0"/>
              <a:buChar char="•"/>
            </a:pPr>
            <a:r>
              <a:rPr lang="en-US" dirty="0"/>
              <a:t>Our HP workstations can support the development and deployment of data standards, policies, and governance mechanisms enhancing the consistency, quality and security of federal data.  HP workstations can also enable federal employees to access, analyze, and use data more efficiently and effectively, thus improving the delivery of mission and services to the public</a:t>
            </a:r>
            <a:endParaRPr lang="en-US" dirty="0">
              <a:ea typeface="Calibri" panose="020F0502020204030204"/>
              <a:cs typeface="Calibri" panose="020F0502020204030204"/>
            </a:endParaRPr>
          </a:p>
          <a:p>
            <a:pPr marL="628650" lvl="1" indent="-171450">
              <a:buFont typeface="Arial" panose="020B0604020202020204" pitchFamily="34" charset="0"/>
              <a:buChar char="•"/>
            </a:pPr>
            <a:r>
              <a:rPr lang="en-US" b="1" dirty="0"/>
              <a:t>Artificial Intelligence and Machine Learning</a:t>
            </a:r>
            <a:endParaRPr lang="en-US" b="1" dirty="0">
              <a:ea typeface="Calibri"/>
              <a:cs typeface="Calibri"/>
            </a:endParaRPr>
          </a:p>
          <a:p>
            <a:pPr lvl="2" indent="-171450">
              <a:buFont typeface="Arial" panose="020B0604020202020204" pitchFamily="34" charset="0"/>
              <a:buChar char="•"/>
            </a:pPr>
            <a:r>
              <a:rPr lang="en-US" dirty="0"/>
              <a:t>Our data science solutions can handle large and complex data sets, run algorithms, and train and deploy models all with our secure and reliable workstations, protecting sensitive data and systems from cyber threats.  With multiple configuration options, our workstations can support a variety of AI and ML use cases, including NLP, ML engineering, and computer vision</a:t>
            </a:r>
            <a:endParaRPr lang="en-US" dirty="0">
              <a:ea typeface="Calibri" panose="020F0502020204030204"/>
              <a:cs typeface="Calibri" panose="020F0502020204030204"/>
            </a:endParaRPr>
          </a:p>
          <a:p>
            <a:pPr marL="171450" indent="-171450">
              <a:buFont typeface="Arial,Sans-Serif"/>
              <a:buChar char="•"/>
            </a:pPr>
            <a:endParaRPr lang="en-US" dirty="0">
              <a:cs typeface="Calibri"/>
            </a:endParaRPr>
          </a:p>
          <a:p>
            <a:pPr marL="0" lvl="0" indent="-182880">
              <a:buNone/>
            </a:pPr>
            <a:r>
              <a:rPr lang="en-GB" sz="1400" b="1" cap="all" dirty="0">
                <a:latin typeface="+mn-lt"/>
              </a:rPr>
              <a:t>[DISCLAIMERS]</a:t>
            </a:r>
            <a:endParaRPr lang="en-GB" sz="1400" b="1" cap="all" dirty="0">
              <a:latin typeface="+mn-lt"/>
              <a:ea typeface="Calibri"/>
              <a:cs typeface="Calibri"/>
            </a:endParaRPr>
          </a:p>
          <a:p>
            <a:pPr marL="0" lvl="0" indent="-182880">
              <a:buNone/>
            </a:pPr>
            <a:endParaRPr lang="en-GB" sz="1400" b="1" cap="all"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Testing is not intended to demonstrate fitness of U.S. Department of Defense (DoD) contract requirements or for military use. Test results are not a guarantee of future performance under these test conditions. Accidental damage requires an optional HP Accidental Damage Protection Care Pack.</a:t>
            </a:r>
            <a:endParaRPr lang="en-US" dirty="0">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Network access </a:t>
            </a:r>
            <a:r>
              <a:rPr lang="en-US" sz="1200" kern="1200" dirty="0"/>
              <a:t>required</a:t>
            </a:r>
            <a:r>
              <a:rPr lang="en-US" sz="1200" dirty="0">
                <a:effectLst/>
              </a:rPr>
              <a:t>. HP Anyware supports Windows</a:t>
            </a:r>
            <a:r>
              <a:rPr lang="en-US" sz="1200" dirty="0"/>
              <a:t>®️</a:t>
            </a:r>
            <a:r>
              <a:rPr lang="en-US" sz="1200" dirty="0">
                <a:effectLst/>
              </a:rPr>
              <a:t>, Linux</a:t>
            </a:r>
            <a:r>
              <a:rPr lang="en-US" sz="1200" dirty="0"/>
              <a:t>®️ </a:t>
            </a:r>
            <a:r>
              <a:rPr lang="en-US" sz="1200" dirty="0">
                <a:effectLst/>
              </a:rPr>
              <a:t>and </a:t>
            </a:r>
            <a:r>
              <a:rPr lang="en-US" sz="1200" dirty="0"/>
              <a:t>MacOS®️ </a:t>
            </a:r>
            <a:r>
              <a:rPr lang="en-US" sz="1200" dirty="0">
                <a:effectLst/>
              </a:rPr>
              <a:t>host environments and </a:t>
            </a:r>
            <a:r>
              <a:rPr lang="en-US" sz="1200" dirty="0"/>
              <a:t>Window</a:t>
            </a:r>
            <a:r>
              <a:rPr lang="en-US" sz="1200" dirty="0">
                <a:effectLst/>
              </a:rPr>
              <a:t>, Linux, </a:t>
            </a:r>
            <a:r>
              <a:rPr lang="en-US" sz="1200" dirty="0"/>
              <a:t>MacOS</a:t>
            </a:r>
            <a:r>
              <a:rPr lang="en-US" sz="1200" dirty="0">
                <a:effectLst/>
              </a:rPr>
              <a:t>, iOS</a:t>
            </a:r>
            <a:r>
              <a:rPr lang="en-US" sz="1200" dirty="0"/>
              <a:t>®️</a:t>
            </a:r>
            <a:r>
              <a:rPr lang="en-US" sz="1200" dirty="0">
                <a:effectLst/>
              </a:rPr>
              <a:t>, Android</a:t>
            </a:r>
            <a:r>
              <a:rPr lang="en-US" sz="1200" dirty="0"/>
              <a:t>®️</a:t>
            </a:r>
            <a:r>
              <a:rPr lang="en-US" sz="1200" dirty="0">
                <a:effectLst/>
              </a:rPr>
              <a:t>, and Chrome OS</a:t>
            </a:r>
            <a:r>
              <a:rPr lang="en-US" sz="1200" dirty="0"/>
              <a:t>®️</a:t>
            </a:r>
            <a:r>
              <a:rPr lang="en-US" sz="1200" dirty="0">
                <a:effectLst/>
              </a:rPr>
              <a:t> end-user devices. For more on the system requirements for installing HP Anyware, refer to the </a:t>
            </a:r>
            <a:r>
              <a:rPr lang="en-US" sz="1200" dirty="0"/>
              <a:t>Admin Guides </a:t>
            </a:r>
            <a:r>
              <a:rPr lang="en-US" sz="1200" dirty="0">
                <a:effectLst/>
              </a:rPr>
              <a:t>at</a:t>
            </a:r>
            <a:r>
              <a:rPr lang="en-US" sz="1200" dirty="0"/>
              <a:t>: https://docs.teradici.com/find/product/cloud-access-software. HP Anyware is based on the Teradici CAS software and licensing platform and is available through a 1- and 3-year subscription. HP Anyware subscriptions are based on the number of concurrent PCoIP connections used (pay for the number of host connections, not the software) with a minimum order quantity of 5. HP Anyware subscriptions gives you a license key to activate a connection to a hosted desktop as well as support and updates to the PCoIP Agents, PCoIP Clients and the Anyware Manager available for download here:</a:t>
            </a:r>
            <a:r>
              <a:rPr lang="en-US" sz="1200" dirty="0">
                <a:effectLst/>
              </a:rPr>
              <a:t> https://docs.teradici.com/find/product/cloud-access-software. </a:t>
            </a:r>
            <a:r>
              <a:rPr lang="en-US" sz="1200" dirty="0"/>
              <a:t>For a limited time, an HP Anyware subscription also includes access and support for ZCentral Remote Boost and ZCentral Connect and is available for purchase through an HP Teradici seller or by contacting sales at: hp.com/Anyware</a:t>
            </a:r>
            <a:endParaRPr lang="en-GB" sz="1200"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4158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i="0" u="none" strike="noStrike" dirty="0">
                <a:solidFill>
                  <a:srgbClr val="000000"/>
                </a:solidFill>
                <a:effectLst/>
                <a:latin typeface="Calibri"/>
                <a:ea typeface="Calibri"/>
                <a:cs typeface="Calibri"/>
              </a:rPr>
              <a:t>[TALKING POINTS]</a:t>
            </a:r>
            <a:r>
              <a:rPr lang="en-US" b="1" dirty="0">
                <a:solidFill>
                  <a:srgbClr val="000000"/>
                </a:solidFill>
                <a:latin typeface="Calibri"/>
                <a:ea typeface="Calibri"/>
                <a:cs typeface="Calibri"/>
              </a:rPr>
              <a:t> </a:t>
            </a:r>
            <a:endParaRPr lang="en-US" b="1" i="0" u="none" strike="noStrike" dirty="0">
              <a:solidFill>
                <a:srgbClr val="000000"/>
              </a:solidFill>
              <a:effectLst/>
              <a:latin typeface="Calibri" panose="020F0502020204030204" pitchFamily="34" charset="0"/>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fontAlgn="base"/>
            <a:r>
              <a:rPr lang="en-US" sz="1800" b="1" dirty="0">
                <a:solidFill>
                  <a:srgbClr val="000000"/>
                </a:solidFill>
                <a:latin typeface="Calibri"/>
                <a:ea typeface="Calibri"/>
                <a:cs typeface="Calibri"/>
              </a:rPr>
              <a:t>Customizable </a:t>
            </a:r>
            <a:r>
              <a:rPr lang="en-US" sz="1800" dirty="0">
                <a:solidFill>
                  <a:srgbClr val="000000"/>
                </a:solidFill>
                <a:latin typeface="Calibri"/>
                <a:ea typeface="Calibri"/>
                <a:cs typeface="Calibri"/>
              </a:rPr>
              <a:t>HP workstations offer multiple options around form factor, processors, graphics, and storage enabling peak performance needed to support a wide variety of academics and research​.</a:t>
            </a:r>
          </a:p>
          <a:p>
            <a:pPr fontAlgn="base"/>
            <a:r>
              <a:rPr lang="en-US" sz="1800" b="1" dirty="0">
                <a:solidFill>
                  <a:srgbClr val="000000"/>
                </a:solidFill>
                <a:latin typeface="Calibri"/>
                <a:ea typeface="Calibri"/>
                <a:cs typeface="Calibri"/>
              </a:rPr>
              <a:t>Reliable: ​</a:t>
            </a:r>
          </a:p>
          <a:p>
            <a:pPr marL="285750" indent="-285750" fontAlgn="base">
              <a:buFont typeface="Arial" panose="020B0604020202020204" pitchFamily="34" charset="0"/>
              <a:buChar char="•"/>
            </a:pPr>
            <a:r>
              <a:rPr lang="en-US" sz="1800" dirty="0">
                <a:solidFill>
                  <a:srgbClr val="000000"/>
                </a:solidFill>
                <a:latin typeface="Calibri"/>
                <a:ea typeface="Calibri"/>
                <a:cs typeface="Calibri"/>
              </a:rPr>
              <a:t>Tested with always on reliability to support long days of learnings and lab usage​.</a:t>
            </a:r>
          </a:p>
          <a:p>
            <a:pPr marL="285750" indent="-285750" fontAlgn="base">
              <a:buFont typeface="Arial" panose="020B0604020202020204" pitchFamily="34" charset="0"/>
              <a:buChar char="•"/>
            </a:pPr>
            <a:r>
              <a:rPr lang="en-US" sz="1800" dirty="0">
                <a:solidFill>
                  <a:srgbClr val="000000"/>
                </a:solidFill>
                <a:latin typeface="Calibri"/>
                <a:ea typeface="Calibri"/>
                <a:cs typeface="Calibri"/>
              </a:rPr>
              <a:t>MIL-STD tested1 and passed to withstand harsh campus environments and longer refresh cycles to keep students, faculty, and staff productive through out their time at university​.</a:t>
            </a:r>
          </a:p>
          <a:p>
            <a:pPr fontAlgn="base"/>
            <a:r>
              <a:rPr lang="en-US" sz="1800" b="1" dirty="0">
                <a:solidFill>
                  <a:srgbClr val="000000"/>
                </a:solidFill>
                <a:latin typeface="Calibri"/>
                <a:ea typeface="Calibri"/>
                <a:cs typeface="Calibri"/>
              </a:rPr>
              <a:t>Security-packed:</a:t>
            </a:r>
            <a:r>
              <a:rPr lang="en-US" sz="1800" dirty="0">
                <a:solidFill>
                  <a:srgbClr val="000000"/>
                </a:solidFill>
                <a:latin typeface="Calibri"/>
                <a:ea typeface="Calibri"/>
                <a:cs typeface="Calibri"/>
              </a:rPr>
              <a:t>  Equipped with rigorous, multi-layered security protecting student, faculty, and staff's identity, data, and device from various cyber threats.  HP's security features like HP Sure Start and HP Sure Recover help the end user work with confidence and peace of mind, knowing their workstation is protected from unauthorized access, tampering, or theft. ​</a:t>
            </a:r>
          </a:p>
          <a:p>
            <a:r>
              <a:rPr lang="en-US" sz="1800" b="1" dirty="0">
                <a:solidFill>
                  <a:srgbClr val="000000"/>
                </a:solidFill>
                <a:latin typeface="Calibri"/>
                <a:ea typeface="Calibri"/>
                <a:cs typeface="Calibri"/>
              </a:rPr>
              <a:t>Work where you need, together.</a:t>
            </a:r>
            <a:r>
              <a:rPr lang="en-US" sz="1800" dirty="0">
                <a:solidFill>
                  <a:srgbClr val="000000"/>
                </a:solidFill>
                <a:latin typeface="Calibri"/>
                <a:ea typeface="Calibri"/>
                <a:cs typeface="Calibri"/>
              </a:rPr>
              <a:t>   Have flexibility to  work on complex projects with peak performance from anywhere – in the classroom, field, or from home – with HP Anyware2 software​.</a:t>
            </a:r>
            <a:endParaRPr lang="en-US" dirty="0"/>
          </a:p>
          <a:p>
            <a:pPr fontAlgn="base"/>
            <a:r>
              <a:rPr lang="en-US" sz="1800" b="1" dirty="0">
                <a:solidFill>
                  <a:srgbClr val="000000"/>
                </a:solidFill>
                <a:latin typeface="Calibri"/>
                <a:ea typeface="Calibri"/>
                <a:cs typeface="Calibri"/>
              </a:rPr>
              <a:t>Sustainable:  </a:t>
            </a:r>
            <a:r>
              <a:rPr lang="en-US" sz="1800" dirty="0">
                <a:solidFill>
                  <a:srgbClr val="000000"/>
                </a:solidFill>
                <a:latin typeface="Calibri"/>
                <a:ea typeface="Calibri"/>
                <a:cs typeface="Calibri"/>
              </a:rPr>
              <a:t> Today's students and academics want a device that is responsibly built while giving an experience that gets the job done.  HP has done this with our workstation portfolio by using ocean bound plastics and building  fully recyclable solutions allowing HP to continue on their way to becoming the world's more sustainable and just company by 2030.  ​</a:t>
            </a:r>
          </a:p>
          <a:p>
            <a:pPr algn="l" rtl="0" fontAlgn="base">
              <a:buFont typeface="Arial" panose="020B0604020202020204" pitchFamily="34" charset="0"/>
              <a:buNone/>
            </a:pPr>
            <a:r>
              <a:rPr lang="en-US" sz="1800" b="1" i="0" u="none" strike="noStrike" dirty="0">
                <a:solidFill>
                  <a:srgbClr val="000000"/>
                </a:solidFill>
                <a:effectLst/>
                <a:latin typeface="Calibri"/>
                <a:ea typeface="Calibri"/>
                <a:cs typeface="Calibri"/>
              </a:rPr>
              <a:t>Designed for your workflows.</a:t>
            </a:r>
            <a:r>
              <a:rPr lang="en-US" sz="1800" b="0" i="0" dirty="0">
                <a:solidFill>
                  <a:srgbClr val="000000"/>
                </a:solidFill>
                <a:effectLst/>
                <a:latin typeface="Calibri"/>
                <a:ea typeface="Calibri"/>
                <a:cs typeface="Calibri"/>
              </a:rPr>
              <a:t>​</a:t>
            </a:r>
            <a:endParaRPr lang="en-US" sz="1800" b="0" i="0" dirty="0">
              <a:solidFill>
                <a:srgbClr val="444444"/>
              </a:solidFill>
              <a:effectLst/>
              <a:latin typeface="Calibri"/>
              <a:ea typeface="Calibri"/>
              <a:cs typeface="Calibri"/>
            </a:endParaRPr>
          </a:p>
          <a:p>
            <a:pPr marL="285750" indent="-285750" algn="l" rtl="0" fontAlgn="base">
              <a:buFont typeface="Arial" panose="020B0604020202020204" pitchFamily="34" charset="0"/>
              <a:buChar char="•"/>
            </a:pPr>
            <a:r>
              <a:rPr lang="en-US" sz="1800" b="1" i="0" u="none" strike="noStrike" dirty="0">
                <a:solidFill>
                  <a:srgbClr val="000000"/>
                </a:solidFill>
                <a:effectLst/>
                <a:latin typeface="Calibri"/>
                <a:ea typeface="Calibri"/>
                <a:cs typeface="Calibri"/>
              </a:rPr>
              <a:t>STEM</a:t>
            </a:r>
          </a:p>
          <a:p>
            <a:pPr marL="285750" indent="-285750" algn="l" rtl="0" fontAlgn="base">
              <a:buFont typeface="Arial" panose="020B0604020202020204" pitchFamily="34" charset="0"/>
              <a:buChar char="•"/>
            </a:pPr>
            <a:r>
              <a:rPr lang="en-US" sz="1800" b="1" i="0" u="none" strike="noStrike" dirty="0">
                <a:solidFill>
                  <a:srgbClr val="000000"/>
                </a:solidFill>
                <a:effectLst/>
                <a:latin typeface="Calibri"/>
                <a:ea typeface="Calibri"/>
                <a:cs typeface="Calibri"/>
              </a:rPr>
              <a:t>Digital media</a:t>
            </a:r>
            <a:r>
              <a:rPr lang="en-US" sz="1800" b="1" i="0" dirty="0">
                <a:solidFill>
                  <a:srgbClr val="000000"/>
                </a:solidFill>
                <a:effectLst/>
                <a:latin typeface="Calibri"/>
                <a:ea typeface="Calibri"/>
                <a:cs typeface="Calibri"/>
              </a:rPr>
              <a:t>​</a:t>
            </a:r>
            <a:endParaRPr lang="en-US" sz="1800" b="1" i="0" dirty="0">
              <a:solidFill>
                <a:srgbClr val="444444"/>
              </a:solidFill>
              <a:effectLst/>
              <a:latin typeface="Calibri"/>
              <a:ea typeface="Calibri"/>
              <a:cs typeface="Calibri"/>
            </a:endParaRPr>
          </a:p>
          <a:p>
            <a:pPr marL="742950" lvl="1" indent="-285750" algn="l" rtl="0" fontAlgn="base">
              <a:buFont typeface="Arial" panose="020B0604020202020204" pitchFamily="34" charset="0"/>
              <a:buChar char="•"/>
            </a:pPr>
            <a:r>
              <a:rPr lang="en-US" sz="1800" b="0" i="0" u="none" strike="noStrike" dirty="0">
                <a:solidFill>
                  <a:srgbClr val="000000"/>
                </a:solidFill>
                <a:effectLst/>
                <a:latin typeface="Calibri"/>
                <a:ea typeface="Calibri"/>
                <a:cs typeface="Calibri"/>
              </a:rPr>
              <a:t>Quickly generate 3D models from 2D drawings with Z devices certified for CAD software. </a:t>
            </a:r>
            <a:r>
              <a:rPr lang="en-US" sz="1800" b="0" i="0" dirty="0">
                <a:solidFill>
                  <a:srgbClr val="000000"/>
                </a:solidFill>
                <a:effectLst/>
                <a:latin typeface="Calibri"/>
                <a:ea typeface="Calibri"/>
                <a:cs typeface="Calibri"/>
              </a:rPr>
              <a:t>​</a:t>
            </a:r>
            <a:endParaRPr lang="en-US" sz="1800" b="0" i="0" u="none" strike="noStrike" dirty="0">
              <a:solidFill>
                <a:srgbClr val="444444"/>
              </a:solidFill>
              <a:effectLst/>
              <a:latin typeface="Calibri"/>
              <a:ea typeface="Calibri"/>
              <a:cs typeface="Calibri"/>
            </a:endParaRPr>
          </a:p>
          <a:p>
            <a:pPr marL="742950" lvl="1" indent="-285750" algn="l" rtl="0" fontAlgn="base">
              <a:buFont typeface="Arial" panose="020B0604020202020204" pitchFamily="34" charset="0"/>
              <a:buChar char="•"/>
            </a:pPr>
            <a:r>
              <a:rPr lang="en-US" sz="1800" b="0" i="0" u="none" strike="noStrike" dirty="0">
                <a:solidFill>
                  <a:srgbClr val="000000"/>
                </a:solidFill>
                <a:effectLst/>
                <a:latin typeface="Calibri"/>
                <a:ea typeface="Calibri"/>
                <a:cs typeface="Calibri"/>
              </a:rPr>
              <a:t>With the latest high-frequency processing technology, you get advanced performance and real-time interactivity.  Whether you’re cutting together spots, shorts or features, you push your system to the max.  That’s why we’ve developed an extensive line of powerhouse devices to help you edit in less time so  you can hit your deadlines.</a:t>
            </a:r>
            <a:r>
              <a:rPr lang="en-US" sz="1800" b="0" i="0" dirty="0">
                <a:solidFill>
                  <a:srgbClr val="000000"/>
                </a:solidFill>
                <a:effectLst/>
                <a:latin typeface="Calibri"/>
                <a:ea typeface="Calibri"/>
                <a:cs typeface="Calibri"/>
              </a:rPr>
              <a:t>​</a:t>
            </a:r>
            <a:endParaRPr lang="en-US" sz="1800" b="0" i="0" u="none" strike="noStrike" dirty="0">
              <a:solidFill>
                <a:srgbClr val="444444"/>
              </a:solidFill>
              <a:effectLst/>
              <a:latin typeface="Calibri"/>
              <a:ea typeface="Calibri"/>
              <a:cs typeface="Calibri"/>
            </a:endParaRPr>
          </a:p>
          <a:p>
            <a:pPr marL="285750" indent="-285750" algn="l" rtl="0" fontAlgn="base">
              <a:buFont typeface="Arial" panose="020B0604020202020204" pitchFamily="34" charset="0"/>
              <a:buChar char="•"/>
            </a:pPr>
            <a:r>
              <a:rPr lang="en-US" sz="1800" b="1" i="0" u="none" strike="noStrike" dirty="0">
                <a:solidFill>
                  <a:srgbClr val="000000"/>
                </a:solidFill>
                <a:effectLst/>
                <a:latin typeface="Calibri"/>
                <a:ea typeface="Calibri"/>
                <a:cs typeface="Calibri"/>
              </a:rPr>
              <a:t>E-Sports</a:t>
            </a:r>
          </a:p>
          <a:p>
            <a:pPr marL="285750" indent="-285750" algn="l" rtl="0" fontAlgn="base">
              <a:buFont typeface="Arial" panose="020B0604020202020204" pitchFamily="34" charset="0"/>
              <a:buChar char="•"/>
            </a:pPr>
            <a:r>
              <a:rPr lang="en-US" sz="1800" b="1" i="0" u="none" strike="noStrike" dirty="0">
                <a:solidFill>
                  <a:srgbClr val="000000"/>
                </a:solidFill>
                <a:effectLst/>
                <a:latin typeface="Calibri"/>
                <a:ea typeface="Calibri"/>
                <a:cs typeface="Calibri"/>
              </a:rPr>
              <a:t>AI/Machine learning</a:t>
            </a:r>
            <a:r>
              <a:rPr lang="en-US" sz="1800" b="1" i="0" dirty="0">
                <a:solidFill>
                  <a:srgbClr val="000000"/>
                </a:solidFill>
                <a:effectLst/>
                <a:latin typeface="Calibri"/>
                <a:ea typeface="Calibri"/>
                <a:cs typeface="Calibri"/>
              </a:rPr>
              <a:t>​</a:t>
            </a:r>
            <a:endParaRPr lang="en-US" sz="1800" b="1" i="0" dirty="0">
              <a:solidFill>
                <a:srgbClr val="444444"/>
              </a:solidFill>
              <a:effectLst/>
              <a:latin typeface="Calibri"/>
              <a:ea typeface="Calibri"/>
              <a:cs typeface="Calibri"/>
            </a:endParaRPr>
          </a:p>
          <a:p>
            <a:pPr marL="742950" lvl="1" indent="-285750" fontAlgn="base">
              <a:buFont typeface="Arial" panose="020B0604020202020204" pitchFamily="34" charset="0"/>
              <a:buChar char="•"/>
            </a:pPr>
            <a:r>
              <a:rPr lang="en-US" sz="1800" b="0" i="0" u="none" strike="noStrike" dirty="0">
                <a:solidFill>
                  <a:srgbClr val="000000"/>
                </a:solidFill>
                <a:effectLst/>
                <a:latin typeface="Calibri"/>
                <a:ea typeface="Calibri"/>
                <a:cs typeface="Calibri"/>
              </a:rPr>
              <a:t>HP Data Science solutions offer fully customizable workstations plus additional tools to help any student, faculty, or staff complete complex projects around AI and ML. </a:t>
            </a:r>
            <a:r>
              <a:rPr lang="en-US" sz="1800" dirty="0">
                <a:solidFill>
                  <a:srgbClr val="000000"/>
                </a:solidFill>
                <a:latin typeface="Calibri"/>
                <a:ea typeface="Calibri"/>
                <a:cs typeface="Calibri"/>
              </a:rPr>
              <a:t> </a:t>
            </a:r>
            <a:endParaRPr lang="en-US" sz="1800" b="0" i="0" u="none" strike="noStrike" dirty="0">
              <a:solidFill>
                <a:srgbClr val="000000"/>
              </a:solidFill>
              <a:effectLst/>
              <a:latin typeface="Calibri" panose="020F0502020204030204" pitchFamily="34" charset="0"/>
              <a:ea typeface="Calibri"/>
              <a:cs typeface="Calibri"/>
            </a:endParaRPr>
          </a:p>
          <a:p>
            <a:pPr marL="742950" lvl="1" indent="-285750" fontAlgn="base">
              <a:buFont typeface="Arial" panose="020B0604020202020204" pitchFamily="34" charset="0"/>
              <a:buChar char="•"/>
            </a:pPr>
            <a:r>
              <a:rPr lang="en-US" sz="1800" b="0" i="0" u="none" strike="noStrike" dirty="0">
                <a:solidFill>
                  <a:srgbClr val="000000"/>
                </a:solidFill>
                <a:effectLst/>
                <a:latin typeface="Calibri"/>
                <a:ea typeface="Calibri"/>
                <a:cs typeface="Calibri"/>
              </a:rPr>
              <a:t>With HP's WSL2</a:t>
            </a:r>
            <a:r>
              <a:rPr lang="en-US" sz="1800" b="0" i="0" u="none" strike="noStrike" baseline="30000" dirty="0">
                <a:solidFill>
                  <a:srgbClr val="000000"/>
                </a:solidFill>
                <a:effectLst/>
                <a:latin typeface="Calibri"/>
                <a:ea typeface="Calibri"/>
                <a:cs typeface="Calibri"/>
              </a:rPr>
              <a:t>3</a:t>
            </a:r>
            <a:r>
              <a:rPr lang="en-US" sz="1800" b="0" i="0" u="none" strike="noStrike" dirty="0">
                <a:solidFill>
                  <a:srgbClr val="000000"/>
                </a:solidFill>
                <a:effectLst/>
                <a:latin typeface="Calibri"/>
                <a:ea typeface="Calibri"/>
                <a:cs typeface="Calibri"/>
              </a:rPr>
              <a:t> allowing for easy access to both Windows and Linux on the same device, </a:t>
            </a:r>
            <a:r>
              <a:rPr lang="en-US" sz="1800" dirty="0">
                <a:solidFill>
                  <a:srgbClr val="000000"/>
                </a:solidFill>
                <a:latin typeface="Calibri"/>
                <a:ea typeface="Calibri"/>
                <a:cs typeface="Calibri"/>
              </a:rPr>
              <a:t>cloud interoperability</a:t>
            </a:r>
            <a:r>
              <a:rPr lang="en-US" sz="1800" b="0" i="0" u="none" strike="noStrike" dirty="0">
                <a:solidFill>
                  <a:srgbClr val="000000"/>
                </a:solidFill>
                <a:effectLst/>
                <a:latin typeface="Calibri"/>
                <a:ea typeface="Calibri"/>
                <a:cs typeface="Calibri"/>
              </a:rPr>
              <a:t> for seamless experience with cloud computing, and HP's data science </a:t>
            </a:r>
            <a:r>
              <a:rPr lang="en-US" sz="1800" b="0" i="0" u="none" strike="noStrike" dirty="0" err="1">
                <a:solidFill>
                  <a:srgbClr val="000000"/>
                </a:solidFill>
                <a:effectLst/>
                <a:latin typeface="Calibri"/>
                <a:ea typeface="Calibri"/>
                <a:cs typeface="Calibri"/>
              </a:rPr>
              <a:t>sw</a:t>
            </a:r>
            <a:r>
              <a:rPr lang="en-US" sz="1800" b="0" i="0" u="none" strike="noStrike" dirty="0">
                <a:solidFill>
                  <a:srgbClr val="000000"/>
                </a:solidFill>
                <a:effectLst/>
                <a:latin typeface="Calibri"/>
                <a:ea typeface="Calibri"/>
                <a:cs typeface="Calibri"/>
              </a:rPr>
              <a:t> stack manager – which includes top tools that data scientists use – the end user is all ready to start their AI or ML journey from Day 1</a:t>
            </a:r>
            <a:r>
              <a:rPr lang="en-US" sz="1800" b="0" i="0" dirty="0">
                <a:solidFill>
                  <a:srgbClr val="000000"/>
                </a:solidFill>
                <a:effectLst/>
                <a:latin typeface="Calibri"/>
                <a:ea typeface="Calibri"/>
                <a:cs typeface="Calibri"/>
              </a:rPr>
              <a:t>​.</a:t>
            </a:r>
            <a:endParaRPr lang="en-US" sz="1800" b="0" i="0" dirty="0">
              <a:solidFill>
                <a:srgbClr val="444444"/>
              </a:solidFill>
              <a:effectLst/>
              <a:latin typeface="Calibri"/>
              <a:ea typeface="Calibri"/>
              <a:cs typeface="Calibri"/>
            </a:endParaRPr>
          </a:p>
          <a:p>
            <a:pPr marL="285750" indent="-285750" algn="l" rtl="0" fontAlgn="base">
              <a:buFont typeface="Arial" panose="020B0604020202020204" pitchFamily="34" charset="0"/>
              <a:buChar char="•"/>
            </a:pPr>
            <a:r>
              <a:rPr lang="en-US" sz="1800" b="1" i="0" u="none" strike="noStrike" dirty="0">
                <a:solidFill>
                  <a:srgbClr val="000000"/>
                </a:solidFill>
                <a:effectLst/>
                <a:latin typeface="Calibri"/>
                <a:ea typeface="Calibri"/>
                <a:cs typeface="Calibri"/>
              </a:rPr>
              <a:t>Visualization</a:t>
            </a:r>
            <a:r>
              <a:rPr lang="en-US" sz="1800" b="1" i="0" dirty="0">
                <a:solidFill>
                  <a:srgbClr val="000000"/>
                </a:solidFill>
                <a:effectLst/>
                <a:latin typeface="Calibri"/>
                <a:ea typeface="Calibri"/>
                <a:cs typeface="Calibri"/>
              </a:rPr>
              <a:t>​</a:t>
            </a:r>
            <a:endParaRPr lang="en-US" sz="1800" b="1" i="0" dirty="0">
              <a:solidFill>
                <a:srgbClr val="444444"/>
              </a:solidFill>
              <a:effectLst/>
              <a:latin typeface="Calibri"/>
              <a:ea typeface="Calibri"/>
              <a:cs typeface="Calibri"/>
            </a:endParaRPr>
          </a:p>
          <a:p>
            <a:pPr marL="742950" lvl="1" indent="-285750" algn="l" rtl="0" fontAlgn="base">
              <a:buFont typeface="Arial" panose="020B0604020202020204" pitchFamily="34" charset="0"/>
              <a:buChar char="•"/>
            </a:pPr>
            <a:r>
              <a:rPr lang="en-US" sz="1800" b="0" i="0" u="none" strike="noStrike" dirty="0">
                <a:solidFill>
                  <a:srgbClr val="000000"/>
                </a:solidFill>
                <a:effectLst/>
                <a:latin typeface="Calibri"/>
                <a:ea typeface="Calibri"/>
                <a:cs typeface="Calibri"/>
              </a:rPr>
              <a:t>HP workstations are built for every step of the development process with powerful graphics to 3D render an entire universe.</a:t>
            </a:r>
            <a:endParaRPr lang="en-US" sz="1800" b="0" i="0" dirty="0">
              <a:solidFill>
                <a:srgbClr val="444444"/>
              </a:solidFill>
              <a:effectLst/>
              <a:latin typeface="Calibri"/>
              <a:ea typeface="Calibri"/>
              <a:cs typeface="Calibri"/>
            </a:endParaRPr>
          </a:p>
          <a:p>
            <a:pPr marL="171450" indent="-171450">
              <a:buFont typeface="Arial,Sans-Serif"/>
              <a:buChar char="•"/>
            </a:pPr>
            <a:endParaRPr lang="en-US" dirty="0">
              <a:cs typeface="Calibri"/>
            </a:endParaRPr>
          </a:p>
          <a:p>
            <a:pPr marL="0" lvl="0" indent="-182880">
              <a:buNone/>
            </a:pPr>
            <a:r>
              <a:rPr lang="en-GB" sz="1400" b="1" cap="all" dirty="0">
                <a:latin typeface="+mn-lt"/>
              </a:rPr>
              <a:t>[DISCLAIMERS]</a:t>
            </a:r>
            <a:endParaRPr lang="en-GB" sz="1400" b="1" cap="all" dirty="0">
              <a:latin typeface="+mn-lt"/>
              <a:ea typeface="Calibri"/>
              <a:cs typeface="Calibri"/>
            </a:endParaRPr>
          </a:p>
          <a:p>
            <a:pPr marL="0" lvl="0" indent="-182880">
              <a:buNone/>
            </a:pPr>
            <a:endParaRPr lang="en-GB" sz="1400" b="1"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solidFill>
                  <a:srgbClr val="000000"/>
                </a:solidFill>
                <a:latin typeface="Calibri" panose="020F0502020204030204" pitchFamily="34" charset="0"/>
              </a:rPr>
              <a:t>Testing is not intended to demonstrate fitness of U.S. Department of Defense (DoD) contract requirements or for military use. Test results are not a guarantee of future performance under these test conditions. Accidental damage requires an optional HP Accidental Damage Protection Care Pack.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Network access </a:t>
            </a:r>
            <a:r>
              <a:rPr lang="en-US" sz="1200" kern="1200" dirty="0"/>
              <a:t>required</a:t>
            </a:r>
            <a:r>
              <a:rPr lang="en-US" sz="1200" dirty="0">
                <a:effectLst/>
              </a:rPr>
              <a:t>. HP Anyware supports Windows</a:t>
            </a:r>
            <a:r>
              <a:rPr lang="en-US" sz="1200" dirty="0"/>
              <a:t>®️</a:t>
            </a:r>
            <a:r>
              <a:rPr lang="en-US" sz="1200" dirty="0">
                <a:effectLst/>
              </a:rPr>
              <a:t>, Linux</a:t>
            </a:r>
            <a:r>
              <a:rPr lang="en-US" sz="1200" dirty="0"/>
              <a:t>®️ </a:t>
            </a:r>
            <a:r>
              <a:rPr lang="en-US" sz="1200" dirty="0">
                <a:effectLst/>
              </a:rPr>
              <a:t>and </a:t>
            </a:r>
            <a:r>
              <a:rPr lang="en-US" sz="1200" dirty="0"/>
              <a:t>MacOS®️ </a:t>
            </a:r>
            <a:r>
              <a:rPr lang="en-US" sz="1200" dirty="0">
                <a:effectLst/>
              </a:rPr>
              <a:t>host environments and </a:t>
            </a:r>
            <a:r>
              <a:rPr lang="en-US" sz="1200" dirty="0"/>
              <a:t>Window</a:t>
            </a:r>
            <a:r>
              <a:rPr lang="en-US" sz="1200" dirty="0">
                <a:effectLst/>
              </a:rPr>
              <a:t>, Linux, </a:t>
            </a:r>
            <a:r>
              <a:rPr lang="en-US" sz="1200" dirty="0"/>
              <a:t>MacOS</a:t>
            </a:r>
            <a:r>
              <a:rPr lang="en-US" sz="1200" dirty="0">
                <a:effectLst/>
              </a:rPr>
              <a:t>, iOS</a:t>
            </a:r>
            <a:r>
              <a:rPr lang="en-US" sz="1200" dirty="0"/>
              <a:t>®️</a:t>
            </a:r>
            <a:r>
              <a:rPr lang="en-US" sz="1200" dirty="0">
                <a:effectLst/>
              </a:rPr>
              <a:t>, Android</a:t>
            </a:r>
            <a:r>
              <a:rPr lang="en-US" sz="1200" dirty="0"/>
              <a:t>®️</a:t>
            </a:r>
            <a:r>
              <a:rPr lang="en-US" sz="1200" dirty="0">
                <a:effectLst/>
              </a:rPr>
              <a:t>, and Chrome OS</a:t>
            </a:r>
            <a:r>
              <a:rPr lang="en-US" sz="1200" dirty="0"/>
              <a:t>®️</a:t>
            </a:r>
            <a:r>
              <a:rPr lang="en-US" sz="1200" dirty="0">
                <a:effectLst/>
              </a:rPr>
              <a:t> end-user devices. For more on the system requirements for installing HP Anyware, refer to the </a:t>
            </a:r>
            <a:r>
              <a:rPr lang="en-US" sz="1200" dirty="0"/>
              <a:t>Admin Guides </a:t>
            </a:r>
            <a:r>
              <a:rPr lang="en-US" sz="1200" dirty="0">
                <a:effectLst/>
              </a:rPr>
              <a:t>at</a:t>
            </a:r>
            <a:r>
              <a:rPr lang="en-US" sz="1200" dirty="0"/>
              <a:t>: https://docs.teradici.com/find/product/cloud-access-software. HP Anyware is based on the Teradici CAS software and licensing platform and is available through a 1- and 3-year subscription. HP Anyware subscriptions are based on the number of concurrent PCoIP connections used (pay for the number of host connections, not the software) with a minimum order quantity of 5. HP Anyware subscriptions gives you a license key to activate a connection to a hosted desktop as well as support and updates to the PCoIP Agents, PCoIP Clients and the Anyware Manager available for download here:</a:t>
            </a:r>
            <a:r>
              <a:rPr lang="en-US" sz="1200" dirty="0">
                <a:effectLst/>
              </a:rPr>
              <a:t> https://docs.teradici.com/find/product/cloud-access-software. </a:t>
            </a:r>
            <a:r>
              <a:rPr lang="en-US" sz="1200" dirty="0"/>
              <a:t>For a limited time, an HP Anyware subscription also includes access and support for ZCentral Remote Boost and ZCentral Connect and is available for purchase through an HP Teradici seller or by contacting sales at: hp.com/Anyware</a:t>
            </a:r>
            <a:endParaRPr lang="en-GB" sz="1200" dirty="0"/>
          </a:p>
          <a:p>
            <a:pPr marL="228600" indent="-228600">
              <a:buAutoNum type="arabicPeriod"/>
            </a:pPr>
            <a:r>
              <a:rPr lang="en-GB" dirty="0"/>
              <a:t>WSL 2 is an optional, configurable feature. WSL 2 requires Windows 10 or higher, Intel Core i5 processor or higher, and is available on select Z workstations. You must be running Windows 10 version 21H2 and higher (Build 19044 and higher) or Windows 11.</a:t>
            </a:r>
          </a:p>
          <a:p>
            <a:pPr marL="228600" indent="-228600">
              <a:buAutoNum type="arabicPeriod"/>
            </a:pPr>
            <a:endParaRPr lang="en-US" dirty="0">
              <a:ea typeface="Calibri"/>
              <a:cs typeface="Calibri"/>
            </a:endParaRPr>
          </a:p>
          <a:p>
            <a:pPr marL="228600" indent="-228600">
              <a:buAutoNum type="arabicPeriod"/>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919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solidFill>
                  <a:srgbClr val="000000"/>
                </a:solidFill>
                <a:highlight>
                  <a:srgbClr val="F5F5F5"/>
                </a:highlight>
                <a:latin typeface="Aptos"/>
              </a:rPr>
              <a:t>To some, the explosion of AI may feel like </a:t>
            </a:r>
            <a:r>
              <a:rPr lang="en-US" b="0">
                <a:solidFill>
                  <a:srgbClr val="000000"/>
                </a:solidFill>
                <a:highlight>
                  <a:srgbClr val="F5F5F5"/>
                </a:highlight>
                <a:latin typeface="Aptos"/>
              </a:rPr>
              <a:t>an overnight phenomenon. For Z, AI has been part of our DNA for years. </a:t>
            </a:r>
          </a:p>
          <a:p>
            <a:pPr fontAlgn="base"/>
            <a:endParaRPr lang="en-US" b="0">
              <a:solidFill>
                <a:srgbClr val="000000"/>
              </a:solidFill>
              <a:highlight>
                <a:srgbClr val="F5F5F5"/>
              </a:highlight>
              <a:latin typeface="Aptos"/>
            </a:endParaRPr>
          </a:p>
          <a:p>
            <a:pPr fontAlgn="base"/>
            <a:r>
              <a:rPr lang="en-US" b="0">
                <a:solidFill>
                  <a:srgbClr val="000000"/>
                </a:solidFill>
                <a:highlight>
                  <a:srgbClr val="F5F5F5"/>
                </a:highlight>
                <a:latin typeface="Aptos"/>
              </a:rPr>
              <a:t>For example, years ago:</a:t>
            </a:r>
          </a:p>
          <a:p>
            <a:pPr marL="171450" indent="-171450" algn="l" rtl="0" fontAlgn="base">
              <a:buFont typeface="Arial" panose="020B0604020202020204" pitchFamily="34" charset="0"/>
              <a:buChar char="•"/>
            </a:pPr>
            <a:r>
              <a:rPr lang="en-US" b="0">
                <a:solidFill>
                  <a:srgbClr val="000000"/>
                </a:solidFill>
                <a:highlight>
                  <a:srgbClr val="F5F5F5"/>
                </a:highlight>
                <a:latin typeface="Aptos"/>
              </a:rPr>
              <a:t>NASA’s used Z tech to analyze 15 daily terabytes of solar flare data</a:t>
            </a:r>
            <a:r>
              <a:rPr lang="en-US" b="0" baseline="30000">
                <a:solidFill>
                  <a:srgbClr val="000000"/>
                </a:solidFill>
                <a:highlight>
                  <a:srgbClr val="F5F5F5"/>
                </a:highlight>
                <a:latin typeface="Aptos"/>
              </a:rPr>
              <a:t>1</a:t>
            </a:r>
            <a:endParaRPr lang="en-US" b="0">
              <a:solidFill>
                <a:srgbClr val="000000"/>
              </a:solidFill>
              <a:highlight>
                <a:srgbClr val="F5F5F5"/>
              </a:highlight>
              <a:latin typeface="Aptos"/>
            </a:endParaRPr>
          </a:p>
          <a:p>
            <a:pPr marL="171450" indent="-171450" algn="l" rtl="0" fontAlgn="base">
              <a:buFont typeface="Arial" panose="020B0604020202020204" pitchFamily="34" charset="0"/>
              <a:buChar char="•"/>
            </a:pPr>
            <a:r>
              <a:rPr lang="en-US" b="0">
                <a:solidFill>
                  <a:srgbClr val="000000"/>
                </a:solidFill>
                <a:highlight>
                  <a:srgbClr val="F5F5F5"/>
                </a:highlight>
                <a:latin typeface="Aptos"/>
              </a:rPr>
              <a:t>American Airlines used Z tech to make more accurate predictions through advanced machine learning models</a:t>
            </a:r>
            <a:r>
              <a:rPr lang="en-US" b="0" baseline="30000">
                <a:solidFill>
                  <a:srgbClr val="000000"/>
                </a:solidFill>
                <a:highlight>
                  <a:srgbClr val="F5F5F5"/>
                </a:highlight>
                <a:latin typeface="Aptos"/>
              </a:rPr>
              <a:t>2</a:t>
            </a:r>
            <a:endParaRPr lang="en-US" b="0">
              <a:solidFill>
                <a:srgbClr val="000000"/>
              </a:solidFill>
              <a:highlight>
                <a:srgbClr val="F5F5F5"/>
              </a:highlight>
              <a:latin typeface="Aptos"/>
            </a:endParaRPr>
          </a:p>
          <a:p>
            <a:pPr marL="171450" indent="-171450" algn="l" rtl="0" fontAlgn="base">
              <a:buFont typeface="Arial" panose="020B0604020202020204" pitchFamily="34" charset="0"/>
              <a:buChar char="•"/>
            </a:pPr>
            <a:r>
              <a:rPr lang="en-US" b="0">
                <a:solidFill>
                  <a:srgbClr val="000000"/>
                </a:solidFill>
                <a:highlight>
                  <a:srgbClr val="F5F5F5"/>
                </a:highlight>
                <a:latin typeface="Aptos"/>
              </a:rPr>
              <a:t>And customers like Araya who have been AI leaders for over a decade in a wide range of sectors, choose Z</a:t>
            </a:r>
            <a:r>
              <a:rPr lang="en-US" b="0" baseline="30000">
                <a:solidFill>
                  <a:srgbClr val="000000"/>
                </a:solidFill>
                <a:highlight>
                  <a:srgbClr val="F5F5F5"/>
                </a:highlight>
                <a:latin typeface="Aptos"/>
              </a:rPr>
              <a:t>3</a:t>
            </a:r>
            <a:endParaRPr lang="en-US" b="0">
              <a:solidFill>
                <a:srgbClr val="000000"/>
              </a:solidFill>
              <a:highlight>
                <a:srgbClr val="F5F5F5"/>
              </a:highlight>
              <a:latin typeface="Aptos"/>
            </a:endParaRPr>
          </a:p>
          <a:p>
            <a:endParaRPr lang="en-US" b="0">
              <a:solidFill>
                <a:srgbClr val="000000"/>
              </a:solidFill>
              <a:highlight>
                <a:srgbClr val="F5F5F5"/>
              </a:highlight>
              <a:latin typeface="Aptos"/>
            </a:endParaRPr>
          </a:p>
          <a:p>
            <a:r>
              <a:rPr lang="en-US" b="0">
                <a:solidFill>
                  <a:srgbClr val="000000"/>
                </a:solidFill>
                <a:highlight>
                  <a:srgbClr val="F5F5F5"/>
                </a:highlight>
                <a:latin typeface="Aptos"/>
              </a:rPr>
              <a:t>As much as AI is not new-news to us, the acceleration and adoption of AI </a:t>
            </a:r>
            <a:r>
              <a:rPr lang="en-US">
                <a:solidFill>
                  <a:srgbClr val="000000"/>
                </a:solidFill>
                <a:highlight>
                  <a:srgbClr val="F5F5F5"/>
                </a:highlight>
                <a:latin typeface="Aptos"/>
              </a:rPr>
              <a:t>has never been greater. And our Z by HP portfolio delivers the solutions you need to equip your teams to be future-ready and keep pace with this rate of change. </a:t>
            </a:r>
          </a:p>
          <a:p>
            <a:endParaRPr lang="en-US">
              <a:solidFill>
                <a:srgbClr val="000000"/>
              </a:solidFill>
              <a:highlight>
                <a:srgbClr val="F5F5F5"/>
              </a:highlight>
              <a:latin typeface="Aptos"/>
            </a:endParaRPr>
          </a:p>
          <a:p>
            <a:pPr marL="0" indent="0" algn="l" rtl="0" fontAlgn="base">
              <a:buFont typeface="Arial" panose="020B0604020202020204" pitchFamily="34" charset="0"/>
              <a:buNone/>
            </a:pPr>
            <a:r>
              <a:rPr lang="en-US" b="0" i="0" u="none" strike="noStrike">
                <a:solidFill>
                  <a:srgbClr val="000000"/>
                </a:solidFill>
                <a:effectLst/>
                <a:highlight>
                  <a:srgbClr val="F5F5F5"/>
                </a:highlight>
                <a:latin typeface="Aptos" panose="020B0004020202020204" pitchFamily="34" charset="0"/>
              </a:rPr>
              <a:t>_________________________________________________________________________________________________________________________________________________________________________________________________</a:t>
            </a:r>
          </a:p>
          <a:p>
            <a:pPr marL="228600" indent="-228600">
              <a:buAutoNum type="arabicPeriod"/>
            </a:pPr>
            <a:endParaRPr lang="en-US">
              <a:solidFill>
                <a:srgbClr val="000000"/>
              </a:solidFill>
              <a:highlight>
                <a:srgbClr val="F5F5F5"/>
              </a:highlight>
              <a:latin typeface="Aptos"/>
            </a:endParaRPr>
          </a:p>
          <a:p>
            <a:pPr marL="228600" indent="-228600">
              <a:buAutoNum type="arabicPeriod"/>
            </a:pPr>
            <a:r>
              <a:rPr lang="en-US">
                <a:solidFill>
                  <a:srgbClr val="000000"/>
                </a:solidFill>
                <a:highlight>
                  <a:srgbClr val="F5F5F5"/>
                </a:highlight>
                <a:latin typeface="Aptos"/>
              </a:rPr>
              <a:t>Source: https://www.hp.com/us-en/workstations/learning-hub/nasa.html</a:t>
            </a:r>
          </a:p>
          <a:p>
            <a:pPr marL="228600" indent="-228600">
              <a:buAutoNum type="arabicPeriod"/>
            </a:pPr>
            <a:r>
              <a:rPr lang="en-US">
                <a:solidFill>
                  <a:srgbClr val="000000"/>
                </a:solidFill>
                <a:highlight>
                  <a:srgbClr val="F5F5F5"/>
                </a:highlight>
                <a:latin typeface="Aptos"/>
              </a:rPr>
              <a:t>Source: https://www.hp.com/us-en/workstations/learning-hub/american-airlines-delivers-goods.html</a:t>
            </a:r>
          </a:p>
          <a:p>
            <a:pPr marL="228600" indent="-228600">
              <a:buAutoNum type="arabicPeriod"/>
            </a:pPr>
            <a:r>
              <a:rPr lang="en-US">
                <a:solidFill>
                  <a:srgbClr val="000000"/>
                </a:solidFill>
                <a:highlight>
                  <a:srgbClr val="F5F5F5"/>
                </a:highlight>
                <a:latin typeface="Aptos"/>
              </a:rPr>
              <a:t>Source: https://h20195.www2.hp.com/v2/GetDocument.aspx?docname=4AA8-1651ENW</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D26F0E37-8AC6-4E60-8918-A9EDB08212CD}" type="slidenum">
              <a:rPr lang="en-US" smtClean="0"/>
              <a:t>4</a:t>
            </a:fld>
            <a:endParaRPr lang="en-US"/>
          </a:p>
        </p:txBody>
      </p:sp>
    </p:spTree>
    <p:extLst>
      <p:ext uri="{BB962C8B-B14F-4D97-AF65-F5344CB8AC3E}">
        <p14:creationId xmlns:p14="http://schemas.microsoft.com/office/powerpoint/2010/main" val="2718726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a:solidFill>
                  <a:schemeClr val="tx1"/>
                </a:solidFill>
                <a:effectLst/>
                <a:latin typeface="+mn-lt"/>
                <a:ea typeface="+mn-ea"/>
                <a:cs typeface="+mn-cs"/>
              </a:rPr>
              <a:t>DISCLAIMERS</a:t>
            </a:r>
          </a:p>
          <a:p>
            <a:pPr>
              <a:defRPr/>
            </a:pPr>
            <a:r>
              <a:rPr lang="en-US" sz="1100" kern="1200">
                <a:solidFill>
                  <a:schemeClr val="tx1"/>
                </a:solidFill>
                <a:latin typeface="+mn-lt"/>
                <a:ea typeface="+mn-ea"/>
                <a:cs typeface="+mn-cs"/>
              </a:rPr>
              <a:t>4. </a:t>
            </a:r>
            <a:r>
              <a:rPr lang="en-US"/>
              <a:t>Network </a:t>
            </a:r>
            <a:r>
              <a:rPr lang="en-US" kern="1200"/>
              <a:t>access</a:t>
            </a:r>
            <a:r>
              <a:rPr lang="en-US"/>
              <a:t> required</a:t>
            </a:r>
            <a:r>
              <a:rPr lang="en-US" kern="1200"/>
              <a:t>. HP Anyware supports Windows</a:t>
            </a:r>
            <a:r>
              <a:rPr lang="en-US"/>
              <a:t>®️</a:t>
            </a:r>
            <a:r>
              <a:rPr lang="en-US" kern="1200"/>
              <a:t>, Linux</a:t>
            </a:r>
            <a:r>
              <a:rPr lang="en-US"/>
              <a:t>®️ </a:t>
            </a:r>
            <a:r>
              <a:rPr lang="en-US" kern="1200"/>
              <a:t>and </a:t>
            </a:r>
            <a:r>
              <a:rPr lang="en-US"/>
              <a:t>MacOS®️ </a:t>
            </a:r>
            <a:r>
              <a:rPr lang="en-US" kern="1200"/>
              <a:t>host environments and </a:t>
            </a:r>
            <a:r>
              <a:rPr lang="en-US"/>
              <a:t>Window</a:t>
            </a:r>
            <a:r>
              <a:rPr lang="en-US" kern="1200"/>
              <a:t>, Linux, </a:t>
            </a:r>
            <a:r>
              <a:rPr lang="en-US"/>
              <a:t>MacOS</a:t>
            </a:r>
            <a:r>
              <a:rPr lang="en-US" kern="1200"/>
              <a:t>, iOS</a:t>
            </a:r>
            <a:r>
              <a:rPr lang="en-US"/>
              <a:t>®️</a:t>
            </a:r>
            <a:r>
              <a:rPr lang="en-US" kern="1200"/>
              <a:t>, Android</a:t>
            </a:r>
            <a:r>
              <a:rPr lang="en-US"/>
              <a:t>®️</a:t>
            </a:r>
            <a:r>
              <a:rPr lang="en-US" kern="1200"/>
              <a:t>, and Chrome OS</a:t>
            </a:r>
            <a:r>
              <a:rPr lang="en-US"/>
              <a:t>®️</a:t>
            </a:r>
            <a:r>
              <a:rPr lang="en-US" kern="1200"/>
              <a:t> end-user devices. For more on the system requirements for installing HP Anyware, refer to the </a:t>
            </a:r>
            <a:r>
              <a:rPr lang="en-US"/>
              <a:t>Admin Guides </a:t>
            </a:r>
            <a:r>
              <a:rPr lang="en-US" kern="1200"/>
              <a:t>at</a:t>
            </a:r>
            <a:r>
              <a:rPr lang="en-US"/>
              <a:t>: https://docs.teradici.com/find/product/cloud-access-software. HP Anyware is based on the </a:t>
            </a:r>
            <a:r>
              <a:rPr lang="en-US" err="1"/>
              <a:t>Teradici</a:t>
            </a:r>
            <a:r>
              <a:rPr lang="en-US"/>
              <a:t> CAS software and licensing platform and is available through a 1- and 3-year subscription. HP Anyware subscriptions are based on the number of concurrent PCoIP connections used (pay for the number of host connections, not the software) with a minimum order quantity of 5. HP Anyware subscriptions gives you a license key to activate a connection to a hosted desktop as well as support and updates to the PCoIP Agents, PCoIP Clients and the Anyware Manager available for download here:</a:t>
            </a:r>
            <a:r>
              <a:rPr lang="en-US" kern="1200"/>
              <a:t> https://docs.teradici.com/find/product/cloud-access-software. </a:t>
            </a:r>
            <a:r>
              <a:rPr lang="en-US"/>
              <a:t>For a limited time, an HP Anyware subscription also includes access and support for ZCentral Remote Boost and ZCentral Connect and is available for purchase through an HP </a:t>
            </a:r>
            <a:r>
              <a:rPr lang="en-US" err="1"/>
              <a:t>Teradici</a:t>
            </a:r>
            <a:r>
              <a:rPr lang="en-US"/>
              <a:t> seller or by contacting sales at: hp.com/Anyware.</a:t>
            </a:r>
            <a:endParaRPr lang="en-US" kern="1200">
              <a:cs typeface="Calibri"/>
            </a:endParaRPr>
          </a:p>
          <a:p>
            <a:pPr>
              <a:defRPr/>
            </a:pPr>
            <a:r>
              <a:rPr lang="en-US" sz="1100" b="0" i="0" u="none" strike="noStrike" kern="1200">
                <a:solidFill>
                  <a:schemeClr val="tx1"/>
                </a:solidFill>
                <a:effectLst/>
                <a:latin typeface="+mn-lt"/>
                <a:ea typeface="+mn-ea"/>
                <a:cs typeface="+mn-cs"/>
              </a:rPr>
              <a:t>14. Based on HP’s unique and comprehensive security capabilities at no additional cost and HP Manageability Integration Kit’s management of every aspect of a PC including hardware, BIOS, and software management using Microsoft System Center Configuration Manager on HP Elite PCs and HP Workstations with Windows and 8th Gen and higher Intel processors or AMD Ryzen 4000 processors and higher.</a:t>
            </a:r>
            <a:r>
              <a:rPr lang="en-US" sz="1100"/>
              <a:t> </a:t>
            </a:r>
            <a:endParaRPr lang="en-US" sz="1100" b="0" i="0" u="none" strike="noStrike"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a:solidFill>
                <a:schemeClr val="tx1"/>
              </a:solidFill>
              <a:effectLst/>
              <a:latin typeface="+mn-lt"/>
              <a:ea typeface="+mn-ea"/>
              <a:cs typeface="+mn-cs"/>
            </a:endParaRPr>
          </a:p>
          <a:p>
            <a:endParaRPr lang="en-US" sz="1100" b="1" u="sng">
              <a:latin typeface="+mn-lt"/>
            </a:endParaRPr>
          </a:p>
          <a:p>
            <a:r>
              <a:rPr lang="en-US" sz="1100" b="1" u="sng">
                <a:latin typeface="+mn-lt"/>
              </a:rPr>
              <a:t>This slide contains a superlative claim/s that cannot be used in all countries</a:t>
            </a:r>
            <a:r>
              <a:rPr lang="en-US" sz="1100">
                <a:latin typeface="+mn-lt"/>
              </a:rPr>
              <a:t>:</a:t>
            </a:r>
            <a:endParaRPr lang="en-US" sz="1100">
              <a:latin typeface="+mn-lt"/>
              <a:cs typeface="Calibri"/>
            </a:endParaRPr>
          </a:p>
          <a:p>
            <a:r>
              <a:rPr lang="en-US" sz="1100" b="1">
                <a:latin typeface="+mn-lt"/>
              </a:rPr>
              <a:t>EMEA use restrictions:</a:t>
            </a:r>
            <a:endParaRPr lang="en-US" sz="1100">
              <a:latin typeface="+mn-lt"/>
            </a:endParaRPr>
          </a:p>
          <a:p>
            <a:r>
              <a:rPr lang="en-US" sz="1100">
                <a:latin typeface="+mn-lt"/>
              </a:rPr>
              <a:t>DO NOT USE the superlative claim in the following countries:</a:t>
            </a:r>
            <a:endParaRPr lang="en-US" sz="1100">
              <a:latin typeface="+mn-lt"/>
              <a:cs typeface="Calibri"/>
            </a:endParaRPr>
          </a:p>
          <a:p>
            <a:pPr lvl="1"/>
            <a:r>
              <a:rPr lang="en-US" sz="1100">
                <a:latin typeface="+mn-lt"/>
              </a:rPr>
              <a:t>Romania, Slovakia, Turkey, UAE, Russia, CIS countries (Armenia, Belarus, Kazakhstan, Kyrgyzstan, Moldova, Russia, Tajikistan, Turkmenistan, Ukraine, and Uzbekistan)</a:t>
            </a:r>
            <a:endParaRPr lang="en-US" sz="1100">
              <a:latin typeface="+mn-lt"/>
              <a:cs typeface="Calibri"/>
            </a:endParaRPr>
          </a:p>
          <a:p>
            <a:r>
              <a:rPr lang="en-US" sz="1100" b="1">
                <a:latin typeface="+mn-lt"/>
              </a:rPr>
              <a:t>APJ use restrictions:</a:t>
            </a:r>
            <a:endParaRPr lang="en-US" sz="1100">
              <a:latin typeface="+mn-lt"/>
            </a:endParaRPr>
          </a:p>
          <a:p>
            <a:pPr lvl="1"/>
            <a:r>
              <a:rPr lang="en-US" sz="1100">
                <a:latin typeface="+mn-lt"/>
              </a:rPr>
              <a:t>China, Vietnam, Indonesia, Malaysia—DO NOT USE</a:t>
            </a:r>
            <a:endParaRPr lang="en-US" sz="1100">
              <a:latin typeface="+mn-lt"/>
              <a:cs typeface="Calibri"/>
            </a:endParaRPr>
          </a:p>
          <a:p>
            <a:r>
              <a:rPr lang="en-US" sz="1100" b="1">
                <a:latin typeface="+mn-lt"/>
              </a:rPr>
              <a:t>LAR use restrictions:</a:t>
            </a:r>
            <a:endParaRPr lang="en-US" sz="1100">
              <a:latin typeface="+mn-lt"/>
            </a:endParaRPr>
          </a:p>
          <a:p>
            <a:pPr lvl="1"/>
            <a:r>
              <a:rPr lang="en-US" sz="1100">
                <a:latin typeface="+mn-lt"/>
              </a:rPr>
              <a:t>Brazil, Mexico—DO NOT USE</a:t>
            </a:r>
            <a:endParaRPr lang="en-US" sz="1100">
              <a:latin typeface="+mn-lt"/>
              <a:cs typeface="Calibri"/>
            </a:endParaRPr>
          </a:p>
          <a:p>
            <a:endParaRPr lang="en-US" sz="1100">
              <a:latin typeface="+mn-lt"/>
            </a:endParaRPr>
          </a:p>
        </p:txBody>
      </p:sp>
      <p:sp>
        <p:nvSpPr>
          <p:cNvPr id="4" name="Slide Number Placeholder 3"/>
          <p:cNvSpPr>
            <a:spLocks noGrp="1"/>
          </p:cNvSpPr>
          <p:nvPr>
            <p:ph type="sldNum" sz="quarter" idx="5"/>
          </p:nvPr>
        </p:nvSpPr>
        <p:spPr/>
        <p:txBody>
          <a:bodyPr/>
          <a:lstStyle/>
          <a:p>
            <a:fld id="{B9A24E20-2794-482D-92FA-9B0747882ED8}" type="slidenum">
              <a:rPr lang="en-US" smtClean="0"/>
              <a:t>40</a:t>
            </a:fld>
            <a:endParaRPr lang="en-US"/>
          </a:p>
        </p:txBody>
      </p:sp>
    </p:spTree>
    <p:extLst>
      <p:ext uri="{BB962C8B-B14F-4D97-AF65-F5344CB8AC3E}">
        <p14:creationId xmlns:p14="http://schemas.microsoft.com/office/powerpoint/2010/main" val="3782530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7984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sz="11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42</a:t>
            </a:fld>
            <a:endParaRPr lang="en-US"/>
          </a:p>
        </p:txBody>
      </p:sp>
    </p:spTree>
    <p:extLst>
      <p:ext uri="{BB962C8B-B14F-4D97-AF65-F5344CB8AC3E}">
        <p14:creationId xmlns:p14="http://schemas.microsoft.com/office/powerpoint/2010/main" val="3234786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HP Z8 Fury G5 home page:  </a:t>
            </a:r>
            <a:r>
              <a:rPr lang="en-US" dirty="0">
                <a:hlinkClick r:id="rId3"/>
              </a:rPr>
              <a:t>HP Z8 Fury Desktop Workstation | HP® Official Site</a:t>
            </a:r>
            <a:endParaRPr lang="en-US" dirty="0"/>
          </a:p>
          <a:p>
            <a:r>
              <a:rPr lang="en-US" dirty="0"/>
              <a:t>HP Z8 Fury G5 technical specifications: </a:t>
            </a:r>
            <a:r>
              <a:rPr lang="en-US" dirty="0">
                <a:hlinkClick r:id="rId4"/>
              </a:rPr>
              <a:t>HP Z8 Fury Desktop Workstation – Specs &amp; Resources | HP® Official Site</a:t>
            </a:r>
            <a:endParaRPr lang="en-US" dirty="0"/>
          </a:p>
          <a:p>
            <a:endParaRPr lang="en-US" dirty="0"/>
          </a:p>
          <a:p>
            <a:r>
              <a:rPr lang="en-US" dirty="0"/>
              <a:t>Dell Precision 7960 technical specs:  </a:t>
            </a:r>
            <a:r>
              <a:rPr lang="en-US" dirty="0">
                <a:hlinkClick r:id="rId5"/>
              </a:rPr>
              <a:t>Dell Precision 7960 Tower Workstation - Dell Workstations | Dell USA</a:t>
            </a:r>
            <a:endParaRPr lang="en-US" dirty="0"/>
          </a:p>
          <a:p>
            <a:r>
              <a:rPr lang="en-US" dirty="0"/>
              <a:t>Dell Precision 7960 home page: </a:t>
            </a:r>
            <a:r>
              <a:rPr lang="en-US" dirty="0">
                <a:hlinkClick r:id="rId6"/>
              </a:rPr>
              <a:t>Dell Precision 7960 Tower Workstation - Dell Workstations | Dell USA</a:t>
            </a:r>
            <a:endParaRPr lang="en-US" dirty="0"/>
          </a:p>
          <a:p>
            <a:endParaRPr lang="en-US" dirty="0"/>
          </a:p>
        </p:txBody>
      </p:sp>
      <p:sp>
        <p:nvSpPr>
          <p:cNvPr id="4" name="Slide Number Placeholder 3"/>
          <p:cNvSpPr>
            <a:spLocks noGrp="1"/>
          </p:cNvSpPr>
          <p:nvPr>
            <p:ph type="sldNum" sz="quarter" idx="5"/>
          </p:nvPr>
        </p:nvSpPr>
        <p:spPr/>
        <p:txBody>
          <a:bodyPr/>
          <a:lstStyle/>
          <a:p>
            <a:fld id="{4B90927A-8063-49EC-B560-0DB27EE560FF}" type="slidenum">
              <a:rPr lang="en-US" smtClean="0"/>
              <a:t>43</a:t>
            </a:fld>
            <a:endParaRPr lang="en-US"/>
          </a:p>
        </p:txBody>
      </p:sp>
    </p:spTree>
    <p:extLst>
      <p:ext uri="{BB962C8B-B14F-4D97-AF65-F5344CB8AC3E}">
        <p14:creationId xmlns:p14="http://schemas.microsoft.com/office/powerpoint/2010/main" val="2351840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456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8288" y="1076325"/>
            <a:ext cx="12919076" cy="7267575"/>
          </a:xfrm>
        </p:spPr>
      </p:sp>
      <p:sp>
        <p:nvSpPr>
          <p:cNvPr id="3" name="Notes Placeholder 2"/>
          <p:cNvSpPr>
            <a:spLocks noGrp="1"/>
          </p:cNvSpPr>
          <p:nvPr>
            <p:ph type="body" idx="1"/>
          </p:nvPr>
        </p:nvSpPr>
        <p:spPr/>
        <p:txBody>
          <a:bodyPr/>
          <a:lstStyle/>
          <a:p>
            <a:pPr marL="457200" marR="0">
              <a:spcBef>
                <a:spcPts val="0"/>
              </a:spcBef>
              <a:spcAft>
                <a:spcPts val="0"/>
              </a:spcAft>
            </a:pPr>
            <a:r>
              <a:rPr lang="en-US" sz="1800">
                <a:solidFill>
                  <a:srgbClr val="000000"/>
                </a:solidFill>
                <a:effectLst/>
                <a:highlight>
                  <a:srgbClr val="FFFFFF"/>
                </a:highlight>
                <a:latin typeface="HP Simplified Light" panose="020B0404020204020204" pitchFamily="34" charset="0"/>
                <a:ea typeface="Aptos" panose="020B0004020202020204" pitchFamily="34" charset="0"/>
              </a:rPr>
              <a:t>*HP Wolf Pro Security Edition is available preloaded on select SKUs, and, depending on the HP product purchased, includes a license with a term length communicated to you at purchase and in your order confirmation email. The HP Wolf Pro Security Edition software is licensed under the license terms of the HP Wolf Security Software - End-User license Agreement (EULA) that can be found at: </a:t>
            </a:r>
            <a:r>
              <a:rPr lang="en-US" sz="1800" u="sng">
                <a:solidFill>
                  <a:srgbClr val="0563C1"/>
                </a:solidFill>
                <a:effectLst/>
                <a:highlight>
                  <a:srgbClr val="FFFFFF"/>
                </a:highlight>
                <a:latin typeface="HP Simplified Light" panose="020B0404020204020204" pitchFamily="34" charset="0"/>
                <a:ea typeface="Aptos" panose="020B0004020202020204" pitchFamily="34" charset="0"/>
                <a:hlinkClick r:id="rId3"/>
              </a:rPr>
              <a:t>https://support.hp.com/us-en/document/ish_3875769-3873014-16</a:t>
            </a:r>
            <a:r>
              <a:rPr lang="en-US" sz="1800">
                <a:solidFill>
                  <a:srgbClr val="000000"/>
                </a:solidFill>
                <a:effectLst/>
                <a:highlight>
                  <a:srgbClr val="FFFFFF"/>
                </a:highlight>
                <a:latin typeface="HP Simplified Light" panose="020B0404020204020204" pitchFamily="34" charset="0"/>
                <a:ea typeface="Aptos" panose="020B0004020202020204" pitchFamily="34" charset="0"/>
              </a:rPr>
              <a:t> as that EULA is modified by the following: </a:t>
            </a:r>
            <a:r>
              <a:rPr lang="en-US" sz="1800">
                <a:solidFill>
                  <a:srgbClr val="000000"/>
                </a:solidFill>
                <a:effectLst/>
                <a:latin typeface="HP Simplified Light" panose="020B0404020204020204" pitchFamily="34" charset="0"/>
                <a:ea typeface="Aptos" panose="020B0004020202020204" pitchFamily="34" charset="0"/>
              </a:rPr>
              <a:t>Term. Unless otherwise terminated earlier pursuant to the terms contained in this EULA, the license for the HP Wolf Pro Security Edition is effective upon 4</a:t>
            </a:r>
            <a:r>
              <a:rPr lang="en-US" sz="1800">
                <a:effectLst/>
                <a:latin typeface="Calibri" panose="020F0502020204030204" pitchFamily="34" charset="0"/>
                <a:ea typeface="Aptos" panose="020B0004020202020204" pitchFamily="34" charset="0"/>
              </a:rPr>
              <a:t> months after the date the HP Product was shipped by</a:t>
            </a:r>
            <a:r>
              <a:rPr lang="en-US" sz="1800">
                <a:solidFill>
                  <a:srgbClr val="000000"/>
                </a:solidFill>
                <a:effectLst/>
                <a:latin typeface="HP Simplified Light" panose="020B0404020204020204" pitchFamily="34" charset="0"/>
                <a:ea typeface="Aptos" panose="020B0004020202020204" pitchFamily="34" charset="0"/>
              </a:rPr>
              <a:t> HP and will continue for the term communicated to you at purchase and in your order confirmation email (“Initial Term”). At the end of the Initial Term you may either (a) purchase a renewal license for the HP Wolf Pro Security Edition from HP.com, HP Sales or an HP Channel Partner, or (b) continue using the standard versions of HP Sure Click and HP Sure Sense at no additional cost with no future software updates or HP Support.  Notwithstanding the foregoing, the license shall expire no later than one year after the fixed term of the subject license ends.  </a:t>
            </a:r>
            <a:endParaRPr lang="en-US" sz="1800">
              <a:effectLst/>
              <a:latin typeface="Calibri" panose="020F0502020204030204" pitchFamily="34" charset="0"/>
              <a:ea typeface="Aptos" panose="020B0004020202020204" pitchFamily="34" charset="0"/>
            </a:endParaRPr>
          </a:p>
          <a:p>
            <a:pPr defTabSz="1608795">
              <a:defRPr/>
            </a:pPr>
            <a:endParaRPr lang="en-US" sz="110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1608795" rtl="0" eaLnBrk="1" fontAlgn="auto" latinLnBrk="0" hangingPunct="1">
              <a:lnSpc>
                <a:spcPct val="100000"/>
              </a:lnSpc>
              <a:spcBef>
                <a:spcPts val="0"/>
              </a:spcBef>
              <a:spcAft>
                <a:spcPts val="0"/>
              </a:spcAft>
              <a:buClrTx/>
              <a:buSzTx/>
              <a:buFontTx/>
              <a:buNone/>
              <a:tabLst/>
              <a:defRPr/>
            </a:pPr>
            <a:fld id="{8547E1EE-0039-4797-B978-F453418260D1}" type="slidenum">
              <a:rPr kumimoji="0" lang="en-US" sz="1800" b="0" i="0" u="none" strike="noStrike" kern="1200" cap="none" spc="0" normalizeH="0" baseline="0" noProof="0">
                <a:ln>
                  <a:noFill/>
                </a:ln>
                <a:solidFill>
                  <a:prstClr val="black"/>
                </a:solidFill>
                <a:effectLst/>
                <a:uLnTx/>
                <a:uFillTx/>
                <a:latin typeface="HP Simplified Light"/>
                <a:ea typeface="+mn-ea"/>
                <a:cs typeface="+mn-cs"/>
              </a:rPr>
              <a:pPr marL="0" marR="0" lvl="0" indent="0" algn="r" defTabSz="1608795"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HP Simplified Light"/>
              <a:ea typeface="+mn-ea"/>
              <a:cs typeface="+mn-cs"/>
            </a:endParaRPr>
          </a:p>
        </p:txBody>
      </p:sp>
    </p:spTree>
    <p:extLst>
      <p:ext uri="{BB962C8B-B14F-4D97-AF65-F5344CB8AC3E}">
        <p14:creationId xmlns:p14="http://schemas.microsoft.com/office/powerpoint/2010/main" val="1710875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[TALKING POINTS]</a:t>
            </a:r>
          </a:p>
          <a:p>
            <a:endParaRPr lang="en-US" sz="1100" b="1" dirty="0">
              <a:latin typeface="+mn-lt"/>
            </a:endParaRPr>
          </a:p>
          <a:p>
            <a:pPr algn="l">
              <a:lnSpc>
                <a:spcPct val="90000"/>
              </a:lnSpc>
            </a:pPr>
            <a:r>
              <a:rPr lang="en-US" sz="1100" b="0" dirty="0">
                <a:latin typeface="+mn-lt"/>
              </a:rPr>
              <a:t>This may be a familiar slide for a lot of you—the HP Wolf Security for Business portfolio reflects how HP solutions help protect our customer’s DEVICES, IDENTITY, and DATA with hardware-enforced protections that span from BELOW THE OS, IN THE OS, and ABOVE THE OS.</a:t>
            </a:r>
          </a:p>
          <a:p>
            <a:pPr algn="l">
              <a:lnSpc>
                <a:spcPct val="90000"/>
              </a:lnSpc>
            </a:pPr>
            <a:endParaRPr lang="en-US" sz="1100" b="0" dirty="0">
              <a:latin typeface="+mn-lt"/>
            </a:endParaRPr>
          </a:p>
          <a:p>
            <a:pPr algn="l">
              <a:lnSpc>
                <a:spcPct val="90000"/>
              </a:lnSpc>
            </a:pPr>
            <a:r>
              <a:rPr lang="en-US" sz="1100" b="0" dirty="0">
                <a:latin typeface="+mn-lt"/>
              </a:rPr>
              <a:t>In 2021, we’re making several upgrades and new additions across the portfolio. </a:t>
            </a:r>
          </a:p>
          <a:p>
            <a:pPr marL="301649" indent="-301649">
              <a:lnSpc>
                <a:spcPct val="90000"/>
              </a:lnSpc>
              <a:buFont typeface="Arial" panose="020B0604020202020204" pitchFamily="34" charset="0"/>
              <a:buChar char="•"/>
            </a:pPr>
            <a:r>
              <a:rPr lang="en-US" sz="1100" b="0" dirty="0">
                <a:latin typeface="+mn-lt"/>
              </a:rPr>
              <a:t>HP Tamper Lock provides protection from physical intrusion, including tampering with components of a Notebook or Desktop PC.</a:t>
            </a:r>
          </a:p>
          <a:p>
            <a:pPr marL="301649" indent="-301649">
              <a:lnSpc>
                <a:spcPct val="90000"/>
              </a:lnSpc>
              <a:buFont typeface="Arial" panose="020B0604020202020204" pitchFamily="34" charset="0"/>
              <a:buChar char="•"/>
            </a:pPr>
            <a:r>
              <a:rPr lang="en-US" sz="1100" b="0" dirty="0">
                <a:latin typeface="+mn-lt"/>
              </a:rPr>
              <a:t>HP Sure Admin is continuing to advance a cryptographically secure BIOS management solution.</a:t>
            </a:r>
          </a:p>
          <a:p>
            <a:pPr marL="301649" indent="-301649">
              <a:lnSpc>
                <a:spcPct val="90000"/>
              </a:lnSpc>
              <a:buFont typeface="Arial" panose="020B0604020202020204" pitchFamily="34" charset="0"/>
              <a:buChar char="•"/>
            </a:pPr>
            <a:r>
              <a:rPr lang="en-US" sz="1100" b="0" dirty="0">
                <a:latin typeface="+mn-lt"/>
              </a:rPr>
              <a:t>HP Sure Recover with embedded reimaging, ideal for today’s workforce, is now Corporate Image Ready. </a:t>
            </a:r>
          </a:p>
          <a:p>
            <a:pPr>
              <a:lnSpc>
                <a:spcPct val="90000"/>
              </a:lnSpc>
            </a:pPr>
            <a:endParaRPr lang="en-US" sz="1100" b="0" dirty="0">
              <a:latin typeface="+mn-lt"/>
            </a:endParaRPr>
          </a:p>
          <a:p>
            <a:pPr>
              <a:lnSpc>
                <a:spcPct val="90000"/>
              </a:lnSpc>
            </a:pPr>
            <a:r>
              <a:rPr lang="en-US" sz="1100" b="0" dirty="0">
                <a:latin typeface="+mn-lt"/>
              </a:rPr>
              <a:t>Plus, you’ll notice the Wolf name throughout the advanced threat protection portfolio, including HP Wolf Pro Security and HP Wolf Enterprise Security.</a:t>
            </a:r>
          </a:p>
          <a:p>
            <a:pPr marL="0" lvl="2" defTabSz="1986252">
              <a:spcBef>
                <a:spcPts val="1305"/>
              </a:spcBef>
              <a:defRPr/>
            </a:pPr>
            <a:endParaRPr lang="en-US" sz="1100" b="1" dirty="0">
              <a:latin typeface="+mn-lt"/>
            </a:endParaRPr>
          </a:p>
          <a:p>
            <a:pPr marL="0" lvl="2" defTabSz="1986252">
              <a:spcBef>
                <a:spcPts val="1305"/>
              </a:spcBef>
              <a:defRPr/>
            </a:pPr>
            <a:r>
              <a:rPr lang="en-US" sz="1100" b="0" dirty="0">
                <a:latin typeface="+mn-lt"/>
              </a:rPr>
              <a:t>DISCLAIMERS</a:t>
            </a:r>
            <a:endParaRPr lang="en-US" sz="1100" b="0" dirty="0">
              <a:solidFill>
                <a:schemeClr val="tx1"/>
              </a:solidFill>
              <a:latin typeface="+mn-lt"/>
            </a:endParaRPr>
          </a:p>
          <a:p>
            <a:pPr marL="228600" marR="0" indent="-228600">
              <a:lnSpc>
                <a:spcPct val="107000"/>
              </a:lnSpc>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6. HP Wolf Security for Business requires Windows 10 or 11 Pro or higher, includes various HP security features, and is available on HP Pro, Elite, RPOS, and Workstation products. See product details for included security features.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13. HP Sure View Gen3 integrated privacy screen is an optional feature that must be configured at purchase and is designed to function in landscape orientation.</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14. HP Sure View Reflect integrated privacy screen is an optional feature that must be configured at purchase and is designed to function in landscape orientation.</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15. HP Privacy Camera only available PCs equipped with HD or IR camera and must be installed at the factory.</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16. HP Sure Shutter only available PCs equipped with HD or IR camera and must be installed at the factory.</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17. Microsoft Secured Core requires an Intel vPro®, AMD Ryzen™ PRO, or Qualcomm® processor with SD850 or higher and requires 8GB or more system memory. Secured Core PC functionality can be enabled from the factory.</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18. HP Sure Click requires Windows 10 or 11 Pro or higher. See https://bit.ly/2PrLT6A_SureClick for complete details.</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19. HP Sure Sense is available on select HP PCs and is not available with Windows 10 Home.</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20. HP </a:t>
            </a:r>
            <a:r>
              <a:rPr lang="en-US" sz="1100" dirty="0" err="1">
                <a:effectLst/>
                <a:latin typeface="+mn-lt"/>
                <a:ea typeface="Calibri" panose="020F0502020204030204" pitchFamily="34" charset="0"/>
                <a:cs typeface="Times New Roman" panose="02020603050405020304" pitchFamily="18" charset="0"/>
              </a:rPr>
              <a:t>BIOSphere</a:t>
            </a:r>
            <a:r>
              <a:rPr lang="en-US" sz="1100" dirty="0">
                <a:effectLst/>
                <a:latin typeface="+mn-lt"/>
                <a:ea typeface="Calibri" panose="020F0502020204030204" pitchFamily="34" charset="0"/>
                <a:cs typeface="Times New Roman" panose="02020603050405020304" pitchFamily="18" charset="0"/>
              </a:rPr>
              <a:t> Gen6 requires Windows 10 or 11 Pro or higher and is available on select HP Pro, Elite PCs, and Z Workstations. Features may vary depending on the platform and configurations.</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21. HP Sure Start Gen6 is available on select HP PCs and requires Windows 10 or 11 Pro or higher.</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22. HP Sure Run Gen4 is available on select HP PCs and requires Windows 10 or 11 Pro or higher. </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23. HP Sure Recover Gen4 is available on select HP PCs and requires Windows 10 or 11 Pro or higher and an open network connection. You must back up important files, data, photos, videos, etc. before using HP Sure Recover to avoid loss of data. Network based recovery using Wi-Fi is only available on PCs with Intel Wi-Fi Module.</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24. HP Sure Recover Gen4 with Embedded Reimaging is an optional feature which requires Windows 10 or 11 Pro or higher and must be configured at purchase. You must back up important files, data, photos, videos, etc. before use to avoid loss of data. Network based recovery using Wi-Fi is only available on PCs with Intel Wi-Fi Module.</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25. For the methods outlined in the National Institute of Standards and Technology Special Publication 800-88 “Clear” sanitation method. HP Secure Erase does not support platforms with Intel Optane. </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26. HP Sure Admin requires Windows 10 or 11 Pro or higher, HP BIOS, HP Manageability Integration Kit from http://www.hp.com/go/clientmanagement and HP Sure Admin Local Access Authenticator smartphone app from the Android or Apple store.</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27. HP </a:t>
            </a:r>
            <a:r>
              <a:rPr lang="en-US" sz="1100" dirty="0" err="1">
                <a:effectLst/>
                <a:latin typeface="+mn-lt"/>
                <a:ea typeface="Calibri" panose="020F0502020204030204" pitchFamily="34" charset="0"/>
                <a:cs typeface="Times New Roman" panose="02020603050405020304" pitchFamily="18" charset="0"/>
              </a:rPr>
              <a:t>TamperLock</a:t>
            </a:r>
            <a:r>
              <a:rPr lang="en-US" sz="1100" dirty="0">
                <a:effectLst/>
                <a:latin typeface="+mn-lt"/>
                <a:ea typeface="Calibri" panose="020F0502020204030204" pitchFamily="34" charset="0"/>
                <a:cs typeface="Times New Roman" panose="02020603050405020304" pitchFamily="18" charset="0"/>
              </a:rPr>
              <a:t> must be enabled by the customer or your administrator.</a:t>
            </a:r>
          </a:p>
          <a:p>
            <a:pPr marL="0" marR="0">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28. HP Client Security Manager Gen7 requires Windows and is available on the select HP Pro, Elite, PCs, and Z Workstations.</a:t>
            </a:r>
          </a:p>
        </p:txBody>
      </p:sp>
      <p:sp>
        <p:nvSpPr>
          <p:cNvPr id="4" name="Slide Number Placeholder 3"/>
          <p:cNvSpPr>
            <a:spLocks noGrp="1"/>
          </p:cNvSpPr>
          <p:nvPr>
            <p:ph type="sldNum" sz="quarter" idx="5"/>
          </p:nvPr>
        </p:nvSpPr>
        <p:spPr/>
        <p:txBody>
          <a:bodyPr/>
          <a:lstStyle/>
          <a:p>
            <a:pPr marL="0" marR="0" lvl="0" indent="0" algn="r" defTabSz="1608795" rtl="0" eaLnBrk="1" fontAlgn="auto" latinLnBrk="0" hangingPunct="1">
              <a:lnSpc>
                <a:spcPct val="100000"/>
              </a:lnSpc>
              <a:spcBef>
                <a:spcPts val="0"/>
              </a:spcBef>
              <a:spcAft>
                <a:spcPts val="0"/>
              </a:spcAft>
              <a:buClrTx/>
              <a:buSzTx/>
              <a:buFontTx/>
              <a:buNone/>
              <a:tabLst/>
              <a:defRPr/>
            </a:pPr>
            <a:fld id="{82951667-D703-4CED-A21F-97C73AECD08A}" type="slidenum">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608795" rtl="0" eaLnBrk="1" fontAlgn="auto" latinLnBrk="0" hangingPunct="1">
                <a:lnSpc>
                  <a:spcPct val="100000"/>
                </a:lnSpc>
                <a:spcBef>
                  <a:spcPts val="0"/>
                </a:spcBef>
                <a:spcAft>
                  <a:spcPts val="0"/>
                </a:spcAft>
                <a:buClrTx/>
                <a:buSzTx/>
                <a:buFontTx/>
                <a:buNone/>
                <a:tabLst/>
                <a:defRPr/>
              </a:pPr>
              <a:t>46</a:t>
            </a:fld>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0015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sz="11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47</a:t>
            </a:fld>
            <a:endParaRPr lang="en-US"/>
          </a:p>
        </p:txBody>
      </p:sp>
    </p:spTree>
    <p:extLst>
      <p:ext uri="{BB962C8B-B14F-4D97-AF65-F5344CB8AC3E}">
        <p14:creationId xmlns:p14="http://schemas.microsoft.com/office/powerpoint/2010/main" val="3090726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Use of Gold </a:t>
            </a:r>
          </a:p>
          <a:p>
            <a:r>
              <a:rPr lang="en-US" sz="1100" dirty="0"/>
              <a:t>3-axis testing includes frequency, voltage, and temperature variations to push the limits on system parts.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 Work with confidence knowing your desktop is certified with leading software applications to ensure peak performance even with complex projects.</a:t>
            </a:r>
          </a:p>
          <a:p>
            <a:endParaRPr lang="en-US" sz="1100" dirty="0"/>
          </a:p>
          <a:p>
            <a:endParaRPr lang="en-US" sz="1100" dirty="0"/>
          </a:p>
          <a:p>
            <a:r>
              <a:rPr lang="en-US" sz="1100" b="1" dirty="0"/>
              <a:t>DISCLAIMERS</a:t>
            </a:r>
            <a:endParaRPr lang="en-US" sz="1100" dirty="0"/>
          </a:p>
          <a:p>
            <a:r>
              <a:rPr lang="en-US" sz="1100" dirty="0"/>
              <a:t>29. Select household wipes can be safely used to clean HP Workstation PCs up to 1,000 wipes: See wipe manufacturer’s instructions for disinfecting and the HP cleaning guide for HP tested wipe solutions at How to Sanitize Your HP Device Whitepaper (https://h20195.www2.hp.com/v2/GetDocument.aspx?docname=4AA7-7610ENW).</a:t>
            </a:r>
          </a:p>
        </p:txBody>
      </p:sp>
      <p:sp>
        <p:nvSpPr>
          <p:cNvPr id="4" name="Slide Number Placeholder 3"/>
          <p:cNvSpPr>
            <a:spLocks noGrp="1"/>
          </p:cNvSpPr>
          <p:nvPr>
            <p:ph type="sldNum" sz="quarter" idx="5"/>
          </p:nvPr>
        </p:nvSpPr>
        <p:spPr/>
        <p:txBody>
          <a:bodyPr/>
          <a:lstStyle/>
          <a:p>
            <a:fld id="{B9A24E20-2794-482D-92FA-9B0747882ED8}" type="slidenum">
              <a:rPr lang="en-US" smtClean="0"/>
              <a:t>48</a:t>
            </a:fld>
            <a:endParaRPr lang="en-US"/>
          </a:p>
        </p:txBody>
      </p:sp>
    </p:spTree>
    <p:extLst>
      <p:ext uri="{BB962C8B-B14F-4D97-AF65-F5344CB8AC3E}">
        <p14:creationId xmlns:p14="http://schemas.microsoft.com/office/powerpoint/2010/main" val="3250983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kern="1200" dirty="0">
                <a:solidFill>
                  <a:schemeClr val="tx1"/>
                </a:solidFill>
                <a:latin typeface="+mn-lt"/>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30. </a:t>
            </a:r>
            <a:r>
              <a:rPr lang="en-US" sz="1100" dirty="0">
                <a:effectLst/>
                <a:latin typeface="Segoe UI" panose="020B0502040204020203" pitchFamily="34" charset="0"/>
              </a:rPr>
              <a:t>HP Smart Support automatically collects the telemetry necessary upon initial boot of the product to deliver device-level configuration data and health insights and is available preinstalled on select products, or it can be downloaded. For more information about how to enable HP Smart Support or to download, please visit http://www.hp.com/smart-support.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31. Intel vPro️ requires Windows 10 Pro 64 bit or higher, a vPro supported processor, vPro enabled chipset, vPro enabled wired LAN and/or Wi-Fi 6E WLAN and TPM 2.0. Some functionality requires additional third-party software in order to run. Features of vPro️ Essentials and Enterprise vary. See http://intel.com/vpro.</a:t>
            </a:r>
          </a:p>
          <a:p>
            <a:pPr marL="0" algn="l" defTabSz="914400" rtl="0" eaLnBrk="1" latinLnBrk="0" hangingPunct="1"/>
            <a:r>
              <a:rPr lang="en-US" sz="1100" kern="1200" dirty="0">
                <a:solidFill>
                  <a:schemeClr val="tx1"/>
                </a:solidFill>
                <a:latin typeface="+mn-lt"/>
                <a:ea typeface="+mn-ea"/>
                <a:cs typeface="+mn-cs"/>
              </a:rPr>
              <a:t>32. HP Manageability Integration Kit can be downloaded from http://www.hp.com/go/clientmanagement.</a:t>
            </a:r>
          </a:p>
        </p:txBody>
      </p:sp>
      <p:sp>
        <p:nvSpPr>
          <p:cNvPr id="4" name="Slide Number Placeholder 3"/>
          <p:cNvSpPr>
            <a:spLocks noGrp="1"/>
          </p:cNvSpPr>
          <p:nvPr>
            <p:ph type="sldNum" sz="quarter" idx="5"/>
          </p:nvPr>
        </p:nvSpPr>
        <p:spPr/>
        <p:txBody>
          <a:bodyPr/>
          <a:lstStyle/>
          <a:p>
            <a:fld id="{543876C5-BDB2-4B97-A726-07A5A7CF4554}" type="slidenum">
              <a:rPr lang="en-US" smtClean="0"/>
              <a:t>49</a:t>
            </a:fld>
            <a:endParaRPr lang="en-US"/>
          </a:p>
        </p:txBody>
      </p:sp>
    </p:spTree>
    <p:extLst>
      <p:ext uri="{BB962C8B-B14F-4D97-AF65-F5344CB8AC3E}">
        <p14:creationId xmlns:p14="http://schemas.microsoft.com/office/powerpoint/2010/main" val="434247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click one layer deeper into the benefits of Z AI workstations.</a:t>
            </a:r>
          </a:p>
          <a:p>
            <a:endParaRPr lang="en-US"/>
          </a:p>
          <a:p>
            <a:pPr marL="171450" indent="-171450">
              <a:buFont typeface="Arial" panose="020B0604020202020204" pitchFamily="34" charset="0"/>
              <a:buChar char="•"/>
            </a:pPr>
            <a:r>
              <a:rPr lang="en-US" b="0"/>
              <a:t>Power &amp; Performance: Our AI workstations are high-performance computers with pro-grade components like discrete graphics, advanced processors and large memory and storage configurations, </a:t>
            </a:r>
            <a:r>
              <a:rPr lang="en-US" b="0" i="0"/>
              <a:t>making them ideal for mission-critical work. </a:t>
            </a:r>
          </a:p>
          <a:p>
            <a:pPr marL="0" indent="0">
              <a:buFont typeface="Arial" panose="020B0604020202020204" pitchFamily="34" charset="0"/>
              <a:buNone/>
            </a:pPr>
            <a:r>
              <a:rPr lang="en-US" b="0" i="1"/>
              <a:t>[NOTE: As Z’s AI Workstation narrative evolves with Mint/Chiron, so will our narrative. It’s intentional that we callout “discrete graphics” today given our 2024 portfolio.]</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r>
              <a:rPr lang="en-US" b="0"/>
              <a:t>Security &amp; Reliability: </a:t>
            </a:r>
          </a:p>
          <a:p>
            <a:pPr marL="628650" lvl="1" indent="-171450">
              <a:buFont typeface="Arial" panose="020B0604020202020204" pitchFamily="34" charset="0"/>
              <a:buChar char="•"/>
            </a:pPr>
            <a:r>
              <a:rPr lang="en-US" b="0"/>
              <a:t>Unlike alternatives that only protect above to operating system, HP takes a full-stack approach with HP Wolf Security—building security layer by layer, from the motherboard hardware and firmware, through the OS, to application execution. And with local data processing, your risks associated with cloud computing are lowered. </a:t>
            </a:r>
          </a:p>
          <a:p>
            <a:pPr marL="628650" lvl="1" indent="-171450">
              <a:buFont typeface="Arial" panose="020B0604020202020204" pitchFamily="34" charset="0"/>
              <a:buChar char="•"/>
            </a:pPr>
            <a:r>
              <a:rPr lang="en-US" b="0"/>
              <a:t>Our AI Workstations also undergo up to 360,000 </a:t>
            </a:r>
            <a:r>
              <a:rPr lang="en-US" b="0" i="0"/>
              <a:t>hours of rigorous testing as well as military-standard testing, giving you peace-of-mind that these devices are built to endure heavy, mission-critical work. </a:t>
            </a:r>
            <a:endParaRPr lang="en-US" b="0"/>
          </a:p>
          <a:p>
            <a:pPr marL="0" indent="0">
              <a:buFont typeface="Arial" panose="020B0604020202020204" pitchFamily="34" charset="0"/>
              <a:buNone/>
            </a:pPr>
            <a:endParaRPr lang="en-US" b="0"/>
          </a:p>
          <a:p>
            <a:pPr marL="171450" indent="-171450">
              <a:buFont typeface="Arial" panose="020B0604020202020204" pitchFamily="34" charset="0"/>
              <a:buChar char="•"/>
            </a:pPr>
            <a:r>
              <a:rPr lang="en-US" b="0"/>
              <a:t>ISV Certifications: We work with leading software vendors to test and certify our hardware, ensuring optimized performance across advanced AI-powered applications</a:t>
            </a:r>
            <a:r>
              <a:rPr lang="en-US" b="0" i="1"/>
              <a:t>. </a:t>
            </a:r>
            <a:r>
              <a:rPr lang="en-US" b="0" i="0"/>
              <a:t>With more ISVs optimizing their AI experiences for the GPU, choose our AI Workstations that offer a range of powerful discrete GPU options.</a:t>
            </a:r>
          </a:p>
          <a:p>
            <a:pPr marL="0" indent="0">
              <a:buFont typeface="Arial" panose="020B0604020202020204" pitchFamily="34" charset="0"/>
              <a:buNone/>
            </a:pPr>
            <a:endParaRPr lang="en-US" b="0"/>
          </a:p>
          <a:p>
            <a:pPr marL="171450" indent="-171450">
              <a:buFont typeface="Arial" panose="020B0604020202020204" pitchFamily="34" charset="0"/>
              <a:buChar char="•"/>
            </a:pPr>
            <a:r>
              <a:rPr lang="en-US" b="0"/>
              <a:t>Future-Proofed: Easily adapt and evolve to meet increasing demands of AI software as it continues to evolve. Upgrade the graphics, memory and storage on all Z desktop </a:t>
            </a:r>
            <a:r>
              <a:rPr lang="en-US" b="0" i="0"/>
              <a:t>workstations </a:t>
            </a:r>
            <a:r>
              <a:rPr lang="en-US" b="0" i="0" u="none"/>
              <a:t>and memory and storage on the ZBook Fury G11. </a:t>
            </a:r>
            <a:r>
              <a:rPr lang="en-US" b="0"/>
              <a:t>As AI itself expands and evolves, so should your tech setup. </a:t>
            </a:r>
            <a:endParaRPr lang="en-US" b="0" i="0" u="none"/>
          </a:p>
          <a:p>
            <a:pPr marL="171450" indent="-171450">
              <a:buFont typeface="Arial" panose="020B0604020202020204" pitchFamily="34" charset="0"/>
              <a:buChar char="•"/>
            </a:pPr>
            <a:endParaRPr lang="en-US">
              <a:solidFill>
                <a:srgbClr val="000000"/>
              </a:solidFill>
              <a:highlight>
                <a:srgbClr val="F5F5F5"/>
              </a:highlight>
              <a:latin typeface="Aptos"/>
            </a:endParaRPr>
          </a:p>
          <a:p>
            <a:pPr marL="0" indent="0" algn="l" rtl="0" fontAlgn="base">
              <a:buFont typeface="Arial" panose="020B0604020202020204" pitchFamily="34" charset="0"/>
              <a:buNone/>
            </a:pPr>
            <a:r>
              <a:rPr lang="en-US" b="0" i="0" u="none" strike="noStrike">
                <a:solidFill>
                  <a:srgbClr val="000000"/>
                </a:solidFill>
                <a:effectLst/>
                <a:highlight>
                  <a:srgbClr val="F5F5F5"/>
                </a:highlight>
                <a:latin typeface="Aptos" panose="020B0004020202020204" pitchFamily="34" charset="0"/>
              </a:rPr>
              <a:t>_________________________________________________________________________________________________________________________________________________________________________________________________</a:t>
            </a:r>
          </a:p>
          <a:p>
            <a:pPr marL="228600" indent="-228600">
              <a:buFont typeface="Arial" panose="020B0604020202020204" pitchFamily="34" charset="0"/>
              <a:buAutoNum type="arabicPeriod"/>
            </a:pPr>
            <a:endParaRPr lang="en-US" b="0" i="0">
              <a:solidFill>
                <a:srgbClr val="FFFFFF"/>
              </a:solidFill>
              <a:effectLst/>
              <a:highlight>
                <a:srgbClr val="23556B"/>
              </a:highlight>
              <a:latin typeface="forma-djr-micro"/>
            </a:endParaRPr>
          </a:p>
          <a:p>
            <a:pPr marL="228600" indent="-228600">
              <a:buFont typeface="Arial" panose="020B0604020202020204" pitchFamily="34" charset="0"/>
              <a:buAutoNum type="arabicPeriod"/>
            </a:pPr>
            <a:r>
              <a:rPr lang="en-US" b="0" i="0">
                <a:solidFill>
                  <a:srgbClr val="FFFFFF"/>
                </a:solidFill>
                <a:effectLst/>
                <a:highlight>
                  <a:srgbClr val="23556B"/>
                </a:highlight>
                <a:latin typeface="forma-djr-micro"/>
              </a:rPr>
              <a:t>HP Wolf Security for Business requires Windows 10 or 11 Pro and higher, includes various HP security features and is available on HP Pro, Elite, RPOS and Workstation products. See product details for included security features.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a:effectLst/>
                <a:latin typeface="Segoe UI" panose="020B0502040204020203" pitchFamily="34" charset="0"/>
              </a:rPr>
              <a:t>HP Total Test Process testing is not a guarantee of future performance under these test conditions. Damage under the HP Total Test Process test conditions or any accidental damage requires an optional HP Accidental Damage Protection Care Pack.</a:t>
            </a:r>
            <a:r>
              <a:rPr lang="en-US" b="0" i="0">
                <a:solidFill>
                  <a:srgbClr val="848387"/>
                </a:solidFill>
                <a:effectLst/>
                <a:highlight>
                  <a:srgbClr val="000000"/>
                </a:highlight>
                <a:latin typeface="Gotham A"/>
              </a:rPr>
              <a:t> Military standard testing is not intended to demonstrate fitness of U.S. Department of Defense (DoD) contract requirements or for military use.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b="0" i="0">
                <a:solidFill>
                  <a:srgbClr val="848387"/>
                </a:solidFill>
                <a:effectLst/>
                <a:highlight>
                  <a:srgbClr val="000000"/>
                </a:highlight>
                <a:latin typeface="Gotham A"/>
              </a:rPr>
              <a:t>Graphics, memory and storage are AMO for all Z desktop workstations. Memory and storage are AMO for the ZBook Fury G11. </a:t>
            </a:r>
          </a:p>
        </p:txBody>
      </p:sp>
      <p:sp>
        <p:nvSpPr>
          <p:cNvPr id="4" name="Slide Number Placeholder 3"/>
          <p:cNvSpPr>
            <a:spLocks noGrp="1"/>
          </p:cNvSpPr>
          <p:nvPr>
            <p:ph type="sldNum" sz="quarter" idx="5"/>
          </p:nvPr>
        </p:nvSpPr>
        <p:spPr/>
        <p:txBody>
          <a:bodyPr/>
          <a:lstStyle/>
          <a:p>
            <a:fld id="{D26F0E37-8AC6-4E60-8918-A9EDB08212CD}" type="slidenum">
              <a:rPr lang="en-US" smtClean="0"/>
              <a:t>5</a:t>
            </a:fld>
            <a:endParaRPr lang="en-US"/>
          </a:p>
        </p:txBody>
      </p:sp>
    </p:spTree>
    <p:extLst>
      <p:ext uri="{BB962C8B-B14F-4D97-AF65-F5344CB8AC3E}">
        <p14:creationId xmlns:p14="http://schemas.microsoft.com/office/powerpoint/2010/main" val="2459158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98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a:latin typeface="+mn-lt"/>
              </a:rPr>
              <a:t>DISCLAIMERS:</a:t>
            </a:r>
          </a:p>
          <a:p>
            <a:pPr>
              <a:defRPr/>
            </a:pPr>
            <a:endParaRPr lang="en-US"/>
          </a:p>
          <a:p>
            <a:pPr>
              <a:defRPr/>
            </a:pPr>
            <a:r>
              <a:rPr lang="en-US"/>
              <a:t>13.Network access </a:t>
            </a:r>
            <a:r>
              <a:rPr lang="en-US" kern="1200"/>
              <a:t>required</a:t>
            </a:r>
            <a:r>
              <a:rPr lang="en-US">
                <a:effectLst/>
              </a:rPr>
              <a:t>. HP Anyware supports Windows</a:t>
            </a:r>
            <a:r>
              <a:rPr lang="en-US"/>
              <a:t>®️</a:t>
            </a:r>
            <a:r>
              <a:rPr lang="en-US">
                <a:effectLst/>
              </a:rPr>
              <a:t>, Linux</a:t>
            </a:r>
            <a:r>
              <a:rPr lang="en-US"/>
              <a:t>®️ </a:t>
            </a:r>
            <a:r>
              <a:rPr lang="en-US">
                <a:effectLst/>
              </a:rPr>
              <a:t>and </a:t>
            </a:r>
            <a:r>
              <a:rPr lang="en-US"/>
              <a:t>MacOS®️ </a:t>
            </a:r>
            <a:r>
              <a:rPr lang="en-US">
                <a:effectLst/>
              </a:rPr>
              <a:t>host environments and </a:t>
            </a:r>
            <a:r>
              <a:rPr lang="en-US"/>
              <a:t>Window</a:t>
            </a:r>
            <a:r>
              <a:rPr lang="en-US">
                <a:effectLst/>
              </a:rPr>
              <a:t>, Linux, </a:t>
            </a:r>
            <a:r>
              <a:rPr lang="en-US"/>
              <a:t>MacOS</a:t>
            </a:r>
            <a:r>
              <a:rPr lang="en-US">
                <a:effectLst/>
              </a:rPr>
              <a:t>, iOS</a:t>
            </a:r>
            <a:r>
              <a:rPr lang="en-US"/>
              <a:t>®️</a:t>
            </a:r>
            <a:r>
              <a:rPr lang="en-US">
                <a:effectLst/>
              </a:rPr>
              <a:t>, Android</a:t>
            </a:r>
            <a:r>
              <a:rPr lang="en-US"/>
              <a:t>®️</a:t>
            </a:r>
            <a:r>
              <a:rPr lang="en-US">
                <a:effectLst/>
              </a:rPr>
              <a:t>, and Chrome OS</a:t>
            </a:r>
            <a:r>
              <a:rPr lang="en-US"/>
              <a:t>®️</a:t>
            </a:r>
            <a:r>
              <a:rPr lang="en-US">
                <a:effectLst/>
              </a:rPr>
              <a:t> end-user devices. For more on the system requirements for installing HP Anyware, refer to the </a:t>
            </a:r>
            <a:r>
              <a:rPr lang="en-US"/>
              <a:t>Admin Guides </a:t>
            </a:r>
            <a:r>
              <a:rPr lang="en-US">
                <a:effectLst/>
              </a:rPr>
              <a:t>at</a:t>
            </a:r>
            <a:r>
              <a:rPr lang="en-US"/>
              <a:t>: https://docs.teradici.com/find/product/cloud-access-software. HP Anyware is based on the Teradici CAS software and licensing platform and is available through a 1- and 3-year subscription. HP Anyware subscriptions are based on the number of concurrent PCoIP connections used (pay for the number of host connections, not the software) with a minimum order quantity of 5. HP Anyware subscriptions gives you a license key to activate a connection to a hosted desktop as well as support and updates to the PCoIP Agents, PCoIP Clients and the Anyware Manager available for download here:</a:t>
            </a:r>
            <a:r>
              <a:rPr lang="en-US">
                <a:effectLst/>
              </a:rPr>
              <a:t> https://docs.teradici.com/find/product/cloud-access-software. </a:t>
            </a:r>
            <a:r>
              <a:rPr lang="en-US"/>
              <a:t>For a limited time, an HP Anyware subscription also includes access and support for ZCentral Remote Boost and ZCentral Connect and is available for purchase through an HP Teradici seller or by contacting sales at: hp.com/Anyware.</a:t>
            </a:r>
            <a:endParaRPr lang="en-US">
              <a:cs typeface="Calibri"/>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51</a:t>
            </a:fld>
            <a:endParaRPr lang="en-US"/>
          </a:p>
        </p:txBody>
      </p:sp>
    </p:spTree>
    <p:extLst>
      <p:ext uri="{BB962C8B-B14F-4D97-AF65-F5344CB8AC3E}">
        <p14:creationId xmlns:p14="http://schemas.microsoft.com/office/powerpoint/2010/main" val="6206319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mn-lt"/>
              </a:rPr>
              <a:t>DISCLAIMERS:</a:t>
            </a:r>
          </a:p>
          <a:p>
            <a:pPr>
              <a:defRPr/>
            </a:pPr>
            <a:r>
              <a:rPr lang="en-US" dirty="0"/>
              <a:t>1. Network access </a:t>
            </a:r>
            <a:r>
              <a:rPr lang="en-US" kern="1200" dirty="0"/>
              <a:t>required</a:t>
            </a:r>
            <a:r>
              <a:rPr lang="en-US" dirty="0">
                <a:effectLst/>
              </a:rPr>
              <a:t>. HP Anyware supports Windows</a:t>
            </a:r>
            <a:r>
              <a:rPr lang="en-US" dirty="0"/>
              <a:t>®️</a:t>
            </a:r>
            <a:r>
              <a:rPr lang="en-US" dirty="0">
                <a:effectLst/>
              </a:rPr>
              <a:t>, Linux</a:t>
            </a:r>
            <a:r>
              <a:rPr lang="en-US" dirty="0"/>
              <a:t>®️ </a:t>
            </a:r>
            <a:r>
              <a:rPr lang="en-US" dirty="0">
                <a:effectLst/>
              </a:rPr>
              <a:t>and </a:t>
            </a:r>
            <a:r>
              <a:rPr lang="en-US" dirty="0"/>
              <a:t>MacOS®️ </a:t>
            </a:r>
            <a:r>
              <a:rPr lang="en-US" dirty="0">
                <a:effectLst/>
              </a:rPr>
              <a:t>host environments and </a:t>
            </a:r>
            <a:r>
              <a:rPr lang="en-US" dirty="0"/>
              <a:t>Window</a:t>
            </a:r>
            <a:r>
              <a:rPr lang="en-US" dirty="0">
                <a:effectLst/>
              </a:rPr>
              <a:t>, Linux, </a:t>
            </a:r>
            <a:r>
              <a:rPr lang="en-US" dirty="0"/>
              <a:t>MacOS</a:t>
            </a:r>
            <a:r>
              <a:rPr lang="en-US" dirty="0">
                <a:effectLst/>
              </a:rPr>
              <a:t>, iOS</a:t>
            </a:r>
            <a:r>
              <a:rPr lang="en-US" dirty="0"/>
              <a:t>®️</a:t>
            </a:r>
            <a:r>
              <a:rPr lang="en-US" dirty="0">
                <a:effectLst/>
              </a:rPr>
              <a:t>, Android</a:t>
            </a:r>
            <a:r>
              <a:rPr lang="en-US" dirty="0"/>
              <a:t>®️</a:t>
            </a:r>
            <a:r>
              <a:rPr lang="en-US" dirty="0">
                <a:effectLst/>
              </a:rPr>
              <a:t>, and Chrome OS</a:t>
            </a:r>
            <a:r>
              <a:rPr lang="en-US" dirty="0"/>
              <a:t>®️</a:t>
            </a:r>
            <a:r>
              <a:rPr lang="en-US" dirty="0">
                <a:effectLst/>
              </a:rPr>
              <a:t> end-user devices. For more on the system requirements for installing HP Anyware, refer to the </a:t>
            </a:r>
            <a:r>
              <a:rPr lang="en-US" dirty="0"/>
              <a:t>Admin Guides </a:t>
            </a:r>
            <a:r>
              <a:rPr lang="en-US" dirty="0">
                <a:effectLst/>
              </a:rPr>
              <a:t>at</a:t>
            </a:r>
            <a:r>
              <a:rPr lang="en-US" dirty="0"/>
              <a:t>: https://docs.teradici.com/find/product/cloud-access-software. HP Anyware is based on the Teradici CAS software and licensing platform and is available through a 1- and 3-year subscription. HP Anyware subscriptions are based on the number of concurrent PCoIP connections used (pay for the number of host connections, not the software) with a minimum order quantity of 5. HP Anyware subscriptions gives you a license key to activate a connection to a hosted desktop as well as support and updates to the PCoIP Agents, PCoIP Clients and the Anyware Manager available for download here:</a:t>
            </a:r>
            <a:r>
              <a:rPr lang="en-US" dirty="0">
                <a:effectLst/>
              </a:rPr>
              <a:t> https://docs.teradici.com/find/product/cloud-access-software. </a:t>
            </a:r>
            <a:r>
              <a:rPr lang="en-US" dirty="0"/>
              <a:t>For a limited time, an HP Anyware subscription also includes access and support for ZCentral Remote Boost and ZCentral Connect and is available for purchase through an HP Teradici seller or by contacting sales at: hp.com/Anyware.</a:t>
            </a:r>
            <a:endParaRPr lang="en-US" dirty="0">
              <a:cs typeface="Calibri"/>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52</a:t>
            </a:fld>
            <a:endParaRPr lang="en-US"/>
          </a:p>
        </p:txBody>
      </p:sp>
    </p:spTree>
    <p:extLst>
      <p:ext uri="{BB962C8B-B14F-4D97-AF65-F5344CB8AC3E}">
        <p14:creationId xmlns:p14="http://schemas.microsoft.com/office/powerpoint/2010/main" val="27176708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kern="1200" dirty="0">
                <a:solidFill>
                  <a:schemeClr val="tx1"/>
                </a:solidFill>
                <a:latin typeface="+mn-lt"/>
                <a:ea typeface="+mn-ea"/>
                <a:cs typeface="+mn-cs"/>
              </a:rPr>
              <a:t>DISCLAIMERS</a:t>
            </a:r>
          </a:p>
          <a:p>
            <a:pPr marL="0" algn="l" defTabSz="914400" rtl="0" eaLnBrk="1" latinLnBrk="0" hangingPunct="1"/>
            <a:r>
              <a:rPr lang="en-US" sz="1100" kern="1200" dirty="0">
                <a:solidFill>
                  <a:schemeClr val="tx1"/>
                </a:solidFill>
                <a:latin typeface="+mn-lt"/>
                <a:ea typeface="+mn-ea"/>
                <a:cs typeface="+mn-cs"/>
              </a:rPr>
              <a:t>1. HP Services are sold separately and are governed by the applicable HP terms and conditions of service provided or indicated to the customer at the time of purchase. Customers may have additional statutory rights according to applicable local laws, and such rights are not in any way affected by the HP terms and conditions of service or the HP limited warranty provided with your HP product.</a:t>
            </a:r>
          </a:p>
          <a:p>
            <a:pPr marL="0" algn="l" defTabSz="914400" rtl="0" eaLnBrk="1" latinLnBrk="0" hangingPunct="1"/>
            <a:r>
              <a:rPr lang="en-US" sz="1100" kern="1200" dirty="0">
                <a:solidFill>
                  <a:schemeClr val="tx1"/>
                </a:solidFill>
                <a:latin typeface="+mn-lt"/>
                <a:ea typeface="+mn-ea"/>
                <a:cs typeface="+mn-cs"/>
              </a:rPr>
              <a:t>2. HP </a:t>
            </a:r>
            <a:r>
              <a:rPr lang="en-US" sz="1100" kern="1200" dirty="0" err="1">
                <a:solidFill>
                  <a:schemeClr val="tx1"/>
                </a:solidFill>
                <a:latin typeface="+mn-lt"/>
                <a:ea typeface="+mn-ea"/>
                <a:cs typeface="+mn-cs"/>
              </a:rPr>
              <a:t>TechPulse</a:t>
            </a:r>
            <a:r>
              <a:rPr lang="en-US" sz="1100" kern="1200" dirty="0">
                <a:solidFill>
                  <a:schemeClr val="tx1"/>
                </a:solidFill>
                <a:latin typeface="+mn-lt"/>
                <a:ea typeface="+mn-ea"/>
                <a:cs typeface="+mn-cs"/>
              </a:rPr>
              <a:t> is a telemetry and analytics platform that provides critical data around devices and applications and is not sold as a standalone service. HP </a:t>
            </a:r>
            <a:r>
              <a:rPr lang="en-US" sz="1100" kern="1200" dirty="0" err="1">
                <a:solidFill>
                  <a:schemeClr val="tx1"/>
                </a:solidFill>
                <a:latin typeface="+mn-lt"/>
                <a:ea typeface="+mn-ea"/>
                <a:cs typeface="+mn-cs"/>
              </a:rPr>
              <a:t>TechPulse</a:t>
            </a:r>
            <a:r>
              <a:rPr lang="en-US" sz="1100" kern="1200" dirty="0">
                <a:solidFill>
                  <a:schemeClr val="tx1"/>
                </a:solidFill>
                <a:latin typeface="+mn-lt"/>
                <a:ea typeface="+mn-ea"/>
                <a:cs typeface="+mn-cs"/>
              </a:rPr>
              <a:t> follows stringent GDPR privacy regulations and is ISO27001, ISO27701, ISO27017, and SOC2 Type2 certified for Information Security. Internet access with connection to </a:t>
            </a:r>
            <a:r>
              <a:rPr lang="en-US" sz="1100" kern="1200" dirty="0" err="1">
                <a:solidFill>
                  <a:schemeClr val="tx1"/>
                </a:solidFill>
                <a:latin typeface="+mn-lt"/>
                <a:ea typeface="+mn-ea"/>
                <a:cs typeface="+mn-cs"/>
              </a:rPr>
              <a:t>TechPulse</a:t>
            </a:r>
            <a:r>
              <a:rPr lang="en-US" sz="1100" kern="1200" dirty="0">
                <a:solidFill>
                  <a:schemeClr val="tx1"/>
                </a:solidFill>
                <a:latin typeface="+mn-lt"/>
                <a:ea typeface="+mn-ea"/>
                <a:cs typeface="+mn-cs"/>
              </a:rPr>
              <a:t> portal is required. For full system requirements, please visit http://www.hpdaas.com/requirements. </a:t>
            </a:r>
          </a:p>
        </p:txBody>
      </p:sp>
      <p:sp>
        <p:nvSpPr>
          <p:cNvPr id="4" name="Slide Number Placeholder 3"/>
          <p:cNvSpPr>
            <a:spLocks noGrp="1"/>
          </p:cNvSpPr>
          <p:nvPr>
            <p:ph type="sldNum" sz="quarter" idx="5"/>
          </p:nvPr>
        </p:nvSpPr>
        <p:spPr/>
        <p:txBody>
          <a:bodyPr/>
          <a:lstStyle/>
          <a:p>
            <a:fld id="{543876C5-BDB2-4B97-A726-07A5A7CF4554}" type="slidenum">
              <a:rPr lang="en-US" smtClean="0"/>
              <a:t>53</a:t>
            </a:fld>
            <a:endParaRPr lang="en-US"/>
          </a:p>
        </p:txBody>
      </p:sp>
    </p:spTree>
    <p:extLst>
      <p:ext uri="{BB962C8B-B14F-4D97-AF65-F5344CB8AC3E}">
        <p14:creationId xmlns:p14="http://schemas.microsoft.com/office/powerpoint/2010/main" val="19907879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n-lt"/>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highlight>
                  <a:srgbClr val="FFFF00"/>
                </a:highlight>
                <a:latin typeface="+mn-lt"/>
                <a:ea typeface="+mn-ea"/>
                <a:cs typeface="+mn-cs"/>
              </a:rPr>
              <a:t>1.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HP Services are sold separately and are governed by the applicable HP terms and conditions of service provided or indicated to the customer at the time of purchase. Customers may have additional statutory rights according to applicable local laws, and such rights are not in any way affected by the HP terms and conditions of service or the HP limited warranty provided with your HP product.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54</a:t>
            </a:fld>
            <a:endParaRPr lang="en-US"/>
          </a:p>
        </p:txBody>
      </p:sp>
    </p:spTree>
    <p:extLst>
      <p:ext uri="{BB962C8B-B14F-4D97-AF65-F5344CB8AC3E}">
        <p14:creationId xmlns:p14="http://schemas.microsoft.com/office/powerpoint/2010/main" val="36771368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2314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a:latin typeface="+mn-lt"/>
              </a:rPr>
              <a:t>This slide contains a superlative claim/s that cannot be used in all countries</a:t>
            </a:r>
            <a:r>
              <a:rPr lang="en-US" sz="1100">
                <a:latin typeface="+mn-lt"/>
              </a:rPr>
              <a:t>:</a:t>
            </a:r>
          </a:p>
          <a:p>
            <a:r>
              <a:rPr lang="en-US" sz="1100" b="1">
                <a:latin typeface="+mn-lt"/>
              </a:rPr>
              <a:t>EMEA use restrictions:</a:t>
            </a:r>
            <a:endParaRPr lang="en-US" sz="1100">
              <a:latin typeface="+mn-lt"/>
            </a:endParaRPr>
          </a:p>
          <a:p>
            <a:r>
              <a:rPr lang="en-US" sz="1100">
                <a:latin typeface="+mn-lt"/>
              </a:rPr>
              <a:t>DO NOT USE the superlative claim in the following countries:</a:t>
            </a:r>
          </a:p>
          <a:p>
            <a:pPr lvl="1"/>
            <a:r>
              <a:rPr lang="en-US" sz="1100">
                <a:latin typeface="+mn-lt"/>
              </a:rPr>
              <a:t>Romania, Slovakia, Turkey, UAE, Russia, CIS countries (Armenia, Belarus, Kazakhstan, Kyrgyzstan, Moldova, Russia, Tajikistan, Turkmenistan, Ukraine, and Uzbekistan)</a:t>
            </a:r>
          </a:p>
          <a:p>
            <a:r>
              <a:rPr lang="en-US" sz="1100" b="1">
                <a:latin typeface="+mn-lt"/>
              </a:rPr>
              <a:t>APJ use restrictions:</a:t>
            </a:r>
            <a:endParaRPr lang="en-US" sz="1100">
              <a:latin typeface="+mn-lt"/>
            </a:endParaRPr>
          </a:p>
          <a:p>
            <a:pPr lvl="1"/>
            <a:r>
              <a:rPr lang="en-US" sz="1100">
                <a:latin typeface="+mn-lt"/>
              </a:rPr>
              <a:t>China, Vietnam, Indonesia, Malaysia—DO NOT USE</a:t>
            </a:r>
          </a:p>
          <a:p>
            <a:r>
              <a:rPr lang="en-US" sz="1100" b="1">
                <a:latin typeface="+mn-lt"/>
              </a:rPr>
              <a:t>LAR use restrictions:</a:t>
            </a:r>
            <a:endParaRPr lang="en-US" sz="1100">
              <a:latin typeface="+mn-lt"/>
            </a:endParaRPr>
          </a:p>
          <a:p>
            <a:pPr lvl="1"/>
            <a:r>
              <a:rPr lang="en-US" sz="1100">
                <a:latin typeface="+mn-lt"/>
              </a:rPr>
              <a:t>Brazil, Mexico—DO NOT USE</a:t>
            </a:r>
            <a:endParaRPr lang="en-US" sz="1100" u="none" strike="noStrike" kern="1200">
              <a:solidFill>
                <a:schemeClr val="tx1"/>
              </a:solidFill>
              <a:effectLst/>
              <a:latin typeface="+mn-lt"/>
              <a:ea typeface="+mn-ea"/>
              <a:cs typeface="+mn-cs"/>
            </a:endParaRPr>
          </a:p>
          <a:p>
            <a:pPr defTabSz="914350">
              <a:defRPr/>
            </a:pPr>
            <a:endParaRPr lang="en-US" sz="1100" b="0" i="0" u="none">
              <a:solidFill>
                <a:srgbClr val="000000"/>
              </a:solidFill>
              <a:latin typeface="+mn-lt"/>
            </a:endParaRPr>
          </a:p>
          <a:p>
            <a:pPr defTabSz="914350">
              <a:defRPr/>
            </a:pPr>
            <a:r>
              <a:rPr lang="en-US" sz="1100" b="1" u="sng">
                <a:solidFill>
                  <a:srgbClr val="000000"/>
                </a:solidFill>
                <a:latin typeface="+mn-lt"/>
              </a:rPr>
              <a:t>Plastic free packaging cushions (molded pulp)</a:t>
            </a:r>
          </a:p>
          <a:p>
            <a:pPr marL="0" marR="0" lvl="0" indent="0" algn="l" defTabSz="914350" rtl="0" eaLnBrk="1" fontAlgn="auto" latinLnBrk="0" hangingPunct="1">
              <a:lnSpc>
                <a:spcPct val="100000"/>
              </a:lnSpc>
              <a:spcBef>
                <a:spcPts val="0"/>
              </a:spcBef>
              <a:spcAft>
                <a:spcPts val="0"/>
              </a:spcAft>
              <a:buClrTx/>
              <a:buSzTx/>
              <a:buFontTx/>
              <a:buNone/>
              <a:tabLst/>
              <a:defRPr/>
            </a:pPr>
            <a:r>
              <a:rPr lang="en-US" sz="1100" u="sng" kern="1200">
                <a:solidFill>
                  <a:srgbClr val="7030A0"/>
                </a:solidFill>
                <a:latin typeface="+mn-lt"/>
                <a:ea typeface="Times New Roman" panose="02020603050405020304" pitchFamily="18" charset="0"/>
                <a:cs typeface="+mn-cs"/>
              </a:rPr>
              <a:t>Molded pulp cushions which are 100% easily recyclable vs</a:t>
            </a:r>
            <a:r>
              <a:rPr lang="en-US" sz="1100" kern="1200">
                <a:solidFill>
                  <a:srgbClr val="7030A0"/>
                </a:solidFill>
                <a:latin typeface="+mn-lt"/>
                <a:ea typeface="Times New Roman" panose="02020603050405020304" pitchFamily="18" charset="0"/>
                <a:cs typeface="+mn-cs"/>
              </a:rPr>
              <a:t>. previous single-use plastics cushions difficult to recycle. Part of HP PS-wide commercial strategy to go to non-plastic packaging. Fiber packaging to improves the recyclability of packaging materials</a:t>
            </a:r>
            <a:endParaRPr lang="en-US" sz="1100" kern="1200">
              <a:solidFill>
                <a:srgbClr val="7030A0"/>
              </a:solidFill>
              <a:latin typeface="+mn-lt"/>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u="none" strike="noStrike" kern="1200">
              <a:solidFill>
                <a:schemeClr val="tx1"/>
              </a:solidFill>
              <a:effectLst/>
              <a:latin typeface="+mn-lt"/>
              <a:ea typeface="+mn-ea"/>
              <a:cs typeface="+mn-cs"/>
            </a:endParaRPr>
          </a:p>
          <a:p>
            <a:pPr defTabSz="914350">
              <a:defRPr/>
            </a:pPr>
            <a:r>
              <a:rPr lang="en-US" sz="1100" b="1" u="sng">
                <a:latin typeface="+mn-lt"/>
              </a:rPr>
              <a:t>Bulk packaging</a:t>
            </a:r>
          </a:p>
          <a:p>
            <a:pPr marL="0" indent="0">
              <a:lnSpc>
                <a:spcPct val="80000"/>
              </a:lnSpc>
              <a:buFontTx/>
              <a:buNone/>
            </a:pPr>
            <a:r>
              <a:rPr lang="en-US" altLang="en-US" sz="1100" b="1">
                <a:latin typeface="+mn-lt"/>
              </a:rPr>
              <a:t>So what is bulk packaging?</a:t>
            </a:r>
          </a:p>
          <a:p>
            <a:pPr marL="0" indent="0">
              <a:lnSpc>
                <a:spcPct val="80000"/>
              </a:lnSpc>
              <a:buFontTx/>
              <a:buNone/>
            </a:pPr>
            <a:endParaRPr lang="en-US" altLang="en-US" sz="1100">
              <a:latin typeface="+mn-lt"/>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en-US" altLang="en-US" sz="1100">
                <a:latin typeface="+mn-lt"/>
              </a:rPr>
              <a:t>Bulk packaging is the packaging of two or more units in a single packaging solution. The offering is available for large costumers that order large numbers of units. </a:t>
            </a:r>
            <a:r>
              <a:rPr lang="en-US" sz="1100" kern="1200">
                <a:solidFill>
                  <a:schemeClr val="tx1"/>
                </a:solidFill>
                <a:latin typeface="+mn-lt"/>
                <a:ea typeface="+mn-ea"/>
                <a:cs typeface="+mn-cs"/>
              </a:rPr>
              <a:t>Bulk packaging minimizes the amount of box needed to be open during a roll out and the amount a material that needs to be disposed of.</a:t>
            </a:r>
          </a:p>
          <a:p>
            <a:pPr marL="0" indent="0">
              <a:lnSpc>
                <a:spcPct val="80000"/>
              </a:lnSpc>
              <a:buFontTx/>
              <a:buNone/>
            </a:pPr>
            <a:endParaRPr lang="en-US" altLang="en-US" sz="1100">
              <a:latin typeface="+mn-lt"/>
            </a:endParaRPr>
          </a:p>
          <a:p>
            <a:pPr marL="0" marR="0" lvl="0" indent="0" algn="l" defTabSz="914400" rtl="0" eaLnBrk="1" fontAlgn="auto" latinLnBrk="0" hangingPunct="1">
              <a:lnSpc>
                <a:spcPct val="80000"/>
              </a:lnSpc>
              <a:spcBef>
                <a:spcPts val="600"/>
              </a:spcBef>
              <a:spcAft>
                <a:spcPts val="0"/>
              </a:spcAft>
              <a:buClrTx/>
              <a:buSzTx/>
              <a:buFontTx/>
              <a:buNone/>
              <a:tabLst/>
              <a:defRPr/>
            </a:pPr>
            <a:r>
              <a:rPr lang="en-US" altLang="en-US" sz="1100" b="1">
                <a:latin typeface="+mn-lt"/>
              </a:rPr>
              <a:t>Why does this matter? There are benefits to HP’s bulk packaging: </a:t>
            </a:r>
            <a:r>
              <a:rPr lang="en-US" altLang="en-US" sz="1100">
                <a:latin typeface="+mn-lt"/>
              </a:rPr>
              <a:t>Bulk Packaging allows HP to employ specialized packaging solutions that use less packaging material per unit and/or take up less volume, thereby increasing shipping densities. Naturally there are environmental benefits to this increased material and/or volume efficiency. Besides using less overall natural resources, bulk packaging requires less fuel to ship the same amount of products, reducing the amount of carbon emissions emitted. Less packaging also means less for the customer to dispose of or pay to recycle.</a:t>
            </a:r>
          </a:p>
          <a:p>
            <a:pPr marL="0" indent="0">
              <a:lnSpc>
                <a:spcPct val="80000"/>
              </a:lnSpc>
              <a:buFontTx/>
              <a:buNone/>
            </a:pPr>
            <a:endParaRPr lang="en-US" altLang="en-US" sz="1100">
              <a:latin typeface="+mn-lt"/>
            </a:endParaRPr>
          </a:p>
          <a:p>
            <a:pPr marL="0" indent="0">
              <a:lnSpc>
                <a:spcPct val="80000"/>
              </a:lnSpc>
              <a:buFontTx/>
              <a:buNone/>
            </a:pPr>
            <a:r>
              <a:rPr lang="en-US" altLang="en-US" sz="1100">
                <a:latin typeface="+mn-lt"/>
              </a:rPr>
              <a:t>Lastly, utilizing bulk packaging may also lead to Increased security and protection for units in storage as units are not individually packaged. </a:t>
            </a:r>
          </a:p>
          <a:p>
            <a:pPr marL="0" indent="0">
              <a:lnSpc>
                <a:spcPct val="80000"/>
              </a:lnSpc>
              <a:buFontTx/>
              <a:buNone/>
            </a:pPr>
            <a:r>
              <a:rPr lang="en-US" sz="1100" i="1" kern="1200">
                <a:solidFill>
                  <a:schemeClr val="tx1"/>
                </a:solidFill>
                <a:effectLst/>
                <a:latin typeface="+mn-lt"/>
                <a:ea typeface="+mn-ea"/>
                <a:cs typeface="+mn-cs"/>
              </a:rPr>
              <a:t>Inventory security: "</a:t>
            </a:r>
            <a:r>
              <a:rPr lang="en-US" sz="1100" i="1" u="sng" kern="1200">
                <a:solidFill>
                  <a:schemeClr val="tx1"/>
                </a:solidFill>
                <a:effectLst/>
                <a:latin typeface="+mn-lt"/>
                <a:ea typeface="+mn-ea"/>
                <a:cs typeface="+mn-cs"/>
              </a:rPr>
              <a:t>Inventory</a:t>
            </a:r>
            <a:r>
              <a:rPr lang="en-US" sz="1100" i="1" kern="1200">
                <a:solidFill>
                  <a:schemeClr val="tx1"/>
                </a:solidFill>
                <a:effectLst/>
                <a:latin typeface="+mn-lt"/>
                <a:ea typeface="+mn-ea"/>
                <a:cs typeface="+mn-cs"/>
              </a:rPr>
              <a:t>—customer scans the 8 external serial number barcode labels and subsequently prints 8 asset tags. The asset tags are affixed to the outside of the box and the units are put directly into inventory awaiting deployment. Note: Pallets are not broken and boxes are not opened reducing time/money and increasing security.</a:t>
            </a:r>
          </a:p>
          <a:p>
            <a:pPr marL="0" indent="0">
              <a:lnSpc>
                <a:spcPct val="80000"/>
              </a:lnSpc>
              <a:buFontTx/>
              <a:buNone/>
            </a:pPr>
            <a:endParaRPr lang="en-US" altLang="en-US" sz="1100">
              <a:latin typeface="+mn-lt"/>
            </a:endParaRPr>
          </a:p>
          <a:p>
            <a:pPr marL="0" indent="0">
              <a:lnSpc>
                <a:spcPct val="80000"/>
              </a:lnSpc>
              <a:buFontTx/>
              <a:buNone/>
            </a:pPr>
            <a:r>
              <a:rPr lang="en-US" sz="1100">
                <a:latin typeface="+mn-lt"/>
              </a:rPr>
              <a:t>Additional HP savings: Less tax for HP to pay because of less packaging materials.</a:t>
            </a:r>
          </a:p>
          <a:p>
            <a:pPr marL="0" indent="0">
              <a:lnSpc>
                <a:spcPct val="80000"/>
              </a:lnSpc>
              <a:buFontTx/>
              <a:buNone/>
            </a:pPr>
            <a:endParaRPr lang="en-US" sz="1100">
              <a:latin typeface="+mn-lt"/>
            </a:endParaRPr>
          </a:p>
          <a:p>
            <a:r>
              <a:rPr lang="en-US" sz="1100" b="1">
                <a:latin typeface="+mn-lt"/>
              </a:rPr>
              <a:t>DISCLAIMERS: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a:latin typeface="+mn-lt"/>
              </a:rPr>
              <a:t>35. Applies to HP PCs, workstations, displays, and point of sale systems manufactured after January 2019. Based on most Gold and Silver EPEAT® registrations by meeting all required criteria and achieving 50–74% of the optional points for EPEAT</a:t>
            </a:r>
            <a:r>
              <a:rPr lang="en-US" sz="1100" baseline="30000">
                <a:latin typeface="+mn-lt"/>
              </a:rPr>
              <a:t>®</a:t>
            </a:r>
            <a:r>
              <a:rPr lang="en-US" sz="1100">
                <a:latin typeface="+mn-lt"/>
              </a:rPr>
              <a:t> Silver and 75–100% of the optional points for EPEAT</a:t>
            </a:r>
            <a:r>
              <a:rPr lang="en-US" sz="1100" baseline="30000">
                <a:latin typeface="+mn-lt"/>
              </a:rPr>
              <a:t>®</a:t>
            </a:r>
            <a:r>
              <a:rPr lang="en-US" sz="1100">
                <a:latin typeface="+mn-lt"/>
              </a:rPr>
              <a:t> Gold according to IEEE 1680.1-2018 EPEAT</a:t>
            </a:r>
            <a:r>
              <a:rPr lang="en-US" sz="1100" baseline="30000">
                <a:latin typeface="+mn-lt"/>
              </a:rPr>
              <a:t>®</a:t>
            </a:r>
            <a:r>
              <a:rPr lang="en-US" sz="1100">
                <a:latin typeface="+mn-lt"/>
              </a:rPr>
              <a:t>. Status varies by country. Visit www.epeat.net for more information. Not all products available in all countries.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100">
                <a:latin typeface="+mn-lt"/>
              </a:rPr>
              <a:t>36. 100% outer box packaging made from sustainably source certified and recycled fibers. Fiber cushions made from 100% recycled wood fiber and organic material. Any plastic cushions are made from &gt;90% recycled plastic.</a:t>
            </a:r>
          </a:p>
          <a:p>
            <a:pPr marL="0" indent="0">
              <a:lnSpc>
                <a:spcPct val="80000"/>
              </a:lnSpc>
              <a:buFontTx/>
              <a:buNone/>
            </a:pPr>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4026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latin typeface="+mn-lt"/>
              </a:rPr>
              <a:t>DISCLAIMERS</a:t>
            </a:r>
          </a:p>
          <a:p>
            <a:r>
              <a:rPr lang="en-US" sz="1800">
                <a:latin typeface="+mn-lt"/>
              </a:rPr>
              <a:t>37. Fans contain up to 25% ocean-bound plastic by weight.</a:t>
            </a:r>
          </a:p>
          <a:p>
            <a:r>
              <a:rPr lang="en-US" sz="1800">
                <a:latin typeface="+mn-lt"/>
              </a:rPr>
              <a:t>38. Recycled plastic content percentage is based on the definition set in the IEEE 1680.1-2018 EPEAT standard.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7262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7467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kern="1200">
                <a:solidFill>
                  <a:schemeClr val="tx1"/>
                </a:solidFill>
                <a:latin typeface="+mn-lt"/>
                <a:ea typeface="+mn-ea"/>
                <a:cs typeface="+mn-cs"/>
              </a:rPr>
              <a:t>DISCLAIMER</a:t>
            </a:r>
          </a:p>
          <a:p>
            <a:pPr marL="228600" marR="0" indent="-228600">
              <a:lnSpc>
                <a:spcPct val="107000"/>
              </a:lnSpc>
              <a:spcBef>
                <a:spcPts val="0"/>
              </a:spcBef>
              <a:spcAft>
                <a:spcPts val="0"/>
              </a:spcAft>
            </a:pP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39. SuperSpeed USB 20Gbps is not available with Thunderbolt™ 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59</a:t>
            </a:fld>
            <a:endParaRPr lang="en-US"/>
          </a:p>
        </p:txBody>
      </p:sp>
    </p:spTree>
    <p:extLst>
      <p:ext uri="{BB962C8B-B14F-4D97-AF65-F5344CB8AC3E}">
        <p14:creationId xmlns:p14="http://schemas.microsoft.com/office/powerpoint/2010/main" val="216437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03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sz="11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60</a:t>
            </a:fld>
            <a:endParaRPr lang="en-US"/>
          </a:p>
        </p:txBody>
      </p:sp>
    </p:spTree>
    <p:extLst>
      <p:ext uri="{BB962C8B-B14F-4D97-AF65-F5344CB8AC3E}">
        <p14:creationId xmlns:p14="http://schemas.microsoft.com/office/powerpoint/2010/main" val="30575796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sz="11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61</a:t>
            </a:fld>
            <a:endParaRPr lang="en-US"/>
          </a:p>
        </p:txBody>
      </p:sp>
    </p:spTree>
    <p:extLst>
      <p:ext uri="{BB962C8B-B14F-4D97-AF65-F5344CB8AC3E}">
        <p14:creationId xmlns:p14="http://schemas.microsoft.com/office/powerpoint/2010/main" val="2164556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62</a:t>
            </a:fld>
            <a:endParaRPr lang="en-US"/>
          </a:p>
        </p:txBody>
      </p:sp>
    </p:spTree>
    <p:extLst>
      <p:ext uri="{BB962C8B-B14F-4D97-AF65-F5344CB8AC3E}">
        <p14:creationId xmlns:p14="http://schemas.microsoft.com/office/powerpoint/2010/main" val="27202567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sz="11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63</a:t>
            </a:fld>
            <a:endParaRPr lang="en-US"/>
          </a:p>
        </p:txBody>
      </p:sp>
    </p:spTree>
    <p:extLst>
      <p:ext uri="{BB962C8B-B14F-4D97-AF65-F5344CB8AC3E}">
        <p14:creationId xmlns:p14="http://schemas.microsoft.com/office/powerpoint/2010/main" val="24890796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u="sng">
                <a:latin typeface="+mn-lt"/>
              </a:rPr>
              <a:t>SKUs</a:t>
            </a:r>
          </a:p>
          <a:p>
            <a:r>
              <a:rPr lang="en-GB" sz="1100" b="1">
                <a:solidFill>
                  <a:srgbClr val="000000"/>
                </a:solidFill>
                <a:effectLst/>
                <a:latin typeface="+mn-lt"/>
                <a:ea typeface="Calibri" panose="020F0502020204030204" pitchFamily="34" charset="0"/>
              </a:rPr>
              <a:t>5S458AA</a:t>
            </a:r>
            <a:r>
              <a:rPr lang="en-GB" sz="1100" b="0">
                <a:solidFill>
                  <a:srgbClr val="000000"/>
                </a:solidFill>
                <a:effectLst/>
                <a:latin typeface="+mn-lt"/>
                <a:ea typeface="Calibri" panose="020F0502020204030204" pitchFamily="34" charset="0"/>
              </a:rPr>
              <a:t> NVIDIA RTX A4500 20GB GDDR6 4DP Graphics</a:t>
            </a:r>
          </a:p>
          <a:p>
            <a:r>
              <a:rPr lang="en-GB" sz="1100" b="1">
                <a:solidFill>
                  <a:srgbClr val="000000"/>
                </a:solidFill>
                <a:effectLst/>
                <a:latin typeface="+mn-lt"/>
                <a:ea typeface="Calibri" panose="020F0502020204030204" pitchFamily="34" charset="0"/>
              </a:rPr>
              <a:t>6E3Y9AA</a:t>
            </a:r>
            <a:r>
              <a:rPr lang="en-GB" sz="1100" b="0">
                <a:solidFill>
                  <a:srgbClr val="000000"/>
                </a:solidFill>
                <a:effectLst/>
                <a:latin typeface="+mn-lt"/>
                <a:ea typeface="Calibri" panose="020F0502020204030204" pitchFamily="34" charset="0"/>
              </a:rPr>
              <a:t> Allied Telesis AT-2911T/2-901 Dual Port 1GbE NIC</a:t>
            </a:r>
          </a:p>
          <a:p>
            <a:r>
              <a:rPr lang="en-GB" sz="1100" b="1">
                <a:solidFill>
                  <a:srgbClr val="000000"/>
                </a:solidFill>
                <a:effectLst/>
                <a:latin typeface="+mn-lt"/>
                <a:ea typeface="Calibri" panose="020F0502020204030204" pitchFamily="34" charset="0"/>
              </a:rPr>
              <a:t>56Q77AA</a:t>
            </a:r>
            <a:r>
              <a:rPr lang="en-GB" sz="1100" b="0">
                <a:solidFill>
                  <a:srgbClr val="000000"/>
                </a:solidFill>
                <a:effectLst/>
                <a:latin typeface="+mn-lt"/>
                <a:ea typeface="Calibri" panose="020F0502020204030204" pitchFamily="34" charset="0"/>
              </a:rPr>
              <a:t> Z Turbo 2TB 2280 PCIe 4x4 SED OPAL2 TLC M.2 Z4/Z6 Kit SSD</a:t>
            </a:r>
          </a:p>
          <a:p>
            <a:r>
              <a:rPr lang="en-GB" sz="1100" b="1">
                <a:solidFill>
                  <a:srgbClr val="000000"/>
                </a:solidFill>
                <a:effectLst/>
                <a:latin typeface="+mn-lt"/>
                <a:ea typeface="Calibri" panose="020F0502020204030204" pitchFamily="34" charset="0"/>
              </a:rPr>
              <a:t>4R009AA</a:t>
            </a:r>
            <a:r>
              <a:rPr lang="en-GB" sz="1100" b="0">
                <a:solidFill>
                  <a:srgbClr val="000000"/>
                </a:solidFill>
                <a:effectLst/>
                <a:latin typeface="+mn-lt"/>
                <a:ea typeface="Calibri" panose="020F0502020204030204" pitchFamily="34" charset="0"/>
              </a:rPr>
              <a:t> HP 655 Wireless Keyboard and Mouse Combo</a:t>
            </a:r>
          </a:p>
        </p:txBody>
      </p:sp>
      <p:sp>
        <p:nvSpPr>
          <p:cNvPr id="4" name="Slide Number Placeholder 3"/>
          <p:cNvSpPr>
            <a:spLocks noGrp="1"/>
          </p:cNvSpPr>
          <p:nvPr>
            <p:ph type="sldNum" sz="quarter" idx="5"/>
          </p:nvPr>
        </p:nvSpPr>
        <p:spPr/>
        <p:txBody>
          <a:bodyPr/>
          <a:lstStyle/>
          <a:p>
            <a:fld id="{543876C5-BDB2-4B97-A726-07A5A7CF4554}" type="slidenum">
              <a:rPr lang="en-US" smtClean="0"/>
              <a:t>64</a:t>
            </a:fld>
            <a:endParaRPr lang="en-US"/>
          </a:p>
        </p:txBody>
      </p:sp>
    </p:spTree>
    <p:extLst>
      <p:ext uri="{BB962C8B-B14F-4D97-AF65-F5344CB8AC3E}">
        <p14:creationId xmlns:p14="http://schemas.microsoft.com/office/powerpoint/2010/main" val="29407812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286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sz="11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66</a:t>
            </a:fld>
            <a:endParaRPr lang="en-US"/>
          </a:p>
        </p:txBody>
      </p:sp>
    </p:spTree>
    <p:extLst>
      <p:ext uri="{BB962C8B-B14F-4D97-AF65-F5344CB8AC3E}">
        <p14:creationId xmlns:p14="http://schemas.microsoft.com/office/powerpoint/2010/main" val="3624078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sz="11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67</a:t>
            </a:fld>
            <a:endParaRPr lang="en-US"/>
          </a:p>
        </p:txBody>
      </p:sp>
    </p:spTree>
    <p:extLst>
      <p:ext uri="{BB962C8B-B14F-4D97-AF65-F5344CB8AC3E}">
        <p14:creationId xmlns:p14="http://schemas.microsoft.com/office/powerpoint/2010/main" val="37363025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sz="11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68</a:t>
            </a:fld>
            <a:endParaRPr lang="en-US"/>
          </a:p>
        </p:txBody>
      </p:sp>
    </p:spTree>
    <p:extLst>
      <p:ext uri="{BB962C8B-B14F-4D97-AF65-F5344CB8AC3E}">
        <p14:creationId xmlns:p14="http://schemas.microsoft.com/office/powerpoint/2010/main" val="400545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kern="1200" dirty="0">
                <a:solidFill>
                  <a:schemeClr val="tx1"/>
                </a:solidFill>
                <a:latin typeface="+mn-lt"/>
                <a:ea typeface="+mn-ea"/>
                <a:cs typeface="+mn-cs"/>
              </a:rPr>
              <a:t>DISCLAIMERS</a:t>
            </a:r>
          </a:p>
          <a:p>
            <a:pPr marL="0" algn="l" defTabSz="914400" rtl="0" eaLnBrk="1" latinLnBrk="0" hangingPunct="1"/>
            <a:r>
              <a:rPr lang="en-US" sz="1100" kern="1200" dirty="0">
                <a:solidFill>
                  <a:schemeClr val="tx1"/>
                </a:solidFill>
                <a:latin typeface="+mn-lt"/>
                <a:ea typeface="+mn-ea"/>
                <a:cs typeface="+mn-cs"/>
              </a:rPr>
              <a:t>43. Wireless access point and Internet service required and sold separately. Availability of public wireless access points limited. Wi-Fi 6 (802.11ax) is backward-compatible with prior 802.11 specs. Wi-Fi 6E requires a Wi-Fi 6E router, sold separately, and Windows 10 or higher to function in the 6GHz band. Availability of public wireless access points limited. Wi-Fi 6E is backward-compatible with prior 802.11 specs. And available in countries where Wi-Fi 6E is supported.</a:t>
            </a:r>
          </a:p>
        </p:txBody>
      </p:sp>
      <p:sp>
        <p:nvSpPr>
          <p:cNvPr id="4" name="Slide Number Placeholder 3"/>
          <p:cNvSpPr>
            <a:spLocks noGrp="1"/>
          </p:cNvSpPr>
          <p:nvPr>
            <p:ph type="sldNum" sz="quarter" idx="5"/>
          </p:nvPr>
        </p:nvSpPr>
        <p:spPr/>
        <p:txBody>
          <a:bodyPr/>
          <a:lstStyle/>
          <a:p>
            <a:fld id="{543876C5-BDB2-4B97-A726-07A5A7CF4554}" type="slidenum">
              <a:rPr lang="en-US" smtClean="0"/>
              <a:t>69</a:t>
            </a:fld>
            <a:endParaRPr lang="en-US"/>
          </a:p>
        </p:txBody>
      </p:sp>
    </p:spTree>
    <p:extLst>
      <p:ext uri="{BB962C8B-B14F-4D97-AF65-F5344CB8AC3E}">
        <p14:creationId xmlns:p14="http://schemas.microsoft.com/office/powerpoint/2010/main" val="301422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kern="1200" dirty="0">
                <a:solidFill>
                  <a:schemeClr val="tx1"/>
                </a:solidFill>
                <a:latin typeface="+mn-lt"/>
                <a:ea typeface="+mn-ea"/>
                <a:cs typeface="+mn-cs"/>
              </a:rPr>
              <a:t>Customer insights:</a:t>
            </a:r>
          </a:p>
          <a:p>
            <a:pPr marL="285750" indent="-285750" algn="l" rtl="0" eaLnBrk="1" fontAlgn="ctr" latinLnBrk="0" hangingPunct="1">
              <a:spcBef>
                <a:spcPts val="0"/>
              </a:spcBef>
              <a:spcAft>
                <a:spcPts val="2400"/>
              </a:spcAft>
              <a:buFont typeface="Arial" panose="020B0604020202020204" pitchFamily="34" charset="0"/>
              <a:buChar char="•"/>
              <a:tabLst>
                <a:tab pos="225425" algn="l"/>
              </a:tabLst>
            </a:pPr>
            <a:r>
              <a:rPr lang="en-US" sz="1800" b="0" i="0" u="none" strike="noStrike" kern="1200" dirty="0">
                <a:solidFill>
                  <a:srgbClr val="000000"/>
                </a:solidFill>
                <a:effectLst/>
                <a:latin typeface="Forma DJR Micro" panose="00000000000000090000" pitchFamily="2" charset="0"/>
                <a:ea typeface="HP Simplified Light" panose="020B0404020204020204" pitchFamily="34" charset="0"/>
                <a:cs typeface="Times New Roman" panose="02020603050405020304" pitchFamily="18" charset="0"/>
              </a:rPr>
              <a:t>The explosion of AI development, complexity of workflows and pressure to accelerate outcomes drive customers to seek solutions to improve speed, accuracy, and efficiencies.</a:t>
            </a:r>
            <a:endParaRPr lang="en-US" sz="1800" b="0" i="0" u="none" strike="noStrike" dirty="0">
              <a:effectLst/>
              <a:latin typeface="Arial" panose="020B0604020202020204" pitchFamily="34" charset="0"/>
            </a:endParaRPr>
          </a:p>
          <a:p>
            <a:pPr marL="285750" indent="-285750" algn="l" rtl="0" eaLnBrk="1" fontAlgn="ctr" latinLnBrk="0" hangingPunct="1">
              <a:spcBef>
                <a:spcPts val="0"/>
              </a:spcBef>
              <a:spcAft>
                <a:spcPts val="2400"/>
              </a:spcAft>
              <a:buFont typeface="Arial" panose="020B0604020202020204" pitchFamily="34" charset="0"/>
              <a:buChar char="•"/>
              <a:tabLst>
                <a:tab pos="225425" algn="l"/>
              </a:tabLst>
            </a:pPr>
            <a:r>
              <a:rPr lang="en-US" sz="1800" b="0" i="0" u="none" strike="noStrike" kern="1200" dirty="0">
                <a:solidFill>
                  <a:srgbClr val="000000"/>
                </a:solidFill>
                <a:effectLst/>
                <a:latin typeface="Forma DJR Micro" panose="00000000000000090000" pitchFamily="2" charset="0"/>
                <a:ea typeface="HP Simplified Light" panose="020B0404020204020204" pitchFamily="34" charset="0"/>
                <a:cs typeface="Times New Roman" panose="02020603050405020304" pitchFamily="18" charset="0"/>
              </a:rPr>
              <a:t>This forces us to innovate enabling systems to ingest and digest extremely large amounts of data, locally and in the cloud.</a:t>
            </a:r>
            <a:endParaRPr lang="en-US" sz="1800" b="0" i="0" u="none" strike="noStrike" dirty="0">
              <a:effectLst/>
              <a:latin typeface="Arial" panose="020B0604020202020204" pitchFamily="34" charset="0"/>
            </a:endParaRPr>
          </a:p>
          <a:p>
            <a:pPr marL="285750" indent="-285750" algn="l" rtl="0" eaLnBrk="1" fontAlgn="ctr" latinLnBrk="0" hangingPunct="1">
              <a:spcBef>
                <a:spcPts val="0"/>
              </a:spcBef>
              <a:spcAft>
                <a:spcPts val="2400"/>
              </a:spcAft>
              <a:buFont typeface="Arial" panose="020B0604020202020204" pitchFamily="34" charset="0"/>
              <a:buChar char="•"/>
              <a:tabLst>
                <a:tab pos="225425" algn="l"/>
              </a:tabLst>
            </a:pPr>
            <a:r>
              <a:rPr lang="en-US" sz="1800" b="0" i="0" u="none" strike="noStrike" kern="1200" dirty="0">
                <a:solidFill>
                  <a:srgbClr val="000000"/>
                </a:solidFill>
                <a:effectLst/>
                <a:latin typeface="Forma DJR Micro" panose="00000000000000090000" pitchFamily="2" charset="0"/>
                <a:ea typeface="HP Simplified Light" panose="020B0404020204020204" pitchFamily="34" charset="0"/>
                <a:cs typeface="Times New Roman" panose="02020603050405020304" pitchFamily="18" charset="0"/>
              </a:rPr>
              <a:t>Powerful edge systems are needed to effectively handle the compute.</a:t>
            </a:r>
            <a:endParaRPr lang="en-US" sz="1800" b="0" i="0" u="none" strike="noStrike" dirty="0">
              <a:effectLst/>
              <a:latin typeface="Arial" panose="020B0604020202020204" pitchFamily="34" charset="0"/>
            </a:endParaRPr>
          </a:p>
          <a:p>
            <a:pPr marL="285750" indent="-285750" algn="l" rtl="0" eaLnBrk="1" fontAlgn="ctr" latinLnBrk="0" hangingPunct="1">
              <a:spcBef>
                <a:spcPts val="0"/>
              </a:spcBef>
              <a:spcAft>
                <a:spcPts val="2400"/>
              </a:spcAft>
              <a:buFont typeface="Arial" panose="020B0604020202020204" pitchFamily="34" charset="0"/>
              <a:buChar char="•"/>
              <a:tabLst>
                <a:tab pos="225425" algn="l"/>
              </a:tabLst>
            </a:pPr>
            <a:r>
              <a:rPr lang="en-US" sz="1800" b="0" i="0" u="none" strike="noStrike" kern="1200" dirty="0">
                <a:solidFill>
                  <a:srgbClr val="000000"/>
                </a:solidFill>
                <a:effectLst/>
                <a:latin typeface="Forma DJR Micro" panose="00000000000000090000" pitchFamily="2" charset="0"/>
                <a:ea typeface="HP Simplified Light" panose="020B0404020204020204" pitchFamily="34" charset="0"/>
                <a:cs typeface="Times New Roman" panose="02020603050405020304" pitchFamily="18" charset="0"/>
              </a:rPr>
              <a:t>Compute needs are moving from CPU to GPU.</a:t>
            </a:r>
            <a:endParaRPr lang="en-US" sz="1800" b="0" i="0" u="none" strike="noStrike" dirty="0">
              <a:effectLst/>
              <a:latin typeface="Arial" panose="020B0604020202020204" pitchFamily="34" charset="0"/>
            </a:endParaRPr>
          </a:p>
          <a:p>
            <a:pPr marL="0" algn="l" defTabSz="914400" rtl="0" eaLnBrk="1" latinLnBrk="0" hangingPunct="1"/>
            <a:endParaRPr lang="en-US" sz="11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7</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16529790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sz="11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70</a:t>
            </a:fld>
            <a:endParaRPr lang="en-US"/>
          </a:p>
        </p:txBody>
      </p:sp>
    </p:spTree>
    <p:extLst>
      <p:ext uri="{BB962C8B-B14F-4D97-AF65-F5344CB8AC3E}">
        <p14:creationId xmlns:p14="http://schemas.microsoft.com/office/powerpoint/2010/main" val="39338025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kern="1200" dirty="0">
                <a:solidFill>
                  <a:schemeClr val="tx1"/>
                </a:solidFill>
                <a:latin typeface="+mn-lt"/>
                <a:ea typeface="+mn-ea"/>
                <a:cs typeface="+mn-cs"/>
              </a:rPr>
              <a:t>DISCLAIMERS</a:t>
            </a:r>
          </a:p>
          <a:p>
            <a:pPr marL="0" algn="l" defTabSz="914400" rtl="0" eaLnBrk="1" latinLnBrk="0" hangingPunct="1"/>
            <a:r>
              <a:rPr lang="en-US" sz="1100" kern="1200" dirty="0">
                <a:solidFill>
                  <a:schemeClr val="tx1"/>
                </a:solidFill>
                <a:latin typeface="+mn-lt"/>
                <a:ea typeface="+mn-ea"/>
                <a:cs typeface="+mn-cs"/>
              </a:rPr>
              <a:t>43. Wireless access point and Internet service required and sold separately. Availability of public wireless access points limited. Wi-Fi 6 (802.11ax) is backward-compatible with prior 802.11 specs. Wi-Fi 6E requires a Wi-Fi 6E router, sold separately, and Windows 10 or higher to function in the 6GHz band. Availability of public wireless access points limited. Wi-Fi 6E is backward-compatible with prior 802.11 specs. And available in countries where Wi-Fi 6E is supported.</a:t>
            </a:r>
          </a:p>
          <a:p>
            <a:pPr marL="0" algn="l" defTabSz="914400" rtl="0" eaLnBrk="1" latinLnBrk="0" hangingPunct="1"/>
            <a:endParaRPr lang="en-US" sz="11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43876C5-BDB2-4B97-A726-07A5A7CF4554}" type="slidenum">
              <a:rPr lang="en-US" smtClean="0"/>
              <a:t>71</a:t>
            </a:fld>
            <a:endParaRPr lang="en-US"/>
          </a:p>
        </p:txBody>
      </p:sp>
    </p:spTree>
    <p:extLst>
      <p:ext uri="{BB962C8B-B14F-4D97-AF65-F5344CB8AC3E}">
        <p14:creationId xmlns:p14="http://schemas.microsoft.com/office/powerpoint/2010/main" val="921059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3876C5-BDB2-4B97-A726-07A5A7CF4554}" type="slidenum">
              <a:rPr lang="en-US" smtClean="0"/>
              <a:t>73</a:t>
            </a:fld>
            <a:endParaRPr lang="en-US"/>
          </a:p>
        </p:txBody>
      </p:sp>
    </p:spTree>
    <p:extLst>
      <p:ext uri="{BB962C8B-B14F-4D97-AF65-F5344CB8AC3E}">
        <p14:creationId xmlns:p14="http://schemas.microsoft.com/office/powerpoint/2010/main" val="3834097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a:solidFill>
                  <a:srgbClr val="000000"/>
                </a:solidFill>
                <a:effectLst/>
                <a:highlight>
                  <a:srgbClr val="F5F5F5"/>
                </a:highlight>
                <a:latin typeface="Aptos"/>
              </a:rPr>
              <a:t>It cannot be overstated how broad-reaching the impact of AI is. And as AI continues to evolve and expand in its use cases and impact, creative and technical professionals must be </a:t>
            </a:r>
            <a:r>
              <a:rPr lang="en-US" b="0">
                <a:solidFill>
                  <a:srgbClr val="000000"/>
                </a:solidFill>
                <a:highlight>
                  <a:srgbClr val="F5F5F5"/>
                </a:highlight>
                <a:latin typeface="Aptos"/>
              </a:rPr>
              <a:t>properly </a:t>
            </a:r>
            <a:r>
              <a:rPr lang="en-US" b="0" i="0" u="none" strike="noStrike">
                <a:solidFill>
                  <a:srgbClr val="000000"/>
                </a:solidFill>
                <a:effectLst/>
                <a:highlight>
                  <a:srgbClr val="F5F5F5"/>
                </a:highlight>
                <a:latin typeface="Aptos"/>
              </a:rPr>
              <a:t>equipped.</a:t>
            </a:r>
            <a:r>
              <a:rPr lang="en-US" b="0">
                <a:solidFill>
                  <a:srgbClr val="000000"/>
                </a:solidFill>
                <a:highlight>
                  <a:srgbClr val="F5F5F5"/>
                </a:highlight>
                <a:latin typeface="Aptos"/>
              </a:rPr>
              <a:t> </a:t>
            </a:r>
          </a:p>
          <a:p>
            <a:pPr fontAlgn="base"/>
            <a:endParaRPr lang="en-US" b="0">
              <a:solidFill>
                <a:srgbClr val="000000"/>
              </a:solidFill>
              <a:highlight>
                <a:srgbClr val="F5F5F5"/>
              </a:highlight>
              <a:latin typeface="Aptos"/>
            </a:endParaRPr>
          </a:p>
          <a:p>
            <a:pPr fontAlgn="base"/>
            <a:r>
              <a:rPr lang="en-US" b="0">
                <a:solidFill>
                  <a:srgbClr val="000000"/>
                </a:solidFill>
                <a:highlight>
                  <a:srgbClr val="F5F5F5"/>
                </a:highlight>
                <a:latin typeface="Aptos"/>
              </a:rPr>
              <a:t>In the recent accelerations of AI, the challenges of power users have changed. Let’s talk about the main challenges power users are faced with today:</a:t>
            </a:r>
          </a:p>
          <a:p>
            <a:pPr fontAlgn="base"/>
            <a:endParaRPr lang="en-US" b="0" i="0">
              <a:solidFill>
                <a:srgbClr val="000000"/>
              </a:solidFill>
              <a:effectLst/>
              <a:highlight>
                <a:srgbClr val="F5F5F5"/>
              </a:highlight>
              <a:latin typeface="Apto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000000"/>
                </a:solidFill>
                <a:highlight>
                  <a:srgbClr val="F5F5F5"/>
                </a:highlight>
                <a:latin typeface="Aptos"/>
              </a:rPr>
              <a:t>Explosion of data: </a:t>
            </a:r>
            <a:r>
              <a:rPr lang="en-US" b="0" i="0" u="none" strike="noStrike">
                <a:solidFill>
                  <a:srgbClr val="000000"/>
                </a:solidFill>
                <a:effectLst/>
                <a:highlight>
                  <a:srgbClr val="F5F5F5"/>
                </a:highlight>
                <a:latin typeface="Aptos"/>
              </a:rPr>
              <a:t>Current projections are that the amount of data that will be in the world by the end of next year (2025) will be in the range of 175 zeta-bytes.</a:t>
            </a:r>
            <a:r>
              <a:rPr lang="en-US" b="0" i="0" u="none" strike="noStrike" baseline="30000">
                <a:solidFill>
                  <a:srgbClr val="000000"/>
                </a:solidFill>
                <a:effectLst/>
                <a:highlight>
                  <a:srgbClr val="F5F5F5"/>
                </a:highlight>
                <a:latin typeface="Aptos"/>
              </a:rPr>
              <a:t>1</a:t>
            </a:r>
            <a:r>
              <a:rPr lang="en-US" b="0" i="0" u="none" strike="noStrike">
                <a:solidFill>
                  <a:srgbClr val="000000"/>
                </a:solidFill>
                <a:effectLst/>
                <a:highlight>
                  <a:srgbClr val="F5F5F5"/>
                </a:highlight>
                <a:latin typeface="Aptos"/>
              </a:rPr>
              <a:t> </a:t>
            </a:r>
            <a:r>
              <a:rPr lang="en-US" b="0" i="0">
                <a:solidFill>
                  <a:srgbClr val="000000"/>
                </a:solidFill>
                <a:effectLst/>
                <a:highlight>
                  <a:srgbClr val="F5F5F5"/>
                </a:highlight>
                <a:latin typeface="Aptos"/>
              </a:rPr>
              <a:t>Now that’s a lot of data. Did you know that one zettabyte is equal to a trillion gigabytes? A quick mental exercise to demonstrate just how massive this is... Do you know how many 4K Netflix movies would fit into one zettabyte? </a:t>
            </a:r>
            <a:r>
              <a:rPr lang="en-US" b="0" i="1">
                <a:solidFill>
                  <a:srgbClr val="000000"/>
                </a:solidFill>
                <a:effectLst/>
                <a:highlight>
                  <a:srgbClr val="F5F5F5"/>
                </a:highlight>
                <a:latin typeface="Aptos"/>
              </a:rPr>
              <a:t>[pause for response] </a:t>
            </a:r>
            <a:r>
              <a:rPr lang="en-US" b="0" i="0">
                <a:solidFill>
                  <a:srgbClr val="000000"/>
                </a:solidFill>
                <a:effectLst/>
                <a:highlight>
                  <a:srgbClr val="F5F5F5"/>
                </a:highlight>
                <a:latin typeface="Aptos"/>
              </a:rPr>
              <a:t>Almost seven trillion. Let that sink in for a moment – seven trillion 4K Netflix movies fit into one zettabyte and the current projection is that by the end of 2025 there will be 175 zettabytes</a:t>
            </a:r>
            <a:r>
              <a:rPr lang="en-US" b="0" i="0" u="none" strike="noStrike" baseline="30000">
                <a:solidFill>
                  <a:srgbClr val="000000"/>
                </a:solidFill>
                <a:effectLst/>
                <a:highlight>
                  <a:srgbClr val="F5F5F5"/>
                </a:highlight>
                <a:latin typeface="Aptos"/>
              </a:rPr>
              <a:t>1</a:t>
            </a:r>
            <a:r>
              <a:rPr lang="en-US" b="0" i="0">
                <a:solidFill>
                  <a:srgbClr val="000000"/>
                </a:solidFill>
                <a:effectLst/>
                <a:highlight>
                  <a:srgbClr val="F5F5F5"/>
                </a:highlight>
                <a:latin typeface="Aptos"/>
              </a:rPr>
              <a:t> of data in the world. This is mind blowing and </a:t>
            </a:r>
            <a:r>
              <a:rPr lang="en-US" b="0" i="0" u="none" strike="noStrike">
                <a:solidFill>
                  <a:srgbClr val="000000"/>
                </a:solidFill>
                <a:effectLst/>
                <a:highlight>
                  <a:srgbClr val="F5F5F5"/>
                </a:highlight>
                <a:latin typeface="Aptos"/>
              </a:rPr>
              <a:t>makes it abundantly clear just how critical it is to have access to </a:t>
            </a:r>
            <a:r>
              <a:rPr lang="en-US" b="0">
                <a:solidFill>
                  <a:srgbClr val="000000"/>
                </a:solidFill>
                <a:highlight>
                  <a:srgbClr val="F5F5F5"/>
                </a:highlight>
                <a:latin typeface="Aptos"/>
              </a:rPr>
              <a:t>local compute for performance, security and cost benefits.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b="0">
              <a:solidFill>
                <a:srgbClr val="000000"/>
              </a:solidFill>
              <a:highlight>
                <a:srgbClr val="F5F5F5"/>
              </a:highlight>
              <a:latin typeface="Apto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000000"/>
                </a:solidFill>
                <a:highlight>
                  <a:srgbClr val="F5F5F5"/>
                </a:highlight>
                <a:latin typeface="Aptos"/>
              </a:rPr>
              <a:t>Complexity of workflows: </a:t>
            </a:r>
            <a:r>
              <a:rPr lang="en-US" b="0" i="0" u="none" strike="noStrike">
                <a:solidFill>
                  <a:srgbClr val="000000"/>
                </a:solidFill>
                <a:effectLst/>
                <a:highlight>
                  <a:srgbClr val="F5F5F5"/>
                </a:highlight>
                <a:latin typeface="Aptos" panose="020B0004020202020204" pitchFamily="34" charset="0"/>
              </a:rPr>
              <a:t>As work entails additional data sources, iterations, and stakeholders than ever before, AND as AI applications are becoming more advanced (and still being optimized for the GPU), it’s</a:t>
            </a:r>
            <a:r>
              <a:rPr lang="en-US" b="0">
                <a:solidFill>
                  <a:srgbClr val="000000"/>
                </a:solidFill>
                <a:highlight>
                  <a:srgbClr val="F5F5F5"/>
                </a:highlight>
                <a:latin typeface="Aptos"/>
              </a:rPr>
              <a:t> crucial to have hardware that’s tested, certified and optimized for software-driven workflows.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b="0" u="none">
              <a:solidFill>
                <a:srgbClr val="000000"/>
              </a:solidFill>
              <a:highlight>
                <a:srgbClr val="F5F5F5"/>
              </a:highlight>
              <a:latin typeface="Apto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u="none">
                <a:solidFill>
                  <a:srgbClr val="000000"/>
                </a:solidFill>
                <a:highlight>
                  <a:srgbClr val="F5F5F5"/>
                </a:highlight>
                <a:latin typeface="Aptos"/>
              </a:rPr>
              <a:t>Pressure to accelerate outcomes: </a:t>
            </a:r>
            <a:r>
              <a:rPr lang="en-US" b="0"/>
              <a:t>Compounding the challenges of workflows that continue to grow more and more complex is the never-ending pressure to accelerate outcomes, while also bound by time.</a:t>
            </a:r>
            <a:r>
              <a:rPr lang="en-US" b="0" i="0" u="none">
                <a:solidFill>
                  <a:srgbClr val="000000"/>
                </a:solidFill>
                <a:effectLst/>
                <a:highlight>
                  <a:srgbClr val="F5F5F5"/>
                </a:highlight>
                <a:latin typeface="Aptos"/>
              </a:rPr>
              <a:t> Power </a:t>
            </a:r>
            <a:r>
              <a:rPr lang="en-US" b="0" u="none">
                <a:solidFill>
                  <a:srgbClr val="000000"/>
                </a:solidFill>
                <a:highlight>
                  <a:srgbClr val="F5F5F5"/>
                </a:highlight>
                <a:latin typeface="Aptos"/>
              </a:rPr>
              <a:t>users need advanced, professional-grade performance to be able to ideate, iterate and deliver work faster—and to do this without system lags or failures.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b="0" i="0" u="none">
              <a:solidFill>
                <a:srgbClr val="000000"/>
              </a:solidFill>
              <a:effectLst/>
              <a:highlight>
                <a:srgbClr val="F5F5F5"/>
              </a:highlight>
              <a:latin typeface="Apto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00000"/>
                </a:solidFill>
                <a:effectLst/>
                <a:highlight>
                  <a:srgbClr val="F5F5F5"/>
                </a:highlight>
                <a:latin typeface="Aptos"/>
              </a:rPr>
              <a:t>New security threats: Last, but certainly not least, there are new risks that must be addressed through secure technology solutions to protect company data and privacy</a:t>
            </a:r>
            <a:r>
              <a:rPr lang="en-US" b="0" i="0">
                <a:solidFill>
                  <a:srgbClr val="444444"/>
                </a:solidFill>
                <a:effectLst/>
                <a:highlight>
                  <a:srgbClr val="F5F5F5"/>
                </a:highlight>
                <a:latin typeface="Forma DJR Micro" panose="00000000000000090000"/>
              </a:rPr>
              <a:t>.</a:t>
            </a:r>
            <a:endParaRPr lang="en-US" b="0" i="0">
              <a:solidFill>
                <a:srgbClr val="444444"/>
              </a:solidFill>
              <a:effectLst/>
              <a:highlight>
                <a:srgbClr val="F5F5F5"/>
              </a:highlight>
              <a:latin typeface="Calibri" panose="020F0502020204030204" pitchFamily="34" charset="0"/>
            </a:endParaRPr>
          </a:p>
          <a:p>
            <a:endParaRPr lang="en-US">
              <a:solidFill>
                <a:srgbClr val="000000"/>
              </a:solidFill>
              <a:highlight>
                <a:srgbClr val="F5F5F5"/>
              </a:highlight>
              <a:latin typeface="Aptos"/>
            </a:endParaRPr>
          </a:p>
          <a:p>
            <a:pPr marL="0" indent="0" algn="l" rtl="0" fontAlgn="base">
              <a:buFont typeface="Arial" panose="020B0604020202020204" pitchFamily="34" charset="0"/>
              <a:buNone/>
            </a:pPr>
            <a:r>
              <a:rPr lang="en-US" b="0" i="0" u="none" strike="noStrike">
                <a:solidFill>
                  <a:srgbClr val="000000"/>
                </a:solidFill>
                <a:effectLst/>
                <a:highlight>
                  <a:srgbClr val="F5F5F5"/>
                </a:highlight>
                <a:latin typeface="Aptos" panose="020B0004020202020204" pitchFamily="34" charset="0"/>
              </a:rPr>
              <a:t>_________________________________________________________________________________________________________________________________________________________________________________________________</a:t>
            </a:r>
          </a:p>
          <a:p>
            <a:pPr marL="228600" indent="-228600">
              <a:buAutoNum type="arabicPeriod"/>
            </a:pPr>
            <a:endParaRPr lang="en-US"/>
          </a:p>
          <a:p>
            <a:pPr marL="228600" indent="-228600">
              <a:buAutoNum type="arabicPeriod"/>
            </a:pPr>
            <a:r>
              <a:rPr lang="en-US"/>
              <a:t>Source: Data Age 2025: The Digitization of the World from Edge to Core. An IDC White Paper. https://www.seagate.com/files/www-content/our-story/trends/files/idc-seagate-dataage-whitepaper.pdf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D26F0E37-8AC6-4E60-8918-A9EDB08212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544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3876C5-BDB2-4B97-A726-07A5A7CF4554}" type="slidenum">
              <a:rPr lang="en-US" smtClean="0"/>
              <a:t>9</a:t>
            </a:fld>
            <a:endParaRPr lang="en-US"/>
          </a:p>
        </p:txBody>
      </p:sp>
    </p:spTree>
    <p:extLst>
      <p:ext uri="{BB962C8B-B14F-4D97-AF65-F5344CB8AC3E}">
        <p14:creationId xmlns:p14="http://schemas.microsoft.com/office/powerpoint/2010/main" val="759001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Z4 G5   I   HP Confidential. For use by HP or Partner with Customers under HP CDA only. </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11765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userDrawn="1">
          <p15:clr>
            <a:srgbClr val="FBAE40"/>
          </p15:clr>
        </p15:guide>
        <p15:guide id="5" orient="horz" pos="81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plit Content Right">
    <p:spTree>
      <p:nvGrpSpPr>
        <p:cNvPr id="1" name=""/>
        <p:cNvGrpSpPr/>
        <p:nvPr/>
      </p:nvGrpSpPr>
      <p:grpSpPr>
        <a:xfrm>
          <a:off x="0" y="0"/>
          <a:ext cx="0" cy="0"/>
          <a:chOff x="0" y="0"/>
          <a:chExt cx="0" cy="0"/>
        </a:xfrm>
      </p:grpSpPr>
      <p:sp>
        <p:nvSpPr>
          <p:cNvPr id="17" name="Text Placeholder 24">
            <a:extLst>
              <a:ext uri="{FF2B5EF4-FFF2-40B4-BE49-F238E27FC236}">
                <a16:creationId xmlns:a16="http://schemas.microsoft.com/office/drawing/2014/main" id="{D49A0CE8-0FC4-C54A-8E41-19A53CF3EEE0}"/>
              </a:ext>
            </a:extLst>
          </p:cNvPr>
          <p:cNvSpPr>
            <a:spLocks noGrp="1"/>
          </p:cNvSpPr>
          <p:nvPr>
            <p:ph type="body" sz="quarter" idx="30" hasCustomPrompt="1"/>
          </p:nvPr>
        </p:nvSpPr>
        <p:spPr>
          <a:xfrm>
            <a:off x="6795436" y="2983832"/>
            <a:ext cx="4722905" cy="3056258"/>
          </a:xfrm>
        </p:spPr>
        <p:txBody>
          <a:bodyPr/>
          <a:lstStyle>
            <a:lvl1pPr marL="0" indent="0">
              <a:buNone/>
              <a:defRPr sz="1600" b="0" i="0" cap="all" spc="200" baseline="0">
                <a:latin typeface="HP Simplified Light" panose="020B0404020204020204" pitchFamily="34" charset="0"/>
              </a:defRPr>
            </a:lvl1pPr>
            <a:lvl2pPr marL="0" indent="0">
              <a:buNone/>
              <a:defRPr sz="1400"/>
            </a:lvl2pPr>
            <a:lvl3pPr marL="914400" indent="0">
              <a:buNone/>
              <a:defRPr/>
            </a:lvl3pPr>
            <a:lvl4pPr marL="1371600" indent="0">
              <a:buNone/>
              <a:defRPr/>
            </a:lvl4pPr>
            <a:lvl5pPr marL="1828800" indent="0">
              <a:buNone/>
              <a:defRPr/>
            </a:lvl5pPr>
          </a:lstStyle>
          <a:p>
            <a:pPr lvl="0"/>
            <a:r>
              <a:rPr lang="en-US"/>
              <a:t>CLICK TO EDIT STATEMENT</a:t>
            </a:r>
          </a:p>
          <a:p>
            <a:pPr lvl="1"/>
            <a:r>
              <a:rPr lang="en-US"/>
              <a:t>Return and tab for statement description </a:t>
            </a:r>
          </a:p>
          <a:p>
            <a:pPr lvl="1"/>
            <a:endParaRPr lang="en-US"/>
          </a:p>
        </p:txBody>
      </p:sp>
      <p:sp>
        <p:nvSpPr>
          <p:cNvPr id="2" name="Title 1">
            <a:extLst>
              <a:ext uri="{FF2B5EF4-FFF2-40B4-BE49-F238E27FC236}">
                <a16:creationId xmlns:a16="http://schemas.microsoft.com/office/drawing/2014/main" id="{4BA09D0A-4322-B840-AF44-46894B7E5EE9}"/>
              </a:ext>
            </a:extLst>
          </p:cNvPr>
          <p:cNvSpPr>
            <a:spLocks noGrp="1"/>
          </p:cNvSpPr>
          <p:nvPr>
            <p:ph type="title" hasCustomPrompt="1"/>
          </p:nvPr>
        </p:nvSpPr>
        <p:spPr>
          <a:xfrm>
            <a:off x="6795506" y="768238"/>
            <a:ext cx="4722904" cy="1325563"/>
          </a:xfrm>
          <a:solidFill>
            <a:schemeClr val="bg1"/>
          </a:solidFill>
        </p:spPr>
        <p:txBody>
          <a:bodyPr anchor="b" anchorCtr="0">
            <a:noAutofit/>
          </a:bodyPr>
          <a:lstStyle>
            <a:lvl1pPr>
              <a:defRPr sz="3600" cap="all" spc="300" baseline="0"/>
            </a:lvl1pPr>
          </a:lstStyle>
          <a:p>
            <a:r>
              <a:rPr lang="en-US"/>
              <a:t>CLICK TO EDIT the headline</a:t>
            </a:r>
          </a:p>
        </p:txBody>
      </p:sp>
      <p:sp>
        <p:nvSpPr>
          <p:cNvPr id="16" name="Text Placeholder 6">
            <a:extLst>
              <a:ext uri="{FF2B5EF4-FFF2-40B4-BE49-F238E27FC236}">
                <a16:creationId xmlns:a16="http://schemas.microsoft.com/office/drawing/2014/main" id="{756E38AB-B0CE-7E45-886B-34C1DD367DC8}"/>
              </a:ext>
            </a:extLst>
          </p:cNvPr>
          <p:cNvSpPr>
            <a:spLocks noGrp="1"/>
          </p:cNvSpPr>
          <p:nvPr>
            <p:ph type="body" sz="quarter" idx="12" hasCustomPrompt="1"/>
          </p:nvPr>
        </p:nvSpPr>
        <p:spPr>
          <a:xfrm>
            <a:off x="6795436" y="2093801"/>
            <a:ext cx="4722905" cy="641466"/>
          </a:xfrm>
        </p:spPr>
        <p:txBody>
          <a:bodyPr>
            <a:noAutofit/>
          </a:bodyPr>
          <a:lstStyle>
            <a:lvl1pPr marL="0" indent="0" algn="l">
              <a:buNone/>
              <a:defRPr cap="all" spc="300" baseline="0"/>
            </a:lvl1pPr>
            <a:lvl2pPr marL="457200" indent="0" algn="l">
              <a:buNone/>
              <a:defRPr spc="300"/>
            </a:lvl2pPr>
            <a:lvl3pPr marL="914400" indent="0" algn="l">
              <a:buNone/>
              <a:defRPr spc="300"/>
            </a:lvl3pPr>
            <a:lvl4pPr marL="1371600" indent="0" algn="l">
              <a:buNone/>
              <a:defRPr spc="300"/>
            </a:lvl4pPr>
            <a:lvl5pPr marL="1828800" indent="0" algn="l">
              <a:buNone/>
              <a:defRPr spc="300"/>
            </a:lvl5pPr>
          </a:lstStyle>
          <a:p>
            <a:pPr lvl="0"/>
            <a:r>
              <a:rPr lang="en-US"/>
              <a:t>CLICK TO EDIT subhead</a:t>
            </a:r>
          </a:p>
        </p:txBody>
      </p:sp>
      <p:sp>
        <p:nvSpPr>
          <p:cNvPr id="22" name="Content Placeholder 21">
            <a:extLst>
              <a:ext uri="{FF2B5EF4-FFF2-40B4-BE49-F238E27FC236}">
                <a16:creationId xmlns:a16="http://schemas.microsoft.com/office/drawing/2014/main" id="{CF7B39FE-529D-3747-9C06-CBE03CE6B04D}"/>
              </a:ext>
            </a:extLst>
          </p:cNvPr>
          <p:cNvSpPr>
            <a:spLocks noGrp="1"/>
          </p:cNvSpPr>
          <p:nvPr>
            <p:ph sz="quarter" idx="17" hasCustomPrompt="1"/>
          </p:nvPr>
        </p:nvSpPr>
        <p:spPr>
          <a:xfrm>
            <a:off x="6895728" y="2743149"/>
            <a:ext cx="3584714" cy="9144"/>
          </a:xfrm>
          <a:solidFill>
            <a:schemeClr val="accent2"/>
          </a:solidFill>
          <a:ln w="6350">
            <a:noFill/>
          </a:ln>
        </p:spPr>
        <p:txBody>
          <a:bodyPr/>
          <a:lstStyle>
            <a:lvl1pPr marL="0" indent="0">
              <a:buNone/>
              <a:defRPr/>
            </a:lvl1pPr>
          </a:lstStyle>
          <a:p>
            <a:pPr lvl="0"/>
            <a:r>
              <a:rPr lang="en-US"/>
              <a:t>   </a:t>
            </a:r>
          </a:p>
        </p:txBody>
      </p:sp>
      <p:sp>
        <p:nvSpPr>
          <p:cNvPr id="25" name="Text Placeholder 24">
            <a:extLst>
              <a:ext uri="{FF2B5EF4-FFF2-40B4-BE49-F238E27FC236}">
                <a16:creationId xmlns:a16="http://schemas.microsoft.com/office/drawing/2014/main" id="{E7866D61-D79F-DB41-8DDC-5389CAF3DC3D}"/>
              </a:ext>
            </a:extLst>
          </p:cNvPr>
          <p:cNvSpPr>
            <a:spLocks noGrp="1"/>
          </p:cNvSpPr>
          <p:nvPr>
            <p:ph type="body" sz="quarter" idx="31" hasCustomPrompt="1"/>
          </p:nvPr>
        </p:nvSpPr>
        <p:spPr>
          <a:xfrm flipV="1">
            <a:off x="6896100" y="3705507"/>
            <a:ext cx="1600200" cy="9144"/>
          </a:xfrm>
          <a:solidFill>
            <a:schemeClr val="bg2"/>
          </a:solidFill>
        </p:spPr>
        <p:txBody>
          <a:bodyPr/>
          <a:lstStyle/>
          <a:p>
            <a:pPr lvl="0"/>
            <a:r>
              <a:rPr lang="en-US"/>
              <a:t>  </a:t>
            </a:r>
          </a:p>
        </p:txBody>
      </p:sp>
      <p:sp>
        <p:nvSpPr>
          <p:cNvPr id="26" name="Text Placeholder 24">
            <a:extLst>
              <a:ext uri="{FF2B5EF4-FFF2-40B4-BE49-F238E27FC236}">
                <a16:creationId xmlns:a16="http://schemas.microsoft.com/office/drawing/2014/main" id="{97AFDB54-D60A-8346-A908-CBA14EA6921A}"/>
              </a:ext>
            </a:extLst>
          </p:cNvPr>
          <p:cNvSpPr>
            <a:spLocks noGrp="1"/>
          </p:cNvSpPr>
          <p:nvPr>
            <p:ph type="body" sz="quarter" idx="32" hasCustomPrompt="1"/>
          </p:nvPr>
        </p:nvSpPr>
        <p:spPr>
          <a:xfrm flipV="1">
            <a:off x="6896100" y="4610832"/>
            <a:ext cx="1600200" cy="45719"/>
          </a:xfrm>
          <a:solidFill>
            <a:schemeClr val="bg2"/>
          </a:solidFill>
        </p:spPr>
        <p:txBody>
          <a:bodyPr/>
          <a:lstStyle/>
          <a:p>
            <a:pPr lvl="0"/>
            <a:r>
              <a:rPr lang="en-US"/>
              <a:t>  </a:t>
            </a:r>
          </a:p>
        </p:txBody>
      </p:sp>
      <p:sp>
        <p:nvSpPr>
          <p:cNvPr id="3" name="Rectangle 2">
            <a:extLst>
              <a:ext uri="{FF2B5EF4-FFF2-40B4-BE49-F238E27FC236}">
                <a16:creationId xmlns:a16="http://schemas.microsoft.com/office/drawing/2014/main" id="{8F2C2B39-6E8F-40B1-B7FC-BE2418969154}"/>
              </a:ext>
            </a:extLst>
          </p:cNvPr>
          <p:cNvSpPr/>
          <p:nvPr userDrawn="1"/>
        </p:nvSpPr>
        <p:spPr>
          <a:xfrm>
            <a:off x="0" y="5258019"/>
            <a:ext cx="5103628" cy="680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90D89C4-9170-492E-B537-1CBD0A38A73A}"/>
              </a:ext>
            </a:extLst>
          </p:cNvPr>
          <p:cNvSpPr/>
          <p:nvPr userDrawn="1"/>
        </p:nvSpPr>
        <p:spPr>
          <a:xfrm>
            <a:off x="0" y="6390526"/>
            <a:ext cx="5352836" cy="390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27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33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38FF4187-6C7B-4519-954A-1FC6895721EB}"/>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endParaRPr lang="en-US"/>
          </a:p>
        </p:txBody>
      </p:sp>
    </p:spTree>
    <p:extLst>
      <p:ext uri="{BB962C8B-B14F-4D97-AF65-F5344CB8AC3E}">
        <p14:creationId xmlns:p14="http://schemas.microsoft.com/office/powerpoint/2010/main" val="408839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I   Z6 G5   I   HP Confidential. For use by HP or Partner with Customers under HP CDA only. </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99669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sic Text and Content">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9" y="1610090"/>
            <a:ext cx="7545783" cy="3098028"/>
          </a:xfrm>
          <a:ln>
            <a:noFill/>
          </a:ln>
        </p:spPr>
        <p:txBody>
          <a:bodyPr wrap="square" anchor="t" anchorCtr="0">
            <a:spAutoFit/>
          </a:bodyPr>
          <a:lstStyle>
            <a:lvl1pPr marL="0" indent="0">
              <a:buFont typeface="Arial" panose="020B0604020202020204" pitchFamily="34" charset="0"/>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7" y="397385"/>
            <a:ext cx="11612880" cy="600934"/>
          </a:xfrm>
        </p:spPr>
        <p:txBody>
          <a:bodyPr wrap="square" tIns="0" rIns="0" bIns="0">
            <a:spAutoFit/>
          </a:bodyPr>
          <a:lstStyle>
            <a:lvl1pPr>
              <a:defRPr sz="4400">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1" y="6457053"/>
            <a:ext cx="153888" cy="153888"/>
          </a:xfrm>
          <a:prstGeom prst="rect">
            <a:avLst/>
          </a:prstGeom>
        </p:spPr>
        <p:txBody>
          <a:bodyPr lIns="0" tIns="0" rIns="0" bIns="0" anchor="ctr" anchorCtr="0">
            <a:spAutoFit/>
          </a:bodyPr>
          <a:lstStyle>
            <a:lvl1pPr>
              <a:defRPr sz="1000">
                <a:latin typeface="+mn-lt"/>
              </a:defRPr>
            </a:lvl1pPr>
          </a:lstStyle>
          <a:p>
            <a:fld id="{8D723F55-3634-44D6-88D4-CB4C288B3F54}" type="slidenum">
              <a:rPr lang="en-US" smtClean="0"/>
              <a:t>‹#›</a:t>
            </a:fld>
            <a:endParaRPr lang="en-US"/>
          </a:p>
        </p:txBody>
      </p:sp>
    </p:spTree>
    <p:extLst>
      <p:ext uri="{BB962C8B-B14F-4D97-AF65-F5344CB8AC3E}">
        <p14:creationId xmlns:p14="http://schemas.microsoft.com/office/powerpoint/2010/main" val="103305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4" y="1604963"/>
            <a:ext cx="7616825" cy="340360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6D6D60A0-92CD-86D8-473C-E378E4B42DE6}"/>
              </a:ext>
            </a:extLst>
          </p:cNvPr>
          <p:cNvSpPr>
            <a:spLocks noGrp="1"/>
          </p:cNvSpPr>
          <p:nvPr>
            <p:ph type="ftr" sz="quarter" idx="39"/>
          </p:nvPr>
        </p:nvSpPr>
        <p:spPr/>
        <p:txBody>
          <a:bodyPr/>
          <a:lstStyle/>
          <a:p>
            <a:r>
              <a:rPr lang="en-US"/>
              <a:t>Z4 G5   I   HP Confidential. For use by HP or Partner with Customers under HP CDA only. </a:t>
            </a:r>
          </a:p>
        </p:txBody>
      </p:sp>
      <p:sp>
        <p:nvSpPr>
          <p:cNvPr id="5" name="Slide Number Placeholder 4">
            <a:extLst>
              <a:ext uri="{FF2B5EF4-FFF2-40B4-BE49-F238E27FC236}">
                <a16:creationId xmlns:a16="http://schemas.microsoft.com/office/drawing/2014/main" id="{BCA2221C-E684-8E60-71EC-AEFB3A045030}"/>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60561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userDrawn="1">
          <p15:clr>
            <a:srgbClr val="FBAE40"/>
          </p15:clr>
        </p15:guide>
        <p15:guide id="5" orient="horz" pos="81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titl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Z4 G5   I   HP Confidential. For use by HP or Partner with Customers under HP CDA only. </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1601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userDrawn="1">
          <p15:clr>
            <a:srgbClr val="FBAE40"/>
          </p15:clr>
        </p15:guide>
        <p15:guide id="2" orient="horz" pos="13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mp; Three Columns">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1706409-1638-CF42-BBFF-6E2EEACF4246}"/>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304800" y="397384"/>
            <a:ext cx="11582400" cy="600934"/>
          </a:xfrm>
        </p:spPr>
        <p:txBody>
          <a:bodyPr wrap="square" tIns="0" rIns="0" bIns="0">
            <a:spAutoFit/>
          </a:bodyPr>
          <a:lstStyle>
            <a:lvl1pPr>
              <a:defRPr sz="4400">
                <a:latin typeface="+mj-lt"/>
              </a:defRPr>
            </a:lvl1pPr>
          </a:lstStyle>
          <a:p>
            <a:r>
              <a:rPr lang="en-US"/>
              <a:t>Title</a:t>
            </a:r>
          </a:p>
        </p:txBody>
      </p:sp>
      <p:sp>
        <p:nvSpPr>
          <p:cNvPr id="23" name="Rectangle 22">
            <a:extLst>
              <a:ext uri="{FF2B5EF4-FFF2-40B4-BE49-F238E27FC236}">
                <a16:creationId xmlns:a16="http://schemas.microsoft.com/office/drawing/2014/main" id="{4B4B948A-C572-406C-A3D5-474CF7ADBB3E}"/>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1"/>
            <a:ext cx="11590375"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sz="quarter" idx="38" hasCustomPrompt="1"/>
          </p:nvPr>
        </p:nvSpPr>
        <p:spPr>
          <a:xfrm>
            <a:off x="304800" y="2459575"/>
            <a:ext cx="3657600"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sz="quarter" idx="39" hasCustomPrompt="1"/>
          </p:nvPr>
        </p:nvSpPr>
        <p:spPr>
          <a:xfrm>
            <a:off x="42671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8" name="Text Placeholder 3">
            <a:extLst>
              <a:ext uri="{FF2B5EF4-FFF2-40B4-BE49-F238E27FC236}">
                <a16:creationId xmlns:a16="http://schemas.microsoft.com/office/drawing/2014/main" id="{851D82BA-2CF0-49C2-A05B-8162B5F86313}"/>
              </a:ext>
            </a:extLst>
          </p:cNvPr>
          <p:cNvSpPr>
            <a:spLocks noGrp="1"/>
          </p:cNvSpPr>
          <p:nvPr>
            <p:ph sz="quarter" idx="40" hasCustomPrompt="1"/>
          </p:nvPr>
        </p:nvSpPr>
        <p:spPr>
          <a:xfrm>
            <a:off x="82295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 name="Footer Placeholder 1">
            <a:extLst>
              <a:ext uri="{FF2B5EF4-FFF2-40B4-BE49-F238E27FC236}">
                <a16:creationId xmlns:a16="http://schemas.microsoft.com/office/drawing/2014/main" id="{81FD4C4E-6DCE-ED5B-A360-DBBC149312A7}"/>
              </a:ext>
            </a:extLst>
          </p:cNvPr>
          <p:cNvSpPr>
            <a:spLocks noGrp="1"/>
          </p:cNvSpPr>
          <p:nvPr>
            <p:ph type="ftr" sz="quarter" idx="41"/>
          </p:nvPr>
        </p:nvSpPr>
        <p:spPr/>
        <p:txBody>
          <a:bodyPr/>
          <a:lstStyle/>
          <a:p>
            <a:r>
              <a:rPr lang="en-US"/>
              <a:t>Z4 G5   I   HP Confidential. For use by HP or Partner with Customers under HP CDA only. </a:t>
            </a:r>
          </a:p>
        </p:txBody>
      </p:sp>
      <p:sp>
        <p:nvSpPr>
          <p:cNvPr id="3" name="Slide Number Placeholder 2">
            <a:extLst>
              <a:ext uri="{FF2B5EF4-FFF2-40B4-BE49-F238E27FC236}">
                <a16:creationId xmlns:a16="http://schemas.microsoft.com/office/drawing/2014/main" id="{70617FED-38CA-8BD9-9F2C-6FD26F192CE4}"/>
              </a:ext>
            </a:extLst>
          </p:cNvPr>
          <p:cNvSpPr>
            <a:spLocks noGrp="1"/>
          </p:cNvSpPr>
          <p:nvPr>
            <p:ph type="sldNum" sz="quarter" idx="42"/>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55164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userDrawn="1">
          <p15:clr>
            <a:srgbClr val="FBAE40"/>
          </p15:clr>
        </p15:guide>
        <p15:guide id="2" orient="horz" pos="13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48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38FF4187-6C7B-4519-954A-1FC6895721EB}"/>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endParaRPr lang="en-US"/>
          </a:p>
        </p:txBody>
      </p:sp>
    </p:spTree>
    <p:extLst>
      <p:ext uri="{BB962C8B-B14F-4D97-AF65-F5344CB8AC3E}">
        <p14:creationId xmlns:p14="http://schemas.microsoft.com/office/powerpoint/2010/main" val="31705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349185-9515-0449-AD11-CAAEF5F87EEB}"/>
              </a:ext>
            </a:extLst>
          </p:cNvPr>
          <p:cNvSpPr/>
          <p:nvPr/>
        </p:nvSpPr>
        <p:spPr>
          <a:xfrm>
            <a:off x="2653748" y="1384300"/>
            <a:ext cx="1182756" cy="158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6D5C065-1F05-704D-856C-347464A6D84B}"/>
              </a:ext>
            </a:extLst>
          </p:cNvPr>
          <p:cNvSpPr>
            <a:spLocks noGrp="1"/>
          </p:cNvSpPr>
          <p:nvPr>
            <p:ph type="body" sz="quarter" idx="10" hasCustomPrompt="1"/>
          </p:nvPr>
        </p:nvSpPr>
        <p:spPr>
          <a:xfrm>
            <a:off x="6790502" y="1614745"/>
            <a:ext cx="4300810" cy="3628509"/>
          </a:xfrm>
        </p:spPr>
        <p:txBody>
          <a:bodyPr lIns="0" anchor="ctr" anchorCtr="0">
            <a:noAutofit/>
          </a:bodyPr>
          <a:lstStyle>
            <a:lvl1pPr marL="0" marR="0" indent="0" algn="l" defTabSz="914400" rtl="0" eaLnBrk="1" fontAlgn="auto" latinLnBrk="0" hangingPunct="1">
              <a:lnSpc>
                <a:spcPct val="250000"/>
              </a:lnSpc>
              <a:spcBef>
                <a:spcPts val="0"/>
              </a:spcBef>
              <a:spcAft>
                <a:spcPts val="0"/>
              </a:spcAft>
              <a:buClr>
                <a:schemeClr val="accent1"/>
              </a:buClr>
              <a:buSzPct val="150000"/>
              <a:buFont typeface="+mj-lt"/>
              <a:buNone/>
              <a:tabLst/>
              <a:defRPr sz="1600" b="0" i="0" cap="all" spc="200" baseline="0">
                <a:solidFill>
                  <a:schemeClr val="bg1"/>
                </a:solidFill>
                <a:latin typeface="HP Simplified" panose="020B0604020204020204" pitchFamily="34" charset="0"/>
              </a:defRPr>
            </a:lvl1pPr>
            <a:lvl2pPr marL="457200" indent="0">
              <a:lnSpc>
                <a:spcPct val="150000"/>
              </a:lnSpc>
              <a:buClr>
                <a:schemeClr val="accent1"/>
              </a:buClr>
              <a:buNone/>
              <a:defRPr sz="1600" b="0" i="0" spc="200" baseline="0">
                <a:solidFill>
                  <a:schemeClr val="bg1"/>
                </a:solidFill>
                <a:latin typeface="HP Simplified" panose="020B0604020204020204" pitchFamily="34" charset="0"/>
              </a:defRPr>
            </a:lvl2pPr>
            <a:lvl3pPr marL="914400" indent="0">
              <a:lnSpc>
                <a:spcPct val="150000"/>
              </a:lnSpc>
              <a:buClr>
                <a:schemeClr val="accent1"/>
              </a:buClr>
              <a:buNone/>
              <a:defRPr sz="1600" b="0" i="0" spc="200" baseline="0">
                <a:solidFill>
                  <a:schemeClr val="bg1"/>
                </a:solidFill>
                <a:latin typeface="HP Simplified" panose="020B0604020204020204" pitchFamily="34" charset="0"/>
              </a:defRPr>
            </a:lvl3pPr>
            <a:lvl4pPr marL="1371600" indent="0">
              <a:lnSpc>
                <a:spcPct val="150000"/>
              </a:lnSpc>
              <a:buClr>
                <a:schemeClr val="accent1"/>
              </a:buClr>
              <a:buNone/>
              <a:defRPr sz="1600" b="0" i="0" spc="200" baseline="0">
                <a:solidFill>
                  <a:schemeClr val="bg1"/>
                </a:solidFill>
                <a:latin typeface="HP Simplified" panose="020B0604020204020204" pitchFamily="34" charset="0"/>
              </a:defRPr>
            </a:lvl4pPr>
            <a:lvl5pPr marL="1828800" indent="0">
              <a:lnSpc>
                <a:spcPct val="150000"/>
              </a:lnSpc>
              <a:buClr>
                <a:schemeClr val="accent1"/>
              </a:buClr>
              <a:buNone/>
              <a:defRPr sz="1600" b="0" i="0" spc="200" baseline="0">
                <a:solidFill>
                  <a:schemeClr val="bg1"/>
                </a:solidFill>
                <a:latin typeface="HP Simplified" panose="020B0604020204020204" pitchFamily="34" charset="0"/>
              </a:defRPr>
            </a:lvl5pPr>
          </a:lstStyle>
          <a:p>
            <a:pPr lvl="0"/>
            <a:r>
              <a:rPr lang="en-US"/>
              <a:t>Section title 01 goes here</a:t>
            </a:r>
          </a:p>
          <a:p>
            <a:pPr lvl="0"/>
            <a:r>
              <a:rPr lang="en-US"/>
              <a:t>Section title 02 goes here</a:t>
            </a:r>
          </a:p>
          <a:p>
            <a:pPr lvl="0"/>
            <a:r>
              <a:rPr lang="en-US"/>
              <a:t>Section title 03 goes here</a:t>
            </a:r>
          </a:p>
          <a:p>
            <a:pPr marL="0" marR="0" lvl="0" indent="0" algn="l" defTabSz="914400" rtl="0" eaLnBrk="1" fontAlgn="auto" latinLnBrk="0" hangingPunct="1">
              <a:lnSpc>
                <a:spcPct val="250000"/>
              </a:lnSpc>
              <a:spcBef>
                <a:spcPts val="0"/>
              </a:spcBef>
              <a:spcAft>
                <a:spcPts val="0"/>
              </a:spcAft>
              <a:buClr>
                <a:schemeClr val="accent1"/>
              </a:buClr>
              <a:buSzPct val="150000"/>
              <a:buFont typeface="+mj-lt"/>
              <a:buNone/>
              <a:tabLst/>
              <a:defRPr/>
            </a:pPr>
            <a:r>
              <a:rPr lang="en-US"/>
              <a:t>Section title 04 goes here</a:t>
            </a:r>
          </a:p>
          <a:p>
            <a:pPr marL="0" marR="0" lvl="0" indent="0" algn="l" defTabSz="914400" rtl="0" eaLnBrk="1" fontAlgn="auto" latinLnBrk="0" hangingPunct="1">
              <a:lnSpc>
                <a:spcPct val="250000"/>
              </a:lnSpc>
              <a:spcBef>
                <a:spcPts val="0"/>
              </a:spcBef>
              <a:spcAft>
                <a:spcPts val="0"/>
              </a:spcAft>
              <a:buClr>
                <a:schemeClr val="accent1"/>
              </a:buClr>
              <a:buSzPct val="150000"/>
              <a:buFont typeface="+mj-lt"/>
              <a:buNone/>
              <a:tabLst/>
              <a:defRPr/>
            </a:pPr>
            <a:r>
              <a:rPr lang="en-US"/>
              <a:t>Section title 05 goes here</a:t>
            </a:r>
          </a:p>
        </p:txBody>
      </p:sp>
      <p:sp>
        <p:nvSpPr>
          <p:cNvPr id="13" name="Text Placeholder 7">
            <a:extLst>
              <a:ext uri="{FF2B5EF4-FFF2-40B4-BE49-F238E27FC236}">
                <a16:creationId xmlns:a16="http://schemas.microsoft.com/office/drawing/2014/main" id="{E78F6EC8-A69C-184C-9981-49167BCB8F13}"/>
              </a:ext>
            </a:extLst>
          </p:cNvPr>
          <p:cNvSpPr>
            <a:spLocks noGrp="1"/>
          </p:cNvSpPr>
          <p:nvPr>
            <p:ph type="body" sz="quarter" idx="12" hasCustomPrompt="1"/>
          </p:nvPr>
        </p:nvSpPr>
        <p:spPr>
          <a:xfrm>
            <a:off x="5455692" y="1614745"/>
            <a:ext cx="1211808" cy="3628509"/>
          </a:xfrm>
        </p:spPr>
        <p:txBody>
          <a:bodyPr lIns="0" rIns="0" anchor="ctr" anchorCtr="0">
            <a:noAutofit/>
          </a:bodyPr>
          <a:lstStyle>
            <a:lvl1pPr marL="0" indent="0" algn="r">
              <a:lnSpc>
                <a:spcPct val="200000"/>
              </a:lnSpc>
              <a:spcBef>
                <a:spcPts val="0"/>
              </a:spcBef>
              <a:spcAft>
                <a:spcPts val="0"/>
              </a:spcAft>
              <a:buClr>
                <a:schemeClr val="accent1"/>
              </a:buClr>
              <a:buSzPct val="150000"/>
              <a:buFont typeface="+mj-lt"/>
              <a:buNone/>
              <a:defRPr sz="2000" b="0" i="0" cap="all" spc="200" baseline="0">
                <a:solidFill>
                  <a:schemeClr val="accent1"/>
                </a:solidFill>
                <a:latin typeface="HP Simplified Light" panose="020B0404020204020204" pitchFamily="34" charset="0"/>
              </a:defRPr>
            </a:lvl1pPr>
            <a:lvl2pPr marL="457200" indent="0">
              <a:lnSpc>
                <a:spcPct val="150000"/>
              </a:lnSpc>
              <a:buClr>
                <a:schemeClr val="accent1"/>
              </a:buClr>
              <a:buNone/>
              <a:defRPr sz="1600" b="0" i="0" spc="200" baseline="0">
                <a:solidFill>
                  <a:schemeClr val="bg1"/>
                </a:solidFill>
                <a:latin typeface="HP Simplified" panose="020B0604020204020204" pitchFamily="34" charset="0"/>
              </a:defRPr>
            </a:lvl2pPr>
            <a:lvl3pPr marL="914400" indent="0">
              <a:lnSpc>
                <a:spcPct val="150000"/>
              </a:lnSpc>
              <a:buClr>
                <a:schemeClr val="accent1"/>
              </a:buClr>
              <a:buNone/>
              <a:defRPr sz="1600" b="0" i="0" spc="200" baseline="0">
                <a:solidFill>
                  <a:schemeClr val="bg1"/>
                </a:solidFill>
                <a:latin typeface="HP Simplified" panose="020B0604020204020204" pitchFamily="34" charset="0"/>
              </a:defRPr>
            </a:lvl3pPr>
            <a:lvl4pPr marL="1371600" indent="0">
              <a:lnSpc>
                <a:spcPct val="150000"/>
              </a:lnSpc>
              <a:buClr>
                <a:schemeClr val="accent1"/>
              </a:buClr>
              <a:buNone/>
              <a:defRPr sz="1600" b="0" i="0" spc="200" baseline="0">
                <a:solidFill>
                  <a:schemeClr val="bg1"/>
                </a:solidFill>
                <a:latin typeface="HP Simplified" panose="020B0604020204020204" pitchFamily="34" charset="0"/>
              </a:defRPr>
            </a:lvl4pPr>
            <a:lvl5pPr marL="1828800" indent="0">
              <a:lnSpc>
                <a:spcPct val="150000"/>
              </a:lnSpc>
              <a:buClr>
                <a:schemeClr val="accent1"/>
              </a:buClr>
              <a:buNone/>
              <a:defRPr sz="1600" b="0" i="0" spc="200" baseline="0">
                <a:solidFill>
                  <a:schemeClr val="bg1"/>
                </a:solidFill>
                <a:latin typeface="HP Simplified" panose="020B0604020204020204" pitchFamily="34" charset="0"/>
              </a:defRPr>
            </a:lvl5pPr>
          </a:lstStyle>
          <a:p>
            <a:pPr lvl="0"/>
            <a:r>
              <a:rPr lang="en-US"/>
              <a:t>01</a:t>
            </a:r>
          </a:p>
          <a:p>
            <a:pPr lvl="0"/>
            <a:r>
              <a:rPr lang="en-US"/>
              <a:t>02</a:t>
            </a:r>
          </a:p>
          <a:p>
            <a:pPr lvl="0"/>
            <a:r>
              <a:rPr lang="en-US"/>
              <a:t>03</a:t>
            </a:r>
          </a:p>
          <a:p>
            <a:pPr lvl="0"/>
            <a:r>
              <a:rPr lang="en-US"/>
              <a:t>04</a:t>
            </a:r>
          </a:p>
          <a:p>
            <a:pPr lvl="0"/>
            <a:r>
              <a:rPr lang="en-US"/>
              <a:t>05</a:t>
            </a:r>
          </a:p>
        </p:txBody>
      </p:sp>
      <p:sp>
        <p:nvSpPr>
          <p:cNvPr id="15" name="Rectangle 14">
            <a:extLst>
              <a:ext uri="{FF2B5EF4-FFF2-40B4-BE49-F238E27FC236}">
                <a16:creationId xmlns:a16="http://schemas.microsoft.com/office/drawing/2014/main" id="{6DA86791-CF6D-E249-B088-378F17F8ED59}"/>
              </a:ext>
            </a:extLst>
          </p:cNvPr>
          <p:cNvSpPr/>
          <p:nvPr/>
        </p:nvSpPr>
        <p:spPr>
          <a:xfrm>
            <a:off x="2653748" y="1384300"/>
            <a:ext cx="1182756" cy="158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6DF8A-091A-5C44-AE5E-68BC34C2397A}"/>
              </a:ext>
            </a:extLst>
          </p:cNvPr>
          <p:cNvSpPr>
            <a:spLocks noGrp="1"/>
          </p:cNvSpPr>
          <p:nvPr>
            <p:ph type="title" hasCustomPrompt="1"/>
          </p:nvPr>
        </p:nvSpPr>
        <p:spPr>
          <a:xfrm>
            <a:off x="802619" y="1544165"/>
            <a:ext cx="4157007" cy="1200329"/>
          </a:xfrm>
        </p:spPr>
        <p:txBody>
          <a:bodyPr>
            <a:noAutofit/>
          </a:bodyPr>
          <a:lstStyle>
            <a:lvl1pPr>
              <a:lnSpc>
                <a:spcPct val="100000"/>
              </a:lnSpc>
              <a:defRPr sz="3600" cap="all" baseline="0">
                <a:solidFill>
                  <a:schemeClr val="tx2"/>
                </a:solidFill>
              </a:defRPr>
            </a:lvl1pPr>
          </a:lstStyle>
          <a:p>
            <a:r>
              <a:rPr lang="en-US"/>
              <a:t>CLICK HERE TO EDIT HEADLINE</a:t>
            </a:r>
          </a:p>
        </p:txBody>
      </p:sp>
      <p:sp>
        <p:nvSpPr>
          <p:cNvPr id="19" name="Rectangle 18">
            <a:extLst>
              <a:ext uri="{FF2B5EF4-FFF2-40B4-BE49-F238E27FC236}">
                <a16:creationId xmlns:a16="http://schemas.microsoft.com/office/drawing/2014/main" id="{7D8AEFF0-F663-ED44-A242-8578F92A5B9A}"/>
              </a:ext>
            </a:extLst>
          </p:cNvPr>
          <p:cNvSpPr/>
          <p:nvPr userDrawn="1"/>
        </p:nvSpPr>
        <p:spPr>
          <a:xfrm>
            <a:off x="2653748" y="1384300"/>
            <a:ext cx="1182756" cy="158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94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Headline W/ Triangle Left">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7BA5AEAC-3005-8F4D-88A8-9A52B0DE4EA6}"/>
              </a:ext>
            </a:extLst>
          </p:cNvPr>
          <p:cNvSpPr>
            <a:spLocks noGrp="1"/>
          </p:cNvSpPr>
          <p:nvPr>
            <p:ph type="body" sz="quarter" idx="25" hasCustomPrompt="1"/>
          </p:nvPr>
        </p:nvSpPr>
        <p:spPr>
          <a:xfrm>
            <a:off x="7189469" y="1553151"/>
            <a:ext cx="4336749" cy="4333299"/>
          </a:xfrm>
          <a:ln w="63500">
            <a:solidFill>
              <a:schemeClr val="bg2"/>
            </a:solidFill>
          </a:ln>
        </p:spPr>
        <p:txBody>
          <a:bodyPr/>
          <a:lstStyle>
            <a:lvl1pPr marL="0" indent="0">
              <a:buNone/>
              <a:defRPr/>
            </a:lvl1pPr>
          </a:lstStyle>
          <a:p>
            <a:pPr lvl="0"/>
            <a:r>
              <a:rPr lang="en-US"/>
              <a:t>  </a:t>
            </a:r>
          </a:p>
        </p:txBody>
      </p:sp>
      <p:sp>
        <p:nvSpPr>
          <p:cNvPr id="16" name="Picture Placeholder 3">
            <a:extLst>
              <a:ext uri="{FF2B5EF4-FFF2-40B4-BE49-F238E27FC236}">
                <a16:creationId xmlns:a16="http://schemas.microsoft.com/office/drawing/2014/main" id="{8BA5700B-E25B-9D43-83E1-D7E788C1B2DF}"/>
              </a:ext>
            </a:extLst>
          </p:cNvPr>
          <p:cNvSpPr>
            <a:spLocks noGrp="1"/>
          </p:cNvSpPr>
          <p:nvPr>
            <p:ph type="pic" sz="quarter" idx="27" hasCustomPrompt="1"/>
          </p:nvPr>
        </p:nvSpPr>
        <p:spPr>
          <a:xfrm>
            <a:off x="5410200" y="1400934"/>
            <a:ext cx="5604509" cy="4807753"/>
          </a:xfrm>
        </p:spPr>
        <p:txBody>
          <a:bodyPr/>
          <a:lstStyle>
            <a:lvl1pPr marL="0" indent="0" algn="ctr">
              <a:buNone/>
              <a:defRPr>
                <a:solidFill>
                  <a:schemeClr val="tx2"/>
                </a:solidFill>
              </a:defRPr>
            </a:lvl1pPr>
          </a:lstStyle>
          <a:p>
            <a:br>
              <a:rPr lang="en-US"/>
            </a:br>
            <a:br>
              <a:rPr lang="en-US"/>
            </a:br>
            <a:br>
              <a:rPr lang="en-US"/>
            </a:br>
            <a:br>
              <a:rPr lang="en-US"/>
            </a:br>
            <a:br>
              <a:rPr lang="en-US"/>
            </a:br>
            <a:r>
              <a:rPr lang="en-US"/>
              <a:t>Click icon to add product shot</a:t>
            </a:r>
          </a:p>
        </p:txBody>
      </p:sp>
      <p:sp>
        <p:nvSpPr>
          <p:cNvPr id="2" name="Title 1">
            <a:extLst>
              <a:ext uri="{FF2B5EF4-FFF2-40B4-BE49-F238E27FC236}">
                <a16:creationId xmlns:a16="http://schemas.microsoft.com/office/drawing/2014/main" id="{39D4CC80-5D08-7645-A90D-494DB63AD0DE}"/>
              </a:ext>
            </a:extLst>
          </p:cNvPr>
          <p:cNvSpPr>
            <a:spLocks noGrp="1"/>
          </p:cNvSpPr>
          <p:nvPr>
            <p:ph type="title" hasCustomPrompt="1"/>
          </p:nvPr>
        </p:nvSpPr>
        <p:spPr>
          <a:xfrm>
            <a:off x="838200" y="699052"/>
            <a:ext cx="10515600" cy="682153"/>
          </a:xfrm>
        </p:spPr>
        <p:txBody>
          <a:bodyPr>
            <a:noAutofit/>
          </a:bodyPr>
          <a:lstStyle>
            <a:lvl1pPr algn="l">
              <a:defRPr cap="all" baseline="0"/>
            </a:lvl1pPr>
          </a:lstStyle>
          <a:p>
            <a:r>
              <a:rPr lang="en-US"/>
              <a:t>CLICK here TO EDIT slide headline</a:t>
            </a:r>
          </a:p>
        </p:txBody>
      </p:sp>
      <p:sp>
        <p:nvSpPr>
          <p:cNvPr id="7" name="Text Placeholder 6">
            <a:extLst>
              <a:ext uri="{FF2B5EF4-FFF2-40B4-BE49-F238E27FC236}">
                <a16:creationId xmlns:a16="http://schemas.microsoft.com/office/drawing/2014/main" id="{358538EB-D5DE-2B43-89E6-9BC4F3188115}"/>
              </a:ext>
            </a:extLst>
          </p:cNvPr>
          <p:cNvSpPr>
            <a:spLocks noGrp="1"/>
          </p:cNvSpPr>
          <p:nvPr>
            <p:ph type="body" sz="quarter" idx="10" hasCustomPrompt="1"/>
          </p:nvPr>
        </p:nvSpPr>
        <p:spPr>
          <a:xfrm>
            <a:off x="838200" y="1400934"/>
            <a:ext cx="5839761" cy="641466"/>
          </a:xfrm>
        </p:spPr>
        <p:txBody>
          <a:bodyPr>
            <a:noAutofit/>
          </a:bodyPr>
          <a:lstStyle>
            <a:lvl1pPr marL="0" indent="0" algn="l">
              <a:buNone/>
              <a:defRPr cap="all" spc="300" baseline="0"/>
            </a:lvl1pPr>
            <a:lvl2pPr marL="457200" indent="0" algn="l">
              <a:buNone/>
              <a:defRPr spc="300"/>
            </a:lvl2pPr>
            <a:lvl3pPr marL="914400" indent="0" algn="l">
              <a:buNone/>
              <a:defRPr spc="300"/>
            </a:lvl3pPr>
            <a:lvl4pPr marL="1371600" indent="0" algn="l">
              <a:buNone/>
              <a:defRPr spc="300"/>
            </a:lvl4pPr>
            <a:lvl5pPr marL="1828800" indent="0" algn="l">
              <a:buNone/>
              <a:defRPr spc="300"/>
            </a:lvl5pPr>
          </a:lstStyle>
          <a:p>
            <a:pPr lvl="0"/>
            <a:r>
              <a:rPr lang="en-US"/>
              <a:t>CLICK TO EDIT subhead</a:t>
            </a:r>
          </a:p>
        </p:txBody>
      </p:sp>
      <p:sp>
        <p:nvSpPr>
          <p:cNvPr id="21" name="Picture Placeholder 19">
            <a:extLst>
              <a:ext uri="{FF2B5EF4-FFF2-40B4-BE49-F238E27FC236}">
                <a16:creationId xmlns:a16="http://schemas.microsoft.com/office/drawing/2014/main" id="{D5722BB8-5E21-264A-A57E-87AD9D7A4684}"/>
              </a:ext>
            </a:extLst>
          </p:cNvPr>
          <p:cNvSpPr>
            <a:spLocks noGrp="1"/>
          </p:cNvSpPr>
          <p:nvPr>
            <p:ph type="pic" sz="quarter" idx="28" hasCustomPrompt="1"/>
          </p:nvPr>
        </p:nvSpPr>
        <p:spPr>
          <a:xfrm>
            <a:off x="9230470" y="4145769"/>
            <a:ext cx="1280160" cy="1280160"/>
          </a:xfrm>
          <a:blipFill dpi="0" rotWithShape="1">
            <a:blip r:embed="rId2"/>
            <a:srcRect/>
            <a:stretch>
              <a:fillRect/>
            </a:stretch>
          </a:blipFill>
        </p:spPr>
        <p:txBody>
          <a:bodyPr/>
          <a:lstStyle>
            <a:lvl1pPr marL="0" indent="0">
              <a:buNone/>
              <a:defRPr/>
            </a:lvl1pPr>
          </a:lstStyle>
          <a:p>
            <a:r>
              <a:rPr lang="en-US"/>
              <a:t> </a:t>
            </a:r>
          </a:p>
        </p:txBody>
      </p:sp>
      <p:sp>
        <p:nvSpPr>
          <p:cNvPr id="23" name="Text Placeholder 22">
            <a:extLst>
              <a:ext uri="{FF2B5EF4-FFF2-40B4-BE49-F238E27FC236}">
                <a16:creationId xmlns:a16="http://schemas.microsoft.com/office/drawing/2014/main" id="{3BD44951-A94C-174E-991D-E27F79A5E93C}"/>
              </a:ext>
            </a:extLst>
          </p:cNvPr>
          <p:cNvSpPr>
            <a:spLocks noGrp="1"/>
          </p:cNvSpPr>
          <p:nvPr>
            <p:ph type="body" sz="quarter" idx="29" hasCustomPrompt="1"/>
          </p:nvPr>
        </p:nvSpPr>
        <p:spPr>
          <a:xfrm>
            <a:off x="9230470" y="4511211"/>
            <a:ext cx="1280160" cy="549275"/>
          </a:xfrm>
        </p:spPr>
        <p:txBody>
          <a:bodyPr anchor="ctr" anchorCtr="0">
            <a:normAutofit/>
          </a:bodyPr>
          <a:lstStyle>
            <a:lvl1pPr marL="0" indent="0" algn="ctr">
              <a:buNone/>
              <a:defRPr sz="1200" b="0" i="0" cap="all" spc="200" baseline="0">
                <a:solidFill>
                  <a:schemeClr val="bg1"/>
                </a:solidFill>
                <a:latin typeface="HP Simplified" panose="020B0604020204020204" pitchFamily="34" charset="0"/>
              </a:defRPr>
            </a:lvl1pPr>
          </a:lstStyle>
          <a:p>
            <a:pPr lvl="0"/>
            <a:r>
              <a:rPr lang="en-US"/>
              <a:t>Click to type callout</a:t>
            </a:r>
          </a:p>
        </p:txBody>
      </p:sp>
      <p:sp>
        <p:nvSpPr>
          <p:cNvPr id="26" name="Text Placeholder 24">
            <a:extLst>
              <a:ext uri="{FF2B5EF4-FFF2-40B4-BE49-F238E27FC236}">
                <a16:creationId xmlns:a16="http://schemas.microsoft.com/office/drawing/2014/main" id="{9B10D73D-3831-7D4E-8690-9F748BB42CAC}"/>
              </a:ext>
            </a:extLst>
          </p:cNvPr>
          <p:cNvSpPr>
            <a:spLocks noGrp="1"/>
          </p:cNvSpPr>
          <p:nvPr>
            <p:ph type="body" sz="quarter" idx="30" hasCustomPrompt="1"/>
          </p:nvPr>
        </p:nvSpPr>
        <p:spPr>
          <a:xfrm>
            <a:off x="838200" y="2262896"/>
            <a:ext cx="4727497" cy="3623553"/>
          </a:xfrm>
        </p:spPr>
        <p:txBody>
          <a:bodyPr/>
          <a:lstStyle>
            <a:lvl1pPr marL="0" indent="0">
              <a:buNone/>
              <a:defRPr sz="1600" b="0" i="0" spc="200" baseline="0">
                <a:latin typeface="HP Simplified Light" panose="020B0404020204020204" pitchFamily="34" charset="0"/>
              </a:defRPr>
            </a:lvl1pPr>
            <a:lvl2pPr marL="0" indent="0">
              <a:buNone/>
              <a:defRPr sz="1400"/>
            </a:lvl2pPr>
            <a:lvl3pPr marL="914400" indent="0">
              <a:buNone/>
              <a:defRPr/>
            </a:lvl3pPr>
            <a:lvl4pPr marL="1371600" indent="0">
              <a:buNone/>
              <a:defRPr/>
            </a:lvl4pPr>
            <a:lvl5pPr marL="1828800" indent="0">
              <a:buNone/>
              <a:defRPr/>
            </a:lvl5pPr>
          </a:lstStyle>
          <a:p>
            <a:pPr lvl="0"/>
            <a:r>
              <a:rPr lang="en-US"/>
              <a:t>CLICK TO EDIT STATEMENT</a:t>
            </a:r>
          </a:p>
          <a:p>
            <a:pPr lvl="1"/>
            <a:r>
              <a:rPr lang="en-US"/>
              <a:t>Return and tab for statement description </a:t>
            </a:r>
          </a:p>
        </p:txBody>
      </p:sp>
    </p:spTree>
    <p:extLst>
      <p:ext uri="{BB962C8B-B14F-4D97-AF65-F5344CB8AC3E}">
        <p14:creationId xmlns:p14="http://schemas.microsoft.com/office/powerpoint/2010/main" val="145596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F408-A6C7-4974-AD86-DCDA22F3488F}"/>
              </a:ext>
            </a:extLst>
          </p:cNvPr>
          <p:cNvSpPr>
            <a:spLocks noGrp="1"/>
          </p:cNvSpPr>
          <p:nvPr>
            <p:ph type="title"/>
          </p:nvPr>
        </p:nvSpPr>
        <p:spPr>
          <a:xfrm>
            <a:off x="494723" y="268476"/>
            <a:ext cx="7902758" cy="918730"/>
          </a:xfrm>
        </p:spPr>
        <p:txBody>
          <a:bodyPr anchor="ctr">
            <a:normAutofit/>
          </a:bodyPr>
          <a:lstStyle>
            <a:lvl1pPr algn="just" rtl="0">
              <a:defRPr sz="4000">
                <a:latin typeface="HP Simplified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934" y="1433481"/>
            <a:ext cx="7902757" cy="4078786"/>
          </a:xfrm>
        </p:spPr>
        <p:txBody>
          <a:bodyPr/>
          <a:lstStyle>
            <a:lvl1pPr>
              <a:lnSpc>
                <a:spcPct val="150000"/>
              </a:lnSpc>
              <a:defRPr>
                <a:latin typeface="HP Simplified Light" panose="020B0404020204020204" pitchFamily="34" charset="0"/>
              </a:defRPr>
            </a:lvl1pPr>
            <a:lvl2pPr marL="685800" indent="-228600">
              <a:lnSpc>
                <a:spcPct val="150000"/>
              </a:lnSpc>
              <a:buFont typeface="Courier New" panose="02070309020205020404" pitchFamily="49" charset="0"/>
              <a:buChar char="o"/>
              <a:defRPr>
                <a:latin typeface="HP Simplified Light" panose="020B0404020204020204" pitchFamily="34" charset="0"/>
              </a:defRPr>
            </a:lvl2pPr>
            <a:lvl3pPr marL="1143000" indent="-228600">
              <a:lnSpc>
                <a:spcPct val="150000"/>
              </a:lnSpc>
              <a:buFont typeface="Wingdings" panose="05000000000000000000" pitchFamily="2" charset="2"/>
              <a:buChar char="§"/>
              <a:defRPr>
                <a:latin typeface="HP Simplified Light" panose="020B0404020204020204" pitchFamily="34" charset="0"/>
              </a:defRPr>
            </a:lvl3pPr>
            <a:lvl4pPr>
              <a:lnSpc>
                <a:spcPct val="150000"/>
              </a:lnSpc>
              <a:defRPr>
                <a:latin typeface="HP Simplified Light" panose="020B0404020204020204" pitchFamily="34" charset="0"/>
              </a:defRPr>
            </a:lvl4pPr>
            <a:lvl5pPr>
              <a:lnSpc>
                <a:spcPct val="150000"/>
              </a:lnSpc>
              <a:defRPr>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11" name="Graphic 10">
            <a:extLst>
              <a:ext uri="{FF2B5EF4-FFF2-40B4-BE49-F238E27FC236}">
                <a16:creationId xmlns:a16="http://schemas.microsoft.com/office/drawing/2014/main" id="{F9A99567-C7F8-4226-87D4-74E7658C5B7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5860" y="6021596"/>
            <a:ext cx="853440" cy="457853"/>
          </a:xfrm>
          <a:prstGeom prst="rect">
            <a:avLst/>
          </a:prstGeom>
        </p:spPr>
      </p:pic>
    </p:spTree>
    <p:extLst>
      <p:ext uri="{BB962C8B-B14F-4D97-AF65-F5344CB8AC3E}">
        <p14:creationId xmlns:p14="http://schemas.microsoft.com/office/powerpoint/2010/main" val="112507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4.xml"/><Relationship Id="rId1" Type="http://schemas.openxmlformats.org/officeDocument/2006/relationships/slideLayout" Target="../slideLayouts/slideLayout14.xml"/><Relationship Id="rId5" Type="http://schemas.openxmlformats.org/officeDocument/2006/relationships/image" Target="../media/image6.emf"/><Relationship Id="rId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655779"/>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r>
              <a:rPr lang="en-US"/>
              <a:t>Z4 G5   I   HP Confidential. For use by HP or Partner with Customers under HP CDA only. </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4800" y="6655779"/>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4800"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4" name="Picture 3" descr="A picture containing black, darkness&#10;&#10;Description automatically generated">
            <a:extLst>
              <a:ext uri="{FF2B5EF4-FFF2-40B4-BE49-F238E27FC236}">
                <a16:creationId xmlns:a16="http://schemas.microsoft.com/office/drawing/2014/main" id="{42F80605-B3A8-22D7-F326-429F180DE088}"/>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2730040407"/>
      </p:ext>
    </p:extLst>
  </p:cSld>
  <p:clrMap bg1="lt1" tx1="dk1" bg2="lt2" tx2="dk2" accent1="accent1" accent2="accent2" accent3="accent3" accent4="accent4" accent5="accent5" accent6="accent6" hlink="hlink" folHlink="folHlink"/>
  <p:sldLayoutIdLst>
    <p:sldLayoutId id="2147483767" r:id="rId1"/>
    <p:sldLayoutId id="2147483793" r:id="rId2"/>
    <p:sldLayoutId id="2147483829" r:id="rId3"/>
    <p:sldLayoutId id="2147483821" r:id="rId4"/>
    <p:sldLayoutId id="2147483759" r:id="rId5"/>
    <p:sldLayoutId id="2147483832" r:id="rId6"/>
    <p:sldLayoutId id="2147483833" r:id="rId7"/>
    <p:sldLayoutId id="2147483836" r:id="rId8"/>
    <p:sldLayoutId id="2147483837" r:id="rId9"/>
    <p:sldLayoutId id="2147483838" r:id="rId10"/>
    <p:sldLayoutId id="214748390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92" userDrawn="1">
          <p15:clr>
            <a:srgbClr val="F26B43"/>
          </p15:clr>
        </p15:guide>
        <p15:guide id="4" pos="624" userDrawn="1">
          <p15:clr>
            <a:srgbClr val="F26B43"/>
          </p15:clr>
        </p15:guide>
        <p15:guide id="5" pos="816" userDrawn="1">
          <p15:clr>
            <a:srgbClr val="F26B43"/>
          </p15:clr>
        </p15:guide>
        <p15:guide id="6" pos="1248" userDrawn="1">
          <p15:clr>
            <a:srgbClr val="F26B43"/>
          </p15:clr>
        </p15:guide>
        <p15:guide id="7" pos="1440" userDrawn="1">
          <p15:clr>
            <a:srgbClr val="F26B43"/>
          </p15:clr>
        </p15:guide>
        <p15:guide id="8" pos="1872" userDrawn="1">
          <p15:clr>
            <a:srgbClr val="F26B43"/>
          </p15:clr>
        </p15:guide>
        <p15:guide id="9" pos="2064" userDrawn="1">
          <p15:clr>
            <a:srgbClr val="F26B43"/>
          </p15:clr>
        </p15:guide>
        <p15:guide id="10" pos="2496" userDrawn="1">
          <p15:clr>
            <a:srgbClr val="F26B43"/>
          </p15:clr>
        </p15:guide>
        <p15:guide id="11" pos="2688" userDrawn="1">
          <p15:clr>
            <a:srgbClr val="F26B43"/>
          </p15:clr>
        </p15:guide>
        <p15:guide id="12" pos="3120" userDrawn="1">
          <p15:clr>
            <a:srgbClr val="F26B43"/>
          </p15:clr>
        </p15:guide>
        <p15:guide id="13" pos="3312" userDrawn="1">
          <p15:clr>
            <a:srgbClr val="F26B43"/>
          </p15:clr>
        </p15:guide>
        <p15:guide id="14" pos="3744" userDrawn="1">
          <p15:clr>
            <a:srgbClr val="F26B43"/>
          </p15:clr>
        </p15:guide>
        <p15:guide id="15" pos="3936" userDrawn="1">
          <p15:clr>
            <a:srgbClr val="F26B43"/>
          </p15:clr>
        </p15:guide>
        <p15:guide id="16" pos="4368" userDrawn="1">
          <p15:clr>
            <a:srgbClr val="F26B43"/>
          </p15:clr>
        </p15:guide>
        <p15:guide id="17" pos="4560" userDrawn="1">
          <p15:clr>
            <a:srgbClr val="F26B43"/>
          </p15:clr>
        </p15:guide>
        <p15:guide id="18" pos="4992" userDrawn="1">
          <p15:clr>
            <a:srgbClr val="F26B43"/>
          </p15:clr>
        </p15:guide>
        <p15:guide id="19" pos="5184" userDrawn="1">
          <p15:clr>
            <a:srgbClr val="F26B43"/>
          </p15:clr>
        </p15:guide>
        <p15:guide id="20" pos="5616" userDrawn="1">
          <p15:clr>
            <a:srgbClr val="F26B43"/>
          </p15:clr>
        </p15:guide>
        <p15:guide id="21" pos="5808" userDrawn="1">
          <p15:clr>
            <a:srgbClr val="F26B43"/>
          </p15:clr>
        </p15:guide>
        <p15:guide id="22" pos="6240" userDrawn="1">
          <p15:clr>
            <a:srgbClr val="F26B43"/>
          </p15:clr>
        </p15:guide>
        <p15:guide id="23" pos="6432" userDrawn="1">
          <p15:clr>
            <a:srgbClr val="F26B43"/>
          </p15:clr>
        </p15:guide>
        <p15:guide id="24" pos="6864" userDrawn="1">
          <p15:clr>
            <a:srgbClr val="F26B43"/>
          </p15:clr>
        </p15:guide>
        <p15:guide id="25" pos="7056" userDrawn="1">
          <p15:clr>
            <a:srgbClr val="F26B43"/>
          </p15:clr>
        </p15:guide>
        <p15:guide id="26" pos="7488" userDrawn="1">
          <p15:clr>
            <a:srgbClr val="F26B43"/>
          </p15:clr>
        </p15:guide>
        <p15:guide id="27" orient="horz" userDrawn="1">
          <p15:clr>
            <a:srgbClr val="F26B43"/>
          </p15:clr>
        </p15:guide>
        <p15:guide id="28" orient="horz" pos="4320" userDrawn="1">
          <p15:clr>
            <a:srgbClr val="F26B43"/>
          </p15:clr>
        </p15:guide>
        <p15:guide id="29" orient="horz" pos="192" userDrawn="1">
          <p15:clr>
            <a:srgbClr val="F26B43"/>
          </p15:clr>
        </p15:guide>
        <p15:guide id="30"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9DE541-0C32-447B-AF2F-FA33BC2AD87E}"/>
              </a:ext>
            </a:extLst>
          </p:cNvPr>
          <p:cNvSpPr>
            <a:spLocks noGrp="1"/>
          </p:cNvSpPr>
          <p:nvPr>
            <p:ph type="title"/>
          </p:nvPr>
        </p:nvSpPr>
        <p:spPr>
          <a:xfrm>
            <a:off x="494723" y="192647"/>
            <a:ext cx="10515600" cy="673099"/>
          </a:xfrm>
          <a:prstGeom prst="rect">
            <a:avLst/>
          </a:prstGeom>
        </p:spPr>
        <p:txBody>
          <a:bodyPr vert="horz" lIns="91440" tIns="45720" rIns="91440" bIns="45720" rtlCol="0" anchor="t">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53D69A0-A00B-42DD-9936-4445C52B453E}"/>
              </a:ext>
            </a:extLst>
          </p:cNvPr>
          <p:cNvSpPr>
            <a:spLocks noGrp="1"/>
          </p:cNvSpPr>
          <p:nvPr>
            <p:ph type="body" idx="1"/>
          </p:nvPr>
        </p:nvSpPr>
        <p:spPr>
          <a:xfrm>
            <a:off x="530934" y="143348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49989522"/>
      </p:ext>
    </p:extLst>
  </p:cSld>
  <p:clrMap bg1="lt1" tx1="dk1" bg2="lt2" tx2="dk2" accent1="accent1" accent2="accent2" accent3="accent3" accent4="accent4" accent5="accent5" accent6="accent6" hlink="hlink" folHlink="folHlink"/>
  <p:sldLayoutIdLst>
    <p:sldLayoutId id="214748386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655779"/>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r>
              <a:rPr lang="en-US"/>
              <a:t>I   Z6 G5   I   HP Confidential. For use by HP or Partner with Customers under HP CDA only. </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4800" y="6655779"/>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4800"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4" name="Picture 3" descr="A picture containing black, darkness&#10;&#10;Description automatically generated">
            <a:extLst>
              <a:ext uri="{FF2B5EF4-FFF2-40B4-BE49-F238E27FC236}">
                <a16:creationId xmlns:a16="http://schemas.microsoft.com/office/drawing/2014/main" id="{880A751F-EA70-9D86-00EE-8382D8E75E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834330555"/>
      </p:ext>
    </p:extLst>
  </p:cSld>
  <p:clrMap bg1="lt1" tx1="dk1" bg2="lt2" tx2="dk2" accent1="accent1" accent2="accent2" accent3="accent3" accent4="accent4" accent5="accent5" accent6="accent6" hlink="hlink" folHlink="folHlink"/>
  <p:sldLayoutIdLst>
    <p:sldLayoutId id="214748388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AB23989-1166-4F58-A710-970FA09EDF86}"/>
              </a:ext>
            </a:extLst>
          </p:cNvPr>
          <p:cNvGraphicFramePr>
            <a:graphicFrameLocks noChangeAspect="1"/>
          </p:cNvGraphicFramePr>
          <p:nvPr>
            <p:custDataLst>
              <p:tags r:id="rId3"/>
            </p:custDataLst>
            <p:extLst>
              <p:ext uri="{D42A27DB-BD31-4B8C-83A1-F6EECF244321}">
                <p14:modId xmlns:p14="http://schemas.microsoft.com/office/powerpoint/2010/main" val="255777005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11" name="Object 10" hidden="1">
                        <a:extLst>
                          <a:ext uri="{FF2B5EF4-FFF2-40B4-BE49-F238E27FC236}">
                            <a16:creationId xmlns:a16="http://schemas.microsoft.com/office/drawing/2014/main" id="{BAB23989-1166-4F58-A710-970FA09EDF86}"/>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5" y="78800"/>
            <a:ext cx="1161288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5" y="1520825"/>
            <a:ext cx="11612880" cy="4351338"/>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
        <p:nvSpPr>
          <p:cNvPr id="4" name="Footer Placeholder 6">
            <a:extLst>
              <a:ext uri="{FF2B5EF4-FFF2-40B4-BE49-F238E27FC236}">
                <a16:creationId xmlns:a16="http://schemas.microsoft.com/office/drawing/2014/main" id="{788FD2B2-B223-EB58-9ADF-87328F7C2D41}"/>
              </a:ext>
            </a:extLst>
          </p:cNvPr>
          <p:cNvSpPr>
            <a:spLocks noGrp="1"/>
          </p:cNvSpPr>
          <p:nvPr>
            <p:ph type="ftr" sz="quarter" idx="3"/>
          </p:nvPr>
        </p:nvSpPr>
        <p:spPr>
          <a:xfrm>
            <a:off x="621389" y="6539972"/>
            <a:ext cx="65" cy="107722"/>
          </a:xfrm>
          <a:prstGeom prst="rect">
            <a:avLst/>
          </a:prstGeom>
        </p:spPr>
        <p:txBody>
          <a:bodyPr vert="horz" wrap="none" lIns="0" tIns="0" rIns="0" bIns="0" rtlCol="0" anchor="b" anchorCtr="0">
            <a:spAutoFit/>
          </a:bodyPr>
          <a:lstStyle>
            <a:lvl1pPr algn="l">
              <a:defRPr sz="700">
                <a:solidFill>
                  <a:schemeClr val="tx1"/>
                </a:solidFill>
              </a:defRPr>
            </a:lvl1pPr>
          </a:lstStyle>
          <a:p>
            <a:endParaRPr lang="en-US"/>
          </a:p>
        </p:txBody>
      </p:sp>
      <p:sp>
        <p:nvSpPr>
          <p:cNvPr id="5" name="Slide Number Placeholder 7">
            <a:extLst>
              <a:ext uri="{FF2B5EF4-FFF2-40B4-BE49-F238E27FC236}">
                <a16:creationId xmlns:a16="http://schemas.microsoft.com/office/drawing/2014/main" id="{1E08E271-76C2-7360-C226-A9F4E4AD4A77}"/>
              </a:ext>
            </a:extLst>
          </p:cNvPr>
          <p:cNvSpPr>
            <a:spLocks noGrp="1"/>
          </p:cNvSpPr>
          <p:nvPr>
            <p:ph type="sldNum" sz="quarter" idx="4"/>
          </p:nvPr>
        </p:nvSpPr>
        <p:spPr>
          <a:xfrm>
            <a:off x="300879" y="6539972"/>
            <a:ext cx="109004" cy="107722"/>
          </a:xfrm>
          <a:prstGeom prst="rect">
            <a:avLst/>
          </a:prstGeom>
        </p:spPr>
        <p:txBody>
          <a:bodyPr vert="horz" wrap="none" lIns="0" tIns="0" rIns="0" bIns="0" rtlCol="0" anchor="b" anchorCtr="0">
            <a:spAutoFit/>
          </a:bodyPr>
          <a:lstStyle>
            <a:lvl1pPr algn="l">
              <a:defRPr sz="700">
                <a:solidFill>
                  <a:schemeClr val="tx1"/>
                </a:solidFill>
              </a:defRPr>
            </a:lvl1pPr>
          </a:lstStyle>
          <a:p>
            <a:fld id="{8D723F55-3634-44D6-88D4-CB4C288B3F54}" type="slidenum">
              <a:rPr lang="en-US" smtClean="0"/>
              <a:t>‹#›</a:t>
            </a:fld>
            <a:endParaRPr lang="en-US"/>
          </a:p>
        </p:txBody>
      </p:sp>
    </p:spTree>
    <p:extLst>
      <p:ext uri="{BB962C8B-B14F-4D97-AF65-F5344CB8AC3E}">
        <p14:creationId xmlns:p14="http://schemas.microsoft.com/office/powerpoint/2010/main" val="2595151831"/>
      </p:ext>
    </p:extLst>
  </p:cSld>
  <p:clrMap bg1="lt1" tx1="dk1" bg2="lt2" tx2="dk2" accent1="accent1" accent2="accent2" accent3="accent3" accent4="accent4" accent5="accent5" accent6="accent6" hlink="hlink" folHlink="folHlink"/>
  <p:sldLayoutIdLst>
    <p:sldLayoutId id="214748390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225420" indent="-225420" algn="l" defTabSz="914377" rtl="0" eaLnBrk="1" latinLnBrk="0" hangingPunct="1">
        <a:lnSpc>
          <a:spcPct val="90000"/>
        </a:lnSpc>
        <a:spcBef>
          <a:spcPts val="1000"/>
        </a:spcBef>
        <a:buFont typeface="Arial" panose="020B0604020202020204" pitchFamily="34" charset="0"/>
        <a:buChar char="•"/>
        <a:tabLst>
          <a:tab pos="225420" algn="l"/>
        </a:tabLst>
        <a:defRPr sz="2800" kern="1200">
          <a:solidFill>
            <a:schemeClr val="tx1"/>
          </a:solidFill>
          <a:latin typeface="+mn-lt"/>
          <a:ea typeface="+mn-ea"/>
          <a:cs typeface="+mn-cs"/>
        </a:defRPr>
      </a:lvl1pPr>
      <a:lvl2pPr marL="579424" indent="-122236" algn="l" defTabSz="914377"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1030262" indent="-115885" algn="l" defTabSz="914377"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02" indent="-120648" algn="l" defTabSz="914377"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2.sv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9.png"/><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sv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sv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svg"/><Relationship Id="rId10" Type="http://schemas.openxmlformats.org/officeDocument/2006/relationships/image" Target="../media/image1.png"/><Relationship Id="rId4" Type="http://schemas.openxmlformats.org/officeDocument/2006/relationships/image" Target="../media/image74.png"/><Relationship Id="rId9" Type="http://schemas.openxmlformats.org/officeDocument/2006/relationships/image" Target="../media/image79.sv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sv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svg"/><Relationship Id="rId10" Type="http://schemas.openxmlformats.org/officeDocument/2006/relationships/image" Target="../media/image9.png"/><Relationship Id="rId4" Type="http://schemas.openxmlformats.org/officeDocument/2006/relationships/image" Target="../media/image97.png"/><Relationship Id="rId9" Type="http://schemas.openxmlformats.org/officeDocument/2006/relationships/image" Target="../media/image102.sv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120.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sv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png"/><Relationship Id="rId1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emf"/></Relationships>
</file>

<file path=ppt/slides/_rels/slide5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sv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8.jpeg"/><Relationship Id="rId7" Type="http://schemas.openxmlformats.org/officeDocument/2006/relationships/image" Target="../media/image131.svg"/><Relationship Id="rId12"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129.svg"/><Relationship Id="rId10" Type="http://schemas.openxmlformats.org/officeDocument/2006/relationships/image" Target="../media/image134.png"/><Relationship Id="rId4" Type="http://schemas.openxmlformats.org/officeDocument/2006/relationships/image" Target="../media/image126.png"/><Relationship Id="rId9" Type="http://schemas.openxmlformats.org/officeDocument/2006/relationships/image" Target="../media/image133.svg"/></Relationships>
</file>

<file path=ppt/slides/_rels/slide53.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sv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39.sv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svg"/><Relationship Id="rId4" Type="http://schemas.openxmlformats.org/officeDocument/2006/relationships/image" Target="../media/image137.svg"/><Relationship Id="rId9" Type="http://schemas.openxmlformats.org/officeDocument/2006/relationships/image" Target="../media/image142.png"/></Relationships>
</file>

<file path=ppt/slides/_rels/slide54.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svg"/><Relationship Id="rId9"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hyperlink" Target="https://www8.hp.com/h20195/v2/GetPDF.aspx/c08980815.pdf"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155.png"/><Relationship Id="rId4" Type="http://schemas.openxmlformats.org/officeDocument/2006/relationships/image" Target="../media/image154.png"/></Relationships>
</file>

<file path=ppt/slides/_rels/slide57.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4.png"/></Relationships>
</file>

<file path=ppt/slides/_rels/slide5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32.png"/><Relationship Id="rId7" Type="http://schemas.openxmlformats.org/officeDocument/2006/relationships/image" Target="../media/image166.png"/><Relationship Id="rId12"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65.svg"/><Relationship Id="rId11" Type="http://schemas.openxmlformats.org/officeDocument/2006/relationships/image" Target="../media/image170.jpeg"/><Relationship Id="rId5" Type="http://schemas.openxmlformats.org/officeDocument/2006/relationships/image" Target="../media/image164.png"/><Relationship Id="rId10" Type="http://schemas.openxmlformats.org/officeDocument/2006/relationships/image" Target="../media/image169.svg"/><Relationship Id="rId4" Type="http://schemas.openxmlformats.org/officeDocument/2006/relationships/image" Target="../media/image133.svg"/><Relationship Id="rId9" Type="http://schemas.openxmlformats.org/officeDocument/2006/relationships/image" Target="../media/image168.png"/></Relationships>
</file>

<file path=ppt/slides/_rels/slide6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5.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16.png"/></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7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75.png"/></Relationships>
</file>

<file path=ppt/slides/_rels/slide7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hyperlink" Target="https://outlook.office365.com/owa/?ItemID=AAMkADg5OTlhMzMyLWFlM2ItNDc1Yy05Y2MzLWI2YzhkNWZjOGRjNgBGAAAAAAAy0ts2zt76TLtGRRVl0z%2fNBwDPoBkaGEEEQJNgVTznx1a1AAAAAAEJAADgOFkQIrQxTr7iittvU9vcAADIdyqpAAA%3d&amp;exvsurl=1&amp;viewmodel=ReadMessageItem" TargetMode="External"/><Relationship Id="rId2" Type="http://schemas.openxmlformats.org/officeDocument/2006/relationships/hyperlink" Target="https://reinvent.hp.com/LP=10935" TargetMode="Externa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4">
            <a:extLst>
              <a:ext uri="{FF2B5EF4-FFF2-40B4-BE49-F238E27FC236}">
                <a16:creationId xmlns:a16="http://schemas.microsoft.com/office/drawing/2014/main" id="{C1A2C780-63BE-6CFF-D696-FC1DF62728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92B68046-CB2B-B358-D99C-38BB32FF32D0}"/>
              </a:ext>
            </a:extLst>
          </p:cNvPr>
          <p:cNvSpPr/>
          <p:nvPr/>
        </p:nvSpPr>
        <p:spPr>
          <a:xfrm rot="10800000">
            <a:off x="0" y="2606040"/>
            <a:ext cx="12192000" cy="4251952"/>
          </a:xfrm>
          <a:prstGeom prst="rect">
            <a:avLst/>
          </a:prstGeom>
          <a:gradFill flip="none" rotWithShape="1">
            <a:gsLst>
              <a:gs pos="0">
                <a:schemeClr val="tx1">
                  <a:alpha val="97000"/>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6" name="Straight Connector 15">
            <a:extLst>
              <a:ext uri="{FF2B5EF4-FFF2-40B4-BE49-F238E27FC236}">
                <a16:creationId xmlns:a16="http://schemas.microsoft.com/office/drawing/2014/main" id="{C8780AF9-B083-480E-9A63-C5FD92030F9F}"/>
              </a:ext>
            </a:extLst>
          </p:cNvPr>
          <p:cNvCxnSpPr>
            <a:cxnSpLocks/>
          </p:cNvCxnSpPr>
          <p:nvPr/>
        </p:nvCxnSpPr>
        <p:spPr bwMode="gray">
          <a:xfrm>
            <a:off x="0" y="5250450"/>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3A747E-B0B4-DA53-CA87-4A4B64286AFF}"/>
              </a:ext>
            </a:extLst>
          </p:cNvPr>
          <p:cNvCxnSpPr>
            <a:cxnSpLocks/>
          </p:cNvCxnSpPr>
          <p:nvPr/>
        </p:nvCxnSpPr>
        <p:spPr bwMode="gray">
          <a:xfrm>
            <a:off x="0" y="6339646"/>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D78414BD-AC43-B962-49B9-3E9A0BFE6860}"/>
              </a:ext>
            </a:extLst>
          </p:cNvPr>
          <p:cNvSpPr txBox="1">
            <a:spLocks/>
          </p:cNvSpPr>
          <p:nvPr/>
        </p:nvSpPr>
        <p:spPr>
          <a:xfrm>
            <a:off x="334642" y="3442025"/>
            <a:ext cx="11612880" cy="1757957"/>
          </a:xfrm>
          <a:prstGeom prst="rect">
            <a:avLst/>
          </a:prstGeom>
        </p:spPr>
        <p:txBody>
          <a:bodyP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a:solidFill>
                  <a:schemeClr val="bg1"/>
                </a:solidFill>
                <a:latin typeface="Forma DJR Display" pitchFamily="2" charset="77"/>
              </a:rPr>
              <a:t>Z8 Fury G5</a:t>
            </a:r>
          </a:p>
        </p:txBody>
      </p:sp>
      <p:sp>
        <p:nvSpPr>
          <p:cNvPr id="23" name="Text Placeholder 20">
            <a:extLst>
              <a:ext uri="{FF2B5EF4-FFF2-40B4-BE49-F238E27FC236}">
                <a16:creationId xmlns:a16="http://schemas.microsoft.com/office/drawing/2014/main" id="{E9950B12-BD29-E812-EE69-6764E0C3F5B6}"/>
              </a:ext>
            </a:extLst>
          </p:cNvPr>
          <p:cNvSpPr txBox="1">
            <a:spLocks/>
          </p:cNvSpPr>
          <p:nvPr/>
        </p:nvSpPr>
        <p:spPr bwMode="gray">
          <a:xfrm>
            <a:off x="334642" y="5513933"/>
            <a:ext cx="13021918" cy="775243"/>
          </a:xfrm>
          <a:prstGeom prst="rect">
            <a:avLst/>
          </a:prstGeom>
          <a:ln>
            <a:noFill/>
          </a:ln>
        </p:spPr>
        <p:txBody>
          <a:bodyPr vert="horz" lIns="91440" tIns="45720" rIns="91440" bIns="45720" rtlCol="0" anchor="t" anchorCtr="0">
            <a:normAutofit/>
          </a:bodyPr>
          <a:lstStyle>
            <a:lvl1pPr marL="0" indent="0" algn="l" defTabSz="914400" rtl="0" eaLnBrk="1" latinLnBrk="0" hangingPunct="1">
              <a:lnSpc>
                <a:spcPct val="95000"/>
              </a:lnSpc>
              <a:spcBef>
                <a:spcPts val="1000"/>
              </a:spcBef>
              <a:buFont typeface="Arial" panose="020B0604020202020204" pitchFamily="34" charset="0"/>
              <a:buNone/>
              <a:defRPr sz="8000" b="0" kern="1200">
                <a:solidFill>
                  <a:schemeClr val="bg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Forma DJR Display" pitchFamily="2" charset="77"/>
              </a:rPr>
              <a:t>Extreme performance. Infinite possibilities.</a:t>
            </a:r>
          </a:p>
        </p:txBody>
      </p:sp>
      <p:pic>
        <p:nvPicPr>
          <p:cNvPr id="3" name="Picture 2" descr="A picture containing text, clipart&#10;&#10;Description automatically generated">
            <a:extLst>
              <a:ext uri="{FF2B5EF4-FFF2-40B4-BE49-F238E27FC236}">
                <a16:creationId xmlns:a16="http://schemas.microsoft.com/office/drawing/2014/main" id="{19D8C70D-E542-12E2-FCF0-CA89D6AB02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6363" y="3917591"/>
            <a:ext cx="1120995" cy="1120995"/>
          </a:xfrm>
          <a:prstGeom prst="rect">
            <a:avLst/>
          </a:prstGeom>
        </p:spPr>
      </p:pic>
      <p:pic>
        <p:nvPicPr>
          <p:cNvPr id="2" name="Picture 2" descr="Image">
            <a:extLst>
              <a:ext uri="{FF2B5EF4-FFF2-40B4-BE49-F238E27FC236}">
                <a16:creationId xmlns:a16="http://schemas.microsoft.com/office/drawing/2014/main" id="{91B98A35-63CF-33C5-66D3-33A52D002DC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46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485C8931-B9E9-93C9-0E37-10788793C1FB}"/>
              </a:ext>
            </a:extLst>
          </p:cNvPr>
          <p:cNvSpPr/>
          <p:nvPr/>
        </p:nvSpPr>
        <p:spPr bwMode="ltGray">
          <a:xfrm>
            <a:off x="6995147" y="2325007"/>
            <a:ext cx="1210499" cy="120117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BC14D4E0-76DC-AF41-9664-687F9426C74B}"/>
              </a:ext>
            </a:extLst>
          </p:cNvPr>
          <p:cNvSpPr txBox="1"/>
          <p:nvPr/>
        </p:nvSpPr>
        <p:spPr>
          <a:xfrm>
            <a:off x="13894212" y="2817796"/>
            <a:ext cx="0" cy="0"/>
          </a:xfrm>
          <a:prstGeom prst="rect">
            <a:avLst/>
          </a:prstGeom>
          <a:noFill/>
        </p:spPr>
        <p:txBody>
          <a:bodyPr wrap="none" lIns="0" tIns="0" rIns="0" bIns="0" rtlCol="0">
            <a:noAutofit/>
          </a:bodyPr>
          <a:lstStyle/>
          <a:p>
            <a:pPr marL="0" marR="0" lvl="0" indent="0" defTabSz="914400" rtl="0" eaLnBrk="1" fontAlgn="auto" latinLnBrk="0" hangingPunct="1">
              <a:lnSpc>
                <a:spcPct val="90000"/>
              </a:lnSpc>
              <a:spcBef>
                <a:spcPts val="0"/>
              </a:spcBef>
              <a:spcAft>
                <a:spcPts val="0"/>
              </a:spcAft>
              <a:buClrTx/>
              <a:buSzTx/>
              <a:buFontTx/>
              <a:buNone/>
              <a:tabLst/>
              <a:defRPr/>
            </a:pPr>
            <a:endParaRPr kumimoji="0" lang="en-US" sz="1800" i="0" u="none" strike="noStrike" kern="1200" cap="none" spc="0" normalizeH="0" baseline="0" noProof="0">
              <a:ln>
                <a:noFill/>
              </a:ln>
              <a:solidFill>
                <a:srgbClr val="FFFFFF"/>
              </a:solidFill>
              <a:effectLst/>
              <a:uLnTx/>
              <a:uFillTx/>
              <a:latin typeface="Forma DJR Micro" pitchFamily="2" charset="77"/>
            </a:endParaRPr>
          </a:p>
        </p:txBody>
      </p:sp>
      <p:grpSp>
        <p:nvGrpSpPr>
          <p:cNvPr id="20" name="Group 19">
            <a:extLst>
              <a:ext uri="{FF2B5EF4-FFF2-40B4-BE49-F238E27FC236}">
                <a16:creationId xmlns:a16="http://schemas.microsoft.com/office/drawing/2014/main" id="{C52CF20F-72E6-EBEF-99F4-4795C558CC92}"/>
              </a:ext>
            </a:extLst>
          </p:cNvPr>
          <p:cNvGrpSpPr/>
          <p:nvPr/>
        </p:nvGrpSpPr>
        <p:grpSpPr>
          <a:xfrm>
            <a:off x="1107485" y="2325007"/>
            <a:ext cx="1210499" cy="1201175"/>
            <a:chOff x="701085" y="2307752"/>
            <a:chExt cx="1210499" cy="1201175"/>
          </a:xfrm>
        </p:grpSpPr>
        <p:sp>
          <p:nvSpPr>
            <p:cNvPr id="9" name="Oval 8">
              <a:extLst>
                <a:ext uri="{FF2B5EF4-FFF2-40B4-BE49-F238E27FC236}">
                  <a16:creationId xmlns:a16="http://schemas.microsoft.com/office/drawing/2014/main" id="{C3AF45F7-D125-6F61-9D35-B36FE40DE020}"/>
                </a:ext>
              </a:extLst>
            </p:cNvPr>
            <p:cNvSpPr/>
            <p:nvPr/>
          </p:nvSpPr>
          <p:spPr bwMode="ltGray">
            <a:xfrm>
              <a:off x="701085" y="2307752"/>
              <a:ext cx="1210499" cy="120117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9" name="Graphic 58" descr="Trophy outline">
              <a:extLst>
                <a:ext uri="{FF2B5EF4-FFF2-40B4-BE49-F238E27FC236}">
                  <a16:creationId xmlns:a16="http://schemas.microsoft.com/office/drawing/2014/main" id="{34718177-0B44-414D-B7EC-6F6B4E132C8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2341" y="2499606"/>
              <a:ext cx="827989" cy="827989"/>
            </a:xfrm>
            <a:prstGeom prst="rect">
              <a:avLst/>
            </a:prstGeom>
          </p:spPr>
        </p:pic>
      </p:grpSp>
      <p:grpSp>
        <p:nvGrpSpPr>
          <p:cNvPr id="21" name="Group 20">
            <a:extLst>
              <a:ext uri="{FF2B5EF4-FFF2-40B4-BE49-F238E27FC236}">
                <a16:creationId xmlns:a16="http://schemas.microsoft.com/office/drawing/2014/main" id="{B08352C7-541A-69C1-7C68-693D01BF0D6E}"/>
              </a:ext>
            </a:extLst>
          </p:cNvPr>
          <p:cNvGrpSpPr/>
          <p:nvPr/>
        </p:nvGrpSpPr>
        <p:grpSpPr>
          <a:xfrm>
            <a:off x="4022288" y="2325007"/>
            <a:ext cx="1210499" cy="1201175"/>
            <a:chOff x="3564990" y="2336779"/>
            <a:chExt cx="1210499" cy="1201175"/>
          </a:xfrm>
        </p:grpSpPr>
        <p:sp>
          <p:nvSpPr>
            <p:cNvPr id="16" name="Oval 15">
              <a:extLst>
                <a:ext uri="{FF2B5EF4-FFF2-40B4-BE49-F238E27FC236}">
                  <a16:creationId xmlns:a16="http://schemas.microsoft.com/office/drawing/2014/main" id="{21D95D5B-8A33-0DEC-D796-06AED4331DFE}"/>
                </a:ext>
              </a:extLst>
            </p:cNvPr>
            <p:cNvSpPr/>
            <p:nvPr/>
          </p:nvSpPr>
          <p:spPr bwMode="ltGray">
            <a:xfrm>
              <a:off x="3564990" y="2336779"/>
              <a:ext cx="1210499" cy="120117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0" name="Graphic 59" descr="Lock outline">
              <a:extLst>
                <a:ext uri="{FF2B5EF4-FFF2-40B4-BE49-F238E27FC236}">
                  <a16:creationId xmlns:a16="http://schemas.microsoft.com/office/drawing/2014/main" id="{ED64F248-853A-5E48-99D4-3CFF1D05C1E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89557" y="2438725"/>
              <a:ext cx="961367" cy="961367"/>
            </a:xfrm>
            <a:prstGeom prst="rect">
              <a:avLst/>
            </a:prstGeom>
          </p:spPr>
        </p:pic>
      </p:grpSp>
      <p:grpSp>
        <p:nvGrpSpPr>
          <p:cNvPr id="22" name="Group 21">
            <a:extLst>
              <a:ext uri="{FF2B5EF4-FFF2-40B4-BE49-F238E27FC236}">
                <a16:creationId xmlns:a16="http://schemas.microsoft.com/office/drawing/2014/main" id="{76878D3A-2299-F26B-1583-16E8C8AF7E3A}"/>
              </a:ext>
            </a:extLst>
          </p:cNvPr>
          <p:cNvGrpSpPr/>
          <p:nvPr/>
        </p:nvGrpSpPr>
        <p:grpSpPr>
          <a:xfrm>
            <a:off x="9997045" y="2325007"/>
            <a:ext cx="1210499" cy="1201175"/>
            <a:chOff x="9474531" y="2336780"/>
            <a:chExt cx="1210499" cy="1201175"/>
          </a:xfrm>
        </p:grpSpPr>
        <p:sp>
          <p:nvSpPr>
            <p:cNvPr id="19" name="Oval 18">
              <a:extLst>
                <a:ext uri="{FF2B5EF4-FFF2-40B4-BE49-F238E27FC236}">
                  <a16:creationId xmlns:a16="http://schemas.microsoft.com/office/drawing/2014/main" id="{393F9B52-1CC1-1F13-CE28-C8E95E45ED48}"/>
                </a:ext>
              </a:extLst>
            </p:cNvPr>
            <p:cNvSpPr/>
            <p:nvPr/>
          </p:nvSpPr>
          <p:spPr bwMode="ltGray">
            <a:xfrm>
              <a:off x="9474531" y="2336780"/>
              <a:ext cx="1210499" cy="120117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1" name="Graphic 60" descr="Illustrator outline">
              <a:extLst>
                <a:ext uri="{FF2B5EF4-FFF2-40B4-BE49-F238E27FC236}">
                  <a16:creationId xmlns:a16="http://schemas.microsoft.com/office/drawing/2014/main" id="{7BCB6C75-32F3-BA43-8243-6F3620626BB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99098" y="2467753"/>
              <a:ext cx="961367" cy="961367"/>
            </a:xfrm>
            <a:prstGeom prst="rect">
              <a:avLst/>
            </a:prstGeom>
          </p:spPr>
        </p:pic>
      </p:grpSp>
      <p:pic>
        <p:nvPicPr>
          <p:cNvPr id="62" name="Graphic 61" descr="Bad Inventory outline">
            <a:extLst>
              <a:ext uri="{FF2B5EF4-FFF2-40B4-BE49-F238E27FC236}">
                <a16:creationId xmlns:a16="http://schemas.microsoft.com/office/drawing/2014/main" id="{AC0037F3-F254-9841-8A93-0043C31ACF8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40617" y="2447854"/>
            <a:ext cx="903162" cy="903162"/>
          </a:xfrm>
          <a:prstGeom prst="rect">
            <a:avLst/>
          </a:prstGeom>
        </p:spPr>
      </p:pic>
      <p:sp>
        <p:nvSpPr>
          <p:cNvPr id="27" name="TextBox 26">
            <a:extLst>
              <a:ext uri="{FF2B5EF4-FFF2-40B4-BE49-F238E27FC236}">
                <a16:creationId xmlns:a16="http://schemas.microsoft.com/office/drawing/2014/main" id="{0BFA76D0-2037-B017-348A-55416226B65F}"/>
              </a:ext>
            </a:extLst>
          </p:cNvPr>
          <p:cNvSpPr txBox="1"/>
          <p:nvPr/>
        </p:nvSpPr>
        <p:spPr>
          <a:xfrm>
            <a:off x="304800" y="316017"/>
            <a:ext cx="8895870" cy="718658"/>
          </a:xfrm>
          <a:prstGeom prst="rect">
            <a:avLst/>
          </a:prstGeom>
          <a:noFill/>
        </p:spPr>
        <p:txBody>
          <a:bodyPr wrap="square">
            <a:spAutoFit/>
          </a:bodyPr>
          <a:lstStyle>
            <a:defPPr>
              <a:defRPr lang="en-US"/>
            </a:defPPr>
            <a:lvl1pPr>
              <a:lnSpc>
                <a:spcPct val="85000"/>
              </a:lnSpc>
              <a:spcBef>
                <a:spcPct val="0"/>
              </a:spcBef>
              <a:tabLst/>
              <a:defRPr sz="4400">
                <a:latin typeface="+mj-lt"/>
                <a:ea typeface="+mj-ea"/>
                <a:cs typeface="+mj-cs"/>
              </a:defRPr>
            </a:lvl1pPr>
          </a:lstStyle>
          <a:p>
            <a:r>
              <a:rPr lang="en-US"/>
              <a:t>Advanced compute and solutions</a:t>
            </a:r>
          </a:p>
        </p:txBody>
      </p:sp>
      <p:graphicFrame>
        <p:nvGraphicFramePr>
          <p:cNvPr id="32" name="Table 20">
            <a:extLst>
              <a:ext uri="{FF2B5EF4-FFF2-40B4-BE49-F238E27FC236}">
                <a16:creationId xmlns:a16="http://schemas.microsoft.com/office/drawing/2014/main" id="{B32659AB-32CB-5C88-B24D-068E7B77EAE3}"/>
              </a:ext>
            </a:extLst>
          </p:cNvPr>
          <p:cNvGraphicFramePr>
            <a:graphicFrameLocks noGrp="1"/>
          </p:cNvGraphicFramePr>
          <p:nvPr>
            <p:extLst>
              <p:ext uri="{D42A27DB-BD31-4B8C-83A1-F6EECF244321}">
                <p14:modId xmlns:p14="http://schemas.microsoft.com/office/powerpoint/2010/main" val="3188096080"/>
              </p:ext>
            </p:extLst>
          </p:nvPr>
        </p:nvGraphicFramePr>
        <p:xfrm>
          <a:off x="359760" y="3644257"/>
          <a:ext cx="2719618" cy="1836420"/>
        </p:xfrm>
        <a:graphic>
          <a:graphicData uri="http://schemas.openxmlformats.org/drawingml/2006/table">
            <a:tbl>
              <a:tblPr firstRow="1" bandRow="1">
                <a:tableStyleId>{AC736D60-98B2-4ADE-B9FB-7F3EC72515BF}</a:tableStyleId>
              </a:tblPr>
              <a:tblGrid>
                <a:gridCol w="2719618">
                  <a:extLst>
                    <a:ext uri="{9D8B030D-6E8A-4147-A177-3AD203B41FA5}">
                      <a16:colId xmlns:a16="http://schemas.microsoft.com/office/drawing/2014/main" val="4043640857"/>
                    </a:ext>
                  </a:extLst>
                </a:gridCol>
              </a:tblGrid>
              <a:tr h="370840">
                <a:tc>
                  <a:txBody>
                    <a:bodyPr/>
                    <a:lstStyle/>
                    <a:p>
                      <a:r>
                        <a:rPr lang="en-US" sz="2000" b="0">
                          <a:solidFill>
                            <a:schemeClr val="tx1"/>
                          </a:solidFill>
                        </a:rPr>
                        <a:t>Pro-level performance</a:t>
                      </a:r>
                      <a:endParaRPr lang="en-US" sz="2000" b="0">
                        <a:solidFill>
                          <a:schemeClr val="tx1"/>
                        </a:solidFill>
                        <a:latin typeface="Forma DJR Micro"/>
                      </a:endParaRPr>
                    </a:p>
                  </a:txBody>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400" u="none" strike="noStrike" kern="1200" cap="none" spc="0" normalizeH="0" baseline="0" noProof="0" dirty="0">
                          <a:ln>
                            <a:noFill/>
                          </a:ln>
                          <a:solidFill>
                            <a:schemeClr val="tx1"/>
                          </a:solidFill>
                          <a:effectLst/>
                          <a:uLnTx/>
                          <a:uFillTx/>
                        </a:rPr>
                        <a:t>HP-only experiences in performance for complex jobs heavy files</a:t>
                      </a:r>
                      <a:endParaRPr kumimoji="0" lang="en-US" sz="1400" i="0" u="none" strike="noStrike" kern="1200" cap="none" spc="0" normalizeH="0" baseline="0" noProof="0" dirty="0">
                        <a:ln>
                          <a:noFill/>
                        </a:ln>
                        <a:solidFill>
                          <a:schemeClr val="tx1"/>
                        </a:solidFill>
                        <a:effectLst/>
                        <a:uLnTx/>
                        <a:uFillTx/>
                        <a:latin typeface="Forma DJR Micro"/>
                      </a:endParaRPr>
                    </a:p>
                  </a:txBody>
                  <a:tcPr/>
                </a:tc>
                <a:extLst>
                  <a:ext uri="{0D108BD9-81ED-4DB2-BD59-A6C34878D82A}">
                    <a16:rowId xmlns:a16="http://schemas.microsoft.com/office/drawing/2014/main" val="1824479896"/>
                  </a:ext>
                </a:extLst>
              </a:tr>
              <a:tr h="370840">
                <a:tc>
                  <a:txBody>
                    <a:bodyPr/>
                    <a:lstStyle/>
                    <a:p>
                      <a:pPr lvl="0" algn="l">
                        <a:lnSpc>
                          <a:spcPct val="100000"/>
                        </a:lnSpc>
                        <a:spcBef>
                          <a:spcPts val="0"/>
                        </a:spcBef>
                        <a:spcAft>
                          <a:spcPts val="0"/>
                        </a:spcAft>
                        <a:buNone/>
                      </a:pPr>
                      <a:r>
                        <a:rPr lang="en-US" sz="1400" b="0" u="none" strike="noStrike" kern="1200" cap="none" spc="0" normalizeH="0" baseline="0" noProof="0" dirty="0">
                          <a:ln>
                            <a:noFill/>
                          </a:ln>
                          <a:solidFill>
                            <a:schemeClr val="tx1"/>
                          </a:solidFill>
                          <a:effectLst/>
                          <a:uLnTx/>
                          <a:uFillTx/>
                        </a:rPr>
                        <a:t>World-class </a:t>
                      </a:r>
                      <a:r>
                        <a:rPr kumimoji="0" lang="en-US" sz="1400" b="0" u="none" strike="noStrike" kern="1200" cap="none" spc="0" normalizeH="0" baseline="0" noProof="0" dirty="0">
                          <a:ln>
                            <a:noFill/>
                          </a:ln>
                          <a:solidFill>
                            <a:schemeClr val="tx1"/>
                          </a:solidFill>
                          <a:effectLst/>
                          <a:uLnTx/>
                          <a:uFillTx/>
                        </a:rPr>
                        <a:t>remote </a:t>
                      </a:r>
                      <a:r>
                        <a:rPr lang="en-US" sz="1400" b="0" u="none" strike="noStrike" kern="1200" cap="none" spc="0" normalizeH="0" baseline="0" noProof="0" dirty="0">
                          <a:ln>
                            <a:noFill/>
                          </a:ln>
                          <a:solidFill>
                            <a:schemeClr val="tx1"/>
                          </a:solidFill>
                          <a:effectLst/>
                          <a:uLnTx/>
                          <a:uFillTx/>
                        </a:rPr>
                        <a:t>access solutions for high-performance workflows</a:t>
                      </a:r>
                      <a:endParaRPr lang="en-US" dirty="0">
                        <a:solidFill>
                          <a:schemeClr val="tx1"/>
                        </a:solidFill>
                        <a:latin typeface="Forma DJR Micro"/>
                      </a:endParaRPr>
                    </a:p>
                  </a:txBody>
                  <a:tcPr/>
                </a:tc>
                <a:extLst>
                  <a:ext uri="{0D108BD9-81ED-4DB2-BD59-A6C34878D82A}">
                    <a16:rowId xmlns:a16="http://schemas.microsoft.com/office/drawing/2014/main" val="3404911097"/>
                  </a:ext>
                </a:extLst>
              </a:tr>
            </a:tbl>
          </a:graphicData>
        </a:graphic>
      </p:graphicFrame>
      <p:graphicFrame>
        <p:nvGraphicFramePr>
          <p:cNvPr id="34" name="Table 20">
            <a:extLst>
              <a:ext uri="{FF2B5EF4-FFF2-40B4-BE49-F238E27FC236}">
                <a16:creationId xmlns:a16="http://schemas.microsoft.com/office/drawing/2014/main" id="{ECBA7D50-2D16-77E0-28B7-FE542FD5B383}"/>
              </a:ext>
            </a:extLst>
          </p:cNvPr>
          <p:cNvGraphicFramePr>
            <a:graphicFrameLocks noGrp="1"/>
          </p:cNvGraphicFramePr>
          <p:nvPr>
            <p:extLst>
              <p:ext uri="{D42A27DB-BD31-4B8C-83A1-F6EECF244321}">
                <p14:modId xmlns:p14="http://schemas.microsoft.com/office/powerpoint/2010/main" val="2689138431"/>
              </p:ext>
            </p:extLst>
          </p:nvPr>
        </p:nvGraphicFramePr>
        <p:xfrm>
          <a:off x="3256289" y="3644257"/>
          <a:ext cx="2719618" cy="1836420"/>
        </p:xfrm>
        <a:graphic>
          <a:graphicData uri="http://schemas.openxmlformats.org/drawingml/2006/table">
            <a:tbl>
              <a:tblPr firstRow="1" bandRow="1">
                <a:tableStyleId>{AC736D60-98B2-4ADE-B9FB-7F3EC72515BF}</a:tableStyleId>
              </a:tblPr>
              <a:tblGrid>
                <a:gridCol w="2719618">
                  <a:extLst>
                    <a:ext uri="{9D8B030D-6E8A-4147-A177-3AD203B41FA5}">
                      <a16:colId xmlns:a16="http://schemas.microsoft.com/office/drawing/2014/main" val="4043640857"/>
                    </a:ext>
                  </a:extLst>
                </a:gridCol>
              </a:tblGrid>
              <a:tr h="370840">
                <a:tc>
                  <a:txBody>
                    <a:bodyPr/>
                    <a:lstStyle/>
                    <a:p>
                      <a:r>
                        <a:rPr lang="en-US" sz="2000" b="0">
                          <a:solidFill>
                            <a:schemeClr val="tx1"/>
                          </a:solidFill>
                        </a:rPr>
                        <a:t>Built-in security</a:t>
                      </a:r>
                      <a:endParaRPr lang="en-US" sz="2000" b="0">
                        <a:solidFill>
                          <a:schemeClr val="tx1"/>
                        </a:solidFill>
                        <a:latin typeface="Forma DJR Micro" pitchFamily="2" charset="77"/>
                      </a:endParaRPr>
                    </a:p>
                  </a:txBody>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400" u="none" strike="noStrike" kern="1200" cap="none" spc="0" normalizeH="0" baseline="0" noProof="0">
                          <a:ln>
                            <a:noFill/>
                          </a:ln>
                          <a:solidFill>
                            <a:schemeClr val="tx1"/>
                          </a:solidFill>
                          <a:effectLst/>
                          <a:uLnTx/>
                          <a:uFillTx/>
                        </a:rPr>
                        <a:t>Hardware roots of trust with solutions that can self-monitor and self-heal from the ground up</a:t>
                      </a:r>
                      <a:endParaRPr kumimoji="0" lang="en-US" sz="1400" i="0" u="none" strike="noStrike" kern="1200" cap="none" spc="0" normalizeH="0" baseline="0" noProof="0">
                        <a:ln>
                          <a:noFill/>
                        </a:ln>
                        <a:solidFill>
                          <a:schemeClr val="tx1"/>
                        </a:solidFill>
                        <a:effectLst/>
                        <a:uLnTx/>
                        <a:uFillTx/>
                        <a:latin typeface="Forma DJR Micro" pitchFamily="2" charset="77"/>
                      </a:endParaRPr>
                    </a:p>
                  </a:txBody>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400" u="none" strike="noStrike" kern="1200" cap="none" spc="0" normalizeH="0" baseline="0" noProof="0">
                          <a:ln>
                            <a:noFill/>
                          </a:ln>
                          <a:solidFill>
                            <a:schemeClr val="tx1"/>
                          </a:solidFill>
                          <a:effectLst/>
                          <a:uLnTx/>
                          <a:uFillTx/>
                        </a:rPr>
                        <a:t>Layers of protection that proactively prevent threats below, in, and above the OS</a:t>
                      </a:r>
                      <a:endParaRPr kumimoji="0" lang="en-US" sz="1400" i="0" u="none" strike="noStrike" kern="1200" cap="none" spc="0" normalizeH="0" baseline="0" noProof="0">
                        <a:ln>
                          <a:noFill/>
                        </a:ln>
                        <a:solidFill>
                          <a:schemeClr val="tx1"/>
                        </a:solidFill>
                        <a:effectLst/>
                        <a:uLnTx/>
                        <a:uFillTx/>
                        <a:latin typeface="Forma DJR Micro" pitchFamily="2" charset="77"/>
                      </a:endParaRPr>
                    </a:p>
                  </a:txBody>
                  <a:tcPr/>
                </a:tc>
                <a:extLst>
                  <a:ext uri="{0D108BD9-81ED-4DB2-BD59-A6C34878D82A}">
                    <a16:rowId xmlns:a16="http://schemas.microsoft.com/office/drawing/2014/main" val="3404911097"/>
                  </a:ext>
                </a:extLst>
              </a:tr>
            </a:tbl>
          </a:graphicData>
        </a:graphic>
      </p:graphicFrame>
      <p:graphicFrame>
        <p:nvGraphicFramePr>
          <p:cNvPr id="36" name="Table 20">
            <a:extLst>
              <a:ext uri="{FF2B5EF4-FFF2-40B4-BE49-F238E27FC236}">
                <a16:creationId xmlns:a16="http://schemas.microsoft.com/office/drawing/2014/main" id="{69C8DA74-4F03-944F-B9C6-9673809F87EE}"/>
              </a:ext>
            </a:extLst>
          </p:cNvPr>
          <p:cNvGraphicFramePr>
            <a:graphicFrameLocks noGrp="1"/>
          </p:cNvGraphicFramePr>
          <p:nvPr>
            <p:extLst>
              <p:ext uri="{D42A27DB-BD31-4B8C-83A1-F6EECF244321}">
                <p14:modId xmlns:p14="http://schemas.microsoft.com/office/powerpoint/2010/main" val="3005883980"/>
              </p:ext>
            </p:extLst>
          </p:nvPr>
        </p:nvGraphicFramePr>
        <p:xfrm>
          <a:off x="6232389" y="3644257"/>
          <a:ext cx="2719618" cy="2872740"/>
        </p:xfrm>
        <a:graphic>
          <a:graphicData uri="http://schemas.openxmlformats.org/drawingml/2006/table">
            <a:tbl>
              <a:tblPr firstRow="1" bandRow="1">
                <a:tableStyleId>{AC736D60-98B2-4ADE-B9FB-7F3EC72515BF}</a:tableStyleId>
              </a:tblPr>
              <a:tblGrid>
                <a:gridCol w="2719618">
                  <a:extLst>
                    <a:ext uri="{9D8B030D-6E8A-4147-A177-3AD203B41FA5}">
                      <a16:colId xmlns:a16="http://schemas.microsoft.com/office/drawing/2014/main" val="4043640857"/>
                    </a:ext>
                  </a:extLst>
                </a:gridCol>
              </a:tblGrid>
              <a:tr h="370840">
                <a:tc>
                  <a:txBody>
                    <a:bodyPr/>
                    <a:lstStyle/>
                    <a:p>
                      <a:r>
                        <a:rPr lang="en-US" sz="2000" b="0">
                          <a:solidFill>
                            <a:schemeClr val="tx1"/>
                          </a:solidFill>
                        </a:rPr>
                        <a:t>Customized solutions</a:t>
                      </a:r>
                      <a:endParaRPr lang="en-US" sz="2000" b="0">
                        <a:solidFill>
                          <a:schemeClr val="tx1"/>
                        </a:solidFill>
                        <a:latin typeface="Forma DJR Micro" pitchFamily="2" charset="77"/>
                      </a:endParaRPr>
                    </a:p>
                  </a:txBody>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400" u="none" strike="noStrike" kern="1200" cap="none" spc="0" normalizeH="0" baseline="0" noProof="0">
                          <a:ln>
                            <a:noFill/>
                          </a:ln>
                          <a:solidFill>
                            <a:schemeClr val="tx1"/>
                          </a:solidFill>
                          <a:effectLst/>
                          <a:uLnTx/>
                          <a:uFillTx/>
                        </a:rPr>
                        <a:t>HP solutions to improve management and collaboration</a:t>
                      </a:r>
                      <a:endParaRPr kumimoji="0" lang="en-US" sz="1400" i="0" u="none" strike="noStrike" kern="1200" cap="none" spc="0" normalizeH="0" baseline="0" noProof="0">
                        <a:ln>
                          <a:noFill/>
                        </a:ln>
                        <a:solidFill>
                          <a:schemeClr val="tx1"/>
                        </a:solidFill>
                        <a:effectLst/>
                        <a:uLnTx/>
                        <a:uFillTx/>
                        <a:latin typeface="Forma DJR Micro" pitchFamily="2" charset="77"/>
                      </a:endParaRPr>
                    </a:p>
                  </a:txBody>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400" u="none" strike="noStrike" kern="1200" cap="none" spc="0" normalizeH="0" baseline="0" noProof="0">
                          <a:ln>
                            <a:noFill/>
                          </a:ln>
                          <a:solidFill>
                            <a:schemeClr val="tx1"/>
                          </a:solidFill>
                          <a:effectLst/>
                          <a:uLnTx/>
                          <a:uFillTx/>
                        </a:rPr>
                        <a:t>Seamless workflow experiences for data science, 3D, and creative</a:t>
                      </a:r>
                      <a:endParaRPr kumimoji="0" lang="en-US" sz="1400" i="0" u="none" strike="noStrike" kern="1200" cap="none" spc="0" normalizeH="0" baseline="0" noProof="0">
                        <a:ln>
                          <a:noFill/>
                        </a:ln>
                        <a:solidFill>
                          <a:schemeClr val="tx1"/>
                        </a:solidFill>
                        <a:effectLst/>
                        <a:uLnTx/>
                        <a:uFillTx/>
                        <a:latin typeface="Forma DJR Micro" pitchFamily="2" charset="77"/>
                      </a:endParaRPr>
                    </a:p>
                  </a:txBody>
                  <a:tcPr/>
                </a:tc>
                <a:extLst>
                  <a:ext uri="{0D108BD9-81ED-4DB2-BD59-A6C34878D82A}">
                    <a16:rowId xmlns:a16="http://schemas.microsoft.com/office/drawing/2014/main" val="3404911097"/>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400" u="none" strike="noStrike" kern="1200" cap="none" spc="0" normalizeH="0" baseline="0" noProof="0">
                          <a:ln>
                            <a:noFill/>
                          </a:ln>
                          <a:solidFill>
                            <a:schemeClr val="tx1"/>
                          </a:solidFill>
                          <a:effectLst/>
                          <a:uLnTx/>
                          <a:uFillTx/>
                        </a:rPr>
                        <a:t>HP color accuracy, viewing comfort, and HP audio experiences</a:t>
                      </a:r>
                      <a:endParaRPr kumimoji="0" lang="en-US" sz="1400" i="0" u="none" strike="noStrike" kern="1200" cap="none" spc="0" normalizeH="0" baseline="0" noProof="0">
                        <a:ln>
                          <a:noFill/>
                        </a:ln>
                        <a:solidFill>
                          <a:schemeClr val="tx1"/>
                        </a:solidFill>
                        <a:effectLst/>
                        <a:uLnTx/>
                        <a:uFillTx/>
                        <a:latin typeface="Forma DJR Micro" pitchFamily="2" charset="77"/>
                      </a:endParaRPr>
                    </a:p>
                  </a:txBody>
                  <a:tcPr/>
                </a:tc>
                <a:extLst>
                  <a:ext uri="{0D108BD9-81ED-4DB2-BD59-A6C34878D82A}">
                    <a16:rowId xmlns:a16="http://schemas.microsoft.com/office/drawing/2014/main" val="329344304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400" u="none" strike="noStrike" kern="1200" cap="none" spc="0" normalizeH="0" baseline="0" noProof="0">
                          <a:ln>
                            <a:noFill/>
                          </a:ln>
                          <a:solidFill>
                            <a:schemeClr val="tx1"/>
                          </a:solidFill>
                          <a:effectLst/>
                          <a:uLnTx/>
                          <a:uFillTx/>
                        </a:rPr>
                        <a:t>Configurability, </a:t>
                      </a:r>
                      <a:r>
                        <a:rPr lang="en-US" sz="1400" cap="none" spc="0">
                          <a:solidFill>
                            <a:schemeClr val="tx1"/>
                          </a:solidFill>
                        </a:rPr>
                        <a:t>versatility</a:t>
                      </a:r>
                      <a:r>
                        <a:rPr kumimoji="0" lang="en-US" sz="1400" u="none" strike="noStrike" kern="1200" cap="none" spc="0" normalizeH="0" baseline="0" noProof="0">
                          <a:ln>
                            <a:noFill/>
                          </a:ln>
                          <a:solidFill>
                            <a:schemeClr val="tx1"/>
                          </a:solidFill>
                          <a:effectLst/>
                          <a:uLnTx/>
                          <a:uFillTx/>
                        </a:rPr>
                        <a:t>, </a:t>
                      </a:r>
                      <a:br>
                        <a:rPr kumimoji="0" lang="en-US" sz="1400" u="none" strike="noStrike" kern="1200" cap="none" spc="0" normalizeH="0" baseline="0" noProof="0">
                          <a:ln>
                            <a:noFill/>
                          </a:ln>
                          <a:solidFill>
                            <a:schemeClr val="tx1"/>
                          </a:solidFill>
                          <a:effectLst/>
                          <a:uLnTx/>
                          <a:uFillTx/>
                        </a:rPr>
                      </a:br>
                      <a:r>
                        <a:rPr kumimoji="0" lang="en-US" sz="1400" u="none" strike="noStrike" kern="1200" cap="none" spc="0" normalizeH="0" baseline="0" noProof="0">
                          <a:ln>
                            <a:noFill/>
                          </a:ln>
                          <a:solidFill>
                            <a:schemeClr val="tx1"/>
                          </a:solidFill>
                          <a:effectLst/>
                          <a:uLnTx/>
                          <a:uFillTx/>
                        </a:rPr>
                        <a:t>and long lifecycles</a:t>
                      </a:r>
                      <a:endParaRPr kumimoji="0" lang="en-US" sz="1400" i="0" u="none" strike="noStrike" kern="1200" cap="none" spc="0" normalizeH="0" baseline="0" noProof="0">
                        <a:ln>
                          <a:noFill/>
                        </a:ln>
                        <a:solidFill>
                          <a:schemeClr val="tx1"/>
                        </a:solidFill>
                        <a:effectLst/>
                        <a:uLnTx/>
                        <a:uFillTx/>
                        <a:latin typeface="Forma DJR Micro" pitchFamily="2" charset="77"/>
                      </a:endParaRPr>
                    </a:p>
                  </a:txBody>
                  <a:tcPr/>
                </a:tc>
                <a:extLst>
                  <a:ext uri="{0D108BD9-81ED-4DB2-BD59-A6C34878D82A}">
                    <a16:rowId xmlns:a16="http://schemas.microsoft.com/office/drawing/2014/main" val="4053197790"/>
                  </a:ext>
                </a:extLst>
              </a:tr>
            </a:tbl>
          </a:graphicData>
        </a:graphic>
      </p:graphicFrame>
      <p:graphicFrame>
        <p:nvGraphicFramePr>
          <p:cNvPr id="38" name="Table 20">
            <a:extLst>
              <a:ext uri="{FF2B5EF4-FFF2-40B4-BE49-F238E27FC236}">
                <a16:creationId xmlns:a16="http://schemas.microsoft.com/office/drawing/2014/main" id="{82390320-46DB-FAEA-CD4E-4EE75E7D664C}"/>
              </a:ext>
            </a:extLst>
          </p:cNvPr>
          <p:cNvGraphicFramePr>
            <a:graphicFrameLocks noGrp="1"/>
          </p:cNvGraphicFramePr>
          <p:nvPr>
            <p:extLst>
              <p:ext uri="{D42A27DB-BD31-4B8C-83A1-F6EECF244321}">
                <p14:modId xmlns:p14="http://schemas.microsoft.com/office/powerpoint/2010/main" val="3965390122"/>
              </p:ext>
            </p:extLst>
          </p:nvPr>
        </p:nvGraphicFramePr>
        <p:xfrm>
          <a:off x="9175557" y="3657155"/>
          <a:ext cx="2719618" cy="2295906"/>
        </p:xfrm>
        <a:graphic>
          <a:graphicData uri="http://schemas.openxmlformats.org/drawingml/2006/table">
            <a:tbl>
              <a:tblPr firstRow="1" bandRow="1">
                <a:tableStyleId>{AC736D60-98B2-4ADE-B9FB-7F3EC72515BF}</a:tableStyleId>
              </a:tblPr>
              <a:tblGrid>
                <a:gridCol w="2719618">
                  <a:extLst>
                    <a:ext uri="{9D8B030D-6E8A-4147-A177-3AD203B41FA5}">
                      <a16:colId xmlns:a16="http://schemas.microsoft.com/office/drawing/2014/main" val="4043640857"/>
                    </a:ext>
                  </a:extLst>
                </a:gridCol>
              </a:tblGrid>
              <a:tr h="370840">
                <a:tc>
                  <a:txBody>
                    <a:bodyPr/>
                    <a:lstStyle/>
                    <a:p>
                      <a:r>
                        <a:rPr lang="en-US" sz="2000" b="0">
                          <a:solidFill>
                            <a:schemeClr val="tx1"/>
                          </a:solidFill>
                        </a:rPr>
                        <a:t>Innovative design</a:t>
                      </a:r>
                      <a:endParaRPr lang="en-US" sz="2000" b="0">
                        <a:solidFill>
                          <a:schemeClr val="tx1"/>
                        </a:solidFill>
                        <a:latin typeface="Forma DJR Micro" pitchFamily="2" charset="77"/>
                      </a:endParaRPr>
                    </a:p>
                  </a:txBody>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400" u="none" strike="noStrike" kern="1200" cap="none" spc="0" normalizeH="0" baseline="0" noProof="0">
                          <a:ln>
                            <a:noFill/>
                          </a:ln>
                          <a:solidFill>
                            <a:schemeClr val="tx1"/>
                          </a:solidFill>
                          <a:effectLst/>
                          <a:uLnTx/>
                          <a:uFillTx/>
                        </a:rPr>
                        <a:t>Red Dot Awards for sleek and </a:t>
                      </a:r>
                      <a:br>
                        <a:rPr kumimoji="0" lang="en-US" sz="1400" u="none" strike="noStrike" kern="1200" cap="none" spc="0" normalizeH="0" baseline="0" noProof="0">
                          <a:ln>
                            <a:noFill/>
                          </a:ln>
                          <a:solidFill>
                            <a:schemeClr val="tx1"/>
                          </a:solidFill>
                          <a:effectLst/>
                          <a:uLnTx/>
                          <a:uFillTx/>
                        </a:rPr>
                      </a:br>
                      <a:r>
                        <a:rPr kumimoji="0" lang="en-US" sz="1400" u="none" strike="noStrike" kern="1200" cap="none" spc="0" normalizeH="0" baseline="0" noProof="0">
                          <a:ln>
                            <a:noFill/>
                          </a:ln>
                          <a:solidFill>
                            <a:schemeClr val="tx1"/>
                          </a:solidFill>
                          <a:effectLst/>
                          <a:uLnTx/>
                          <a:uFillTx/>
                        </a:rPr>
                        <a:t>high-quality designs</a:t>
                      </a:r>
                      <a:endParaRPr kumimoji="0" lang="en-US" sz="1400" i="0" u="none" strike="noStrike" kern="1200" cap="none" spc="0" normalizeH="0" baseline="0" noProof="0">
                        <a:ln>
                          <a:noFill/>
                        </a:ln>
                        <a:solidFill>
                          <a:schemeClr val="tx1"/>
                        </a:solidFill>
                        <a:effectLst/>
                        <a:uLnTx/>
                        <a:uFillTx/>
                        <a:latin typeface="Forma DJR Micro" pitchFamily="2" charset="77"/>
                      </a:endParaRPr>
                    </a:p>
                  </a:txBody>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400" u="none" strike="noStrike" kern="1200" cap="none" spc="0" normalizeH="0" baseline="0" noProof="0">
                          <a:ln>
                            <a:noFill/>
                          </a:ln>
                          <a:solidFill>
                            <a:schemeClr val="tx1"/>
                          </a:solidFill>
                          <a:effectLst/>
                          <a:uLnTx/>
                          <a:uFillTx/>
                        </a:rPr>
                        <a:t>Precision-crafted lightweight aluminum that is extremely durable and recyclable</a:t>
                      </a:r>
                      <a:endParaRPr kumimoji="0" lang="en-US" sz="1400" i="0" u="none" strike="noStrike" kern="1200" cap="none" spc="0" normalizeH="0" baseline="0" noProof="0">
                        <a:ln>
                          <a:noFill/>
                        </a:ln>
                        <a:solidFill>
                          <a:schemeClr val="tx1"/>
                        </a:solidFill>
                        <a:effectLst/>
                        <a:uLnTx/>
                        <a:uFillTx/>
                        <a:latin typeface="Forma DJR Micro" pitchFamily="2" charset="77"/>
                      </a:endParaRPr>
                    </a:p>
                  </a:txBody>
                  <a:tcPr/>
                </a:tc>
                <a:extLst>
                  <a:ext uri="{0D108BD9-81ED-4DB2-BD59-A6C34878D82A}">
                    <a16:rowId xmlns:a16="http://schemas.microsoft.com/office/drawing/2014/main" val="3404911097"/>
                  </a:ext>
                </a:extLst>
              </a:tr>
              <a:tr h="370840">
                <a:tc>
                  <a:txBody>
                    <a:bodyPr/>
                    <a:lstStyle/>
                    <a:p>
                      <a:pPr marL="0" marR="0" lvl="1" indent="0" algn="l" defTabSz="914126" rtl="0" eaLnBrk="1" fontAlgn="auto" latinLnBrk="0" hangingPunct="1">
                        <a:lnSpc>
                          <a:spcPct val="90000"/>
                        </a:lnSpc>
                        <a:spcBef>
                          <a:spcPts val="500"/>
                        </a:spcBef>
                        <a:spcAft>
                          <a:spcPts val="1400"/>
                        </a:spcAft>
                        <a:buClrTx/>
                        <a:buSzTx/>
                        <a:buFont typeface="Arial" panose="020B0604020202020204" pitchFamily="34" charset="0"/>
                        <a:buNone/>
                        <a:tabLst/>
                        <a:defRPr/>
                      </a:pPr>
                      <a:r>
                        <a:rPr kumimoji="0" lang="en-US" sz="1400" u="none" strike="noStrike" kern="1200" cap="none" normalizeH="0" baseline="0" noProof="0">
                          <a:ln>
                            <a:noFill/>
                          </a:ln>
                          <a:solidFill>
                            <a:schemeClr val="tx1"/>
                          </a:solidFill>
                          <a:effectLst/>
                          <a:uLnTx/>
                          <a:uFillTx/>
                        </a:rPr>
                        <a:t>Contemporary aesthetic to complement a variety of environments</a:t>
                      </a:r>
                      <a:endParaRPr kumimoji="0" lang="en-US" sz="1400" i="0" u="none" strike="noStrike" kern="1200" cap="none" normalizeH="0" baseline="0" noProof="0">
                        <a:ln>
                          <a:noFill/>
                        </a:ln>
                        <a:solidFill>
                          <a:schemeClr val="tx1"/>
                        </a:solidFill>
                        <a:effectLst/>
                        <a:uLnTx/>
                        <a:uFillTx/>
                        <a:latin typeface="Forma DJR Micro" pitchFamily="2" charset="77"/>
                      </a:endParaRPr>
                    </a:p>
                  </a:txBody>
                  <a:tcPr/>
                </a:tc>
                <a:extLst>
                  <a:ext uri="{0D108BD9-81ED-4DB2-BD59-A6C34878D82A}">
                    <a16:rowId xmlns:a16="http://schemas.microsoft.com/office/drawing/2014/main" val="3293443043"/>
                  </a:ext>
                </a:extLst>
              </a:tr>
            </a:tbl>
          </a:graphicData>
        </a:graphic>
      </p:graphicFrame>
      <p:sp>
        <p:nvSpPr>
          <p:cNvPr id="4" name="Text Placeholder 3">
            <a:extLst>
              <a:ext uri="{FF2B5EF4-FFF2-40B4-BE49-F238E27FC236}">
                <a16:creationId xmlns:a16="http://schemas.microsoft.com/office/drawing/2014/main" id="{AC7DAC01-47B1-BF97-4B16-81A02CB3BB34}"/>
              </a:ext>
            </a:extLst>
          </p:cNvPr>
          <p:cNvSpPr>
            <a:spLocks noGrp="1"/>
          </p:cNvSpPr>
          <p:nvPr>
            <p:ph type="body" sz="quarter" idx="15"/>
          </p:nvPr>
        </p:nvSpPr>
        <p:spPr>
          <a:xfrm>
            <a:off x="304800" y="1567870"/>
            <a:ext cx="11590375" cy="348557"/>
          </a:xfrm>
        </p:spPr>
        <p:txBody>
          <a:bodyPr lIns="91440"/>
          <a:lstStyle/>
          <a:p>
            <a:r>
              <a:rPr lang="en-US" sz="1800" cap="none" spc="0">
                <a:solidFill>
                  <a:schemeClr val="tx1"/>
                </a:solidFill>
                <a:latin typeface="Forma DJR Micro" pitchFamily="2" charset="77"/>
              </a:rPr>
              <a:t>Purpose-built professional solutions for high-performance workflows</a:t>
            </a:r>
          </a:p>
        </p:txBody>
      </p:sp>
      <p:sp>
        <p:nvSpPr>
          <p:cNvPr id="2" name="Slide Number Placeholder 6">
            <a:extLst>
              <a:ext uri="{FF2B5EF4-FFF2-40B4-BE49-F238E27FC236}">
                <a16:creationId xmlns:a16="http://schemas.microsoft.com/office/drawing/2014/main" id="{6931D5B6-0E01-0243-7E28-CE8BB4470A1D}"/>
              </a:ext>
            </a:extLst>
          </p:cNvPr>
          <p:cNvSpPr txBox="1">
            <a:spLocks/>
          </p:cNvSpPr>
          <p:nvPr/>
        </p:nvSpPr>
        <p:spPr>
          <a:xfrm>
            <a:off x="304800" y="6386516"/>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Z8 Fury G5   I   HP Confidential. For use by HP or Partner with Customers under HP CDA only. </a:t>
            </a:r>
          </a:p>
        </p:txBody>
      </p:sp>
    </p:spTree>
    <p:extLst>
      <p:ext uri="{BB962C8B-B14F-4D97-AF65-F5344CB8AC3E}">
        <p14:creationId xmlns:p14="http://schemas.microsoft.com/office/powerpoint/2010/main" val="417079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24D309D0-ECA9-1DB0-1342-36D91FBC6167}"/>
              </a:ext>
            </a:extLst>
          </p:cNvPr>
          <p:cNvSpPr/>
          <p:nvPr/>
        </p:nvSpPr>
        <p:spPr bwMode="ltGray">
          <a:xfrm>
            <a:off x="-16888" y="-439"/>
            <a:ext cx="12192000" cy="13020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TextBox 53">
            <a:extLst>
              <a:ext uri="{FF2B5EF4-FFF2-40B4-BE49-F238E27FC236}">
                <a16:creationId xmlns:a16="http://schemas.microsoft.com/office/drawing/2014/main" id="{87A6C865-4675-9AD8-56E4-273059B246AC}"/>
              </a:ext>
            </a:extLst>
          </p:cNvPr>
          <p:cNvSpPr txBox="1"/>
          <p:nvPr/>
        </p:nvSpPr>
        <p:spPr>
          <a:xfrm>
            <a:off x="300878" y="308717"/>
            <a:ext cx="4577553" cy="693267"/>
          </a:xfrm>
          <a:prstGeom prst="rect">
            <a:avLst/>
          </a:prstGeom>
          <a:noFill/>
        </p:spPr>
        <p:txBody>
          <a:bodyPr wrap="square">
            <a:spAutoFit/>
          </a:bodyPr>
          <a:lstStyle>
            <a:defPPr>
              <a:defRPr lang="en-US"/>
            </a:defPPr>
            <a:lvl1pPr>
              <a:lnSpc>
                <a:spcPct val="85000"/>
              </a:lnSpc>
              <a:spcBef>
                <a:spcPct val="0"/>
              </a:spcBef>
              <a:tabLst/>
              <a:defRPr sz="4400">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 typeface="Forma DJR Micro" panose="00000000000000090000" pitchFamily="2" charset="0"/>
              <a:buNone/>
              <a:tabLst/>
              <a:defRPr/>
            </a:pPr>
            <a:r>
              <a:rPr kumimoji="0" lang="en-US" sz="4400" b="0" i="0" u="none" strike="noStrike" kern="1200" cap="none" spc="0" normalizeH="0" baseline="0" noProof="0">
                <a:ln>
                  <a:noFill/>
                </a:ln>
                <a:solidFill>
                  <a:srgbClr val="000000"/>
                </a:solidFill>
                <a:effectLst/>
                <a:uLnTx/>
                <a:uFillTx/>
                <a:latin typeface="Forma DJR Display"/>
                <a:ea typeface="+mj-ea"/>
                <a:cs typeface="+mj-cs"/>
              </a:rPr>
              <a:t>Z desktop portfolio</a:t>
            </a:r>
          </a:p>
        </p:txBody>
      </p:sp>
      <p:sp>
        <p:nvSpPr>
          <p:cNvPr id="2" name="TextBox 1">
            <a:extLst>
              <a:ext uri="{FF2B5EF4-FFF2-40B4-BE49-F238E27FC236}">
                <a16:creationId xmlns:a16="http://schemas.microsoft.com/office/drawing/2014/main" id="{D897B2B1-F40A-4747-B444-A6EDC123CC1E}"/>
              </a:ext>
            </a:extLst>
          </p:cNvPr>
          <p:cNvSpPr txBox="1"/>
          <p:nvPr/>
        </p:nvSpPr>
        <p:spPr>
          <a:xfrm>
            <a:off x="8986516" y="266159"/>
            <a:ext cx="2848482" cy="478565"/>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Forma DJR Micro" pitchFamily="2" charset="77"/>
                <a:ea typeface="+mn-ea"/>
                <a:cs typeface="+mn-cs"/>
              </a:rPr>
              <a:t>Best option within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Forma DJR Micro" pitchFamily="2" charset="77"/>
                <a:ea typeface="+mn-ea"/>
                <a:cs typeface="+mn-cs"/>
              </a:rPr>
              <a:t>the 2024 Z desktop portfolio</a:t>
            </a:r>
            <a:endParaRPr kumimoji="0" lang="en-GB" sz="2000" b="0" i="0" u="none" strike="noStrike" kern="1200" cap="none" spc="0" normalizeH="0" baseline="0" noProof="0">
              <a:ln>
                <a:noFill/>
              </a:ln>
              <a:solidFill>
                <a:srgbClr val="000000"/>
              </a:solidFill>
              <a:effectLst/>
              <a:uLnTx/>
              <a:uFillTx/>
              <a:latin typeface="Forma DJR Micro" pitchFamily="2" charset="77"/>
              <a:ea typeface="+mn-ea"/>
              <a:cs typeface="+mn-cs"/>
            </a:endParaRPr>
          </a:p>
        </p:txBody>
      </p:sp>
      <p:cxnSp>
        <p:nvCxnSpPr>
          <p:cNvPr id="14" name="Straight Connector 13">
            <a:extLst>
              <a:ext uri="{FF2B5EF4-FFF2-40B4-BE49-F238E27FC236}">
                <a16:creationId xmlns:a16="http://schemas.microsoft.com/office/drawing/2014/main" id="{1D5D38C0-FE0E-69E0-6A6F-D570511673AF}"/>
              </a:ext>
            </a:extLst>
          </p:cNvPr>
          <p:cNvCxnSpPr/>
          <p:nvPr/>
        </p:nvCxnSpPr>
        <p:spPr>
          <a:xfrm>
            <a:off x="8717627" y="0"/>
            <a:ext cx="0" cy="13015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Slide Number Placeholder 6">
            <a:extLst>
              <a:ext uri="{FF2B5EF4-FFF2-40B4-BE49-F238E27FC236}">
                <a16:creationId xmlns:a16="http://schemas.microsoft.com/office/drawing/2014/main" id="{FEAD4B3B-18D9-EB9B-E302-34D0D12EFCA3}"/>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Z8 Fury G5   I   HP Confidential. For use by HP or Partner with Customers under HP CDA only. </a:t>
            </a:r>
          </a:p>
        </p:txBody>
      </p:sp>
      <p:sp>
        <p:nvSpPr>
          <p:cNvPr id="7" name="Isosceles Triangle 59">
            <a:extLst>
              <a:ext uri="{FF2B5EF4-FFF2-40B4-BE49-F238E27FC236}">
                <a16:creationId xmlns:a16="http://schemas.microsoft.com/office/drawing/2014/main" id="{51344C16-1F86-FBF3-1204-5DEAC5C00026}"/>
              </a:ext>
            </a:extLst>
          </p:cNvPr>
          <p:cNvSpPr/>
          <p:nvPr/>
        </p:nvSpPr>
        <p:spPr>
          <a:xfrm rot="10800000">
            <a:off x="3491224" y="4313427"/>
            <a:ext cx="4503909" cy="2015108"/>
          </a:xfrm>
          <a:prstGeom prst="triangle">
            <a:avLst/>
          </a:prstGeom>
          <a:solidFill>
            <a:schemeClr val="accent6"/>
          </a:solidFill>
          <a:ln w="19050" cap="flat" cmpd="sng" algn="ctr">
            <a:noFill/>
            <a:prstDash val="solid"/>
            <a:miter lim="800000"/>
          </a:ln>
          <a:effectLst/>
          <a:scene3d>
            <a:camera prst="orthographicFront">
              <a:rot lat="0" lon="0" rev="0"/>
            </a:camera>
            <a:lightRig rig="balanced" dir="t">
              <a:rot lat="0" lon="0" rev="8700000"/>
            </a:lightRig>
          </a:scene3d>
          <a:sp3d/>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Forma DJR Micro"/>
              <a:ea typeface="+mn-ea"/>
              <a:cs typeface="+mn-cs"/>
            </a:endParaRPr>
          </a:p>
        </p:txBody>
      </p:sp>
      <p:sp>
        <p:nvSpPr>
          <p:cNvPr id="8" name="Isosceles Triangle 60">
            <a:extLst>
              <a:ext uri="{FF2B5EF4-FFF2-40B4-BE49-F238E27FC236}">
                <a16:creationId xmlns:a16="http://schemas.microsoft.com/office/drawing/2014/main" id="{FDEE9236-8BE1-1369-55B9-B3E488127345}"/>
              </a:ext>
            </a:extLst>
          </p:cNvPr>
          <p:cNvSpPr/>
          <p:nvPr/>
        </p:nvSpPr>
        <p:spPr>
          <a:xfrm rot="10800000">
            <a:off x="1207316" y="2181495"/>
            <a:ext cx="4314936" cy="2015108"/>
          </a:xfrm>
          <a:prstGeom prst="triangle">
            <a:avLst/>
          </a:prstGeom>
          <a:solidFill>
            <a:schemeClr val="accent6"/>
          </a:solidFill>
          <a:ln w="19050" cap="flat" cmpd="sng" algn="ctr">
            <a:noFill/>
            <a:prstDash val="solid"/>
            <a:miter lim="800000"/>
          </a:ln>
          <a:effectLst/>
          <a:scene3d>
            <a:camera prst="orthographicFront">
              <a:rot lat="0" lon="0" rev="0"/>
            </a:camera>
            <a:lightRig rig="balanced" dir="t">
              <a:rot lat="0" lon="0" rev="8700000"/>
            </a:lightRig>
          </a:scene3d>
          <a:sp3d/>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Forma DJR Micro"/>
              <a:ea typeface="+mn-ea"/>
              <a:cs typeface="+mn-cs"/>
            </a:endParaRPr>
          </a:p>
        </p:txBody>
      </p:sp>
      <p:sp>
        <p:nvSpPr>
          <p:cNvPr id="13" name="Isosceles Triangle 61">
            <a:extLst>
              <a:ext uri="{FF2B5EF4-FFF2-40B4-BE49-F238E27FC236}">
                <a16:creationId xmlns:a16="http://schemas.microsoft.com/office/drawing/2014/main" id="{A0DCC37F-5717-8883-DCFB-9A794C3F7237}"/>
              </a:ext>
            </a:extLst>
          </p:cNvPr>
          <p:cNvSpPr/>
          <p:nvPr/>
        </p:nvSpPr>
        <p:spPr>
          <a:xfrm rot="10800000">
            <a:off x="5974917" y="2181495"/>
            <a:ext cx="4314936" cy="2015108"/>
          </a:xfrm>
          <a:prstGeom prst="triangle">
            <a:avLst/>
          </a:prstGeom>
          <a:solidFill>
            <a:schemeClr val="accent6"/>
          </a:solidFill>
          <a:ln w="19050" cap="flat" cmpd="sng" algn="ctr">
            <a:noFill/>
            <a:prstDash val="solid"/>
            <a:miter lim="800000"/>
          </a:ln>
          <a:effectLst/>
          <a:scene3d>
            <a:camera prst="orthographicFront">
              <a:rot lat="0" lon="0" rev="0"/>
            </a:camera>
            <a:lightRig rig="balanced" dir="t">
              <a:rot lat="0" lon="0" rev="8700000"/>
            </a:lightRig>
          </a:scene3d>
          <a:sp3d/>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Forma DJR Micro"/>
              <a:ea typeface="+mn-ea"/>
              <a:cs typeface="+mn-cs"/>
            </a:endParaRPr>
          </a:p>
        </p:txBody>
      </p:sp>
      <p:sp>
        <p:nvSpPr>
          <p:cNvPr id="15" name="Isosceles Triangle 62">
            <a:extLst>
              <a:ext uri="{FF2B5EF4-FFF2-40B4-BE49-F238E27FC236}">
                <a16:creationId xmlns:a16="http://schemas.microsoft.com/office/drawing/2014/main" id="{84268503-D1B2-9EA6-1FD9-5B76158279BA}"/>
              </a:ext>
            </a:extLst>
          </p:cNvPr>
          <p:cNvSpPr/>
          <p:nvPr/>
        </p:nvSpPr>
        <p:spPr>
          <a:xfrm>
            <a:off x="3591117" y="2181495"/>
            <a:ext cx="4314936" cy="2015108"/>
          </a:xfrm>
          <a:prstGeom prst="triangle">
            <a:avLst/>
          </a:prstGeom>
          <a:solidFill>
            <a:schemeClr val="bg2"/>
          </a:solidFill>
          <a:ln w="19050" cap="flat" cmpd="sng" algn="ctr">
            <a:noFill/>
            <a:prstDash val="solid"/>
            <a:miter lim="800000"/>
          </a:ln>
          <a:effectLst/>
          <a:scene3d>
            <a:camera prst="orthographicFront">
              <a:rot lat="0" lon="0" rev="0"/>
            </a:camera>
            <a:lightRig rig="balanced" dir="t">
              <a:rot lat="0" lon="0" rev="8700000"/>
            </a:lightRig>
          </a:scene3d>
          <a:sp3d/>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Forma DJR Micro"/>
              <a:ea typeface="+mn-ea"/>
              <a:cs typeface="+mn-cs"/>
            </a:endParaRPr>
          </a:p>
        </p:txBody>
      </p:sp>
      <p:sp>
        <p:nvSpPr>
          <p:cNvPr id="16" name="Rectangle 15">
            <a:extLst>
              <a:ext uri="{FF2B5EF4-FFF2-40B4-BE49-F238E27FC236}">
                <a16:creationId xmlns:a16="http://schemas.microsoft.com/office/drawing/2014/main" id="{2349C455-F8E1-08B2-5F98-304768621189}"/>
              </a:ext>
            </a:extLst>
          </p:cNvPr>
          <p:cNvSpPr/>
          <p:nvPr/>
        </p:nvSpPr>
        <p:spPr>
          <a:xfrm>
            <a:off x="3098983" y="2284204"/>
            <a:ext cx="2270818" cy="400110"/>
          </a:xfrm>
          <a:prstGeom prst="rect">
            <a:avLst/>
          </a:prstGeom>
          <a:noFill/>
          <a:ln w="19050" cap="flat" cmpd="sng" algn="ctr">
            <a:noFill/>
            <a:prstDash val="solid"/>
            <a:miter lim="800000"/>
          </a:ln>
          <a:effectLst/>
        </p:spPr>
        <p:txBody>
          <a:bodyPr lIns="91440" tIns="45720" rIns="91440" bIns="45720" rtlCol="0" anchor="t" anchorCtr="0">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Forma DJR Micro"/>
                <a:ea typeface="+mn-ea"/>
                <a:cs typeface="Helvetica" panose="020B0604020202020204" pitchFamily="34" charset="0"/>
              </a:rPr>
              <a:t>Z2 Mini &amp; Z2 SFF</a:t>
            </a:r>
          </a:p>
        </p:txBody>
      </p:sp>
      <p:sp>
        <p:nvSpPr>
          <p:cNvPr id="17" name="TextBox 16">
            <a:extLst>
              <a:ext uri="{FF2B5EF4-FFF2-40B4-BE49-F238E27FC236}">
                <a16:creationId xmlns:a16="http://schemas.microsoft.com/office/drawing/2014/main" id="{6448F5E7-0988-85DC-9A35-DE0EDF3AC2E4}"/>
              </a:ext>
            </a:extLst>
          </p:cNvPr>
          <p:cNvSpPr txBox="1"/>
          <p:nvPr/>
        </p:nvSpPr>
        <p:spPr>
          <a:xfrm>
            <a:off x="3119510" y="2563868"/>
            <a:ext cx="1445403" cy="461665"/>
          </a:xfrm>
          <a:prstGeom prst="rect">
            <a:avLst/>
          </a:prstGeom>
          <a:noFill/>
        </p:spPr>
        <p:txBody>
          <a:bodyPr wrap="square" lIns="91440" tIns="45720" rIns="91440" bIns="45720" rtlCol="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Forma DJR Micro"/>
                <a:ea typeface="+mn-ea"/>
                <a:cs typeface="Helvetica" panose="020B0604020202020204" pitchFamily="34" charset="0"/>
              </a:rPr>
              <a:t>Best for design and entry 3D</a:t>
            </a:r>
          </a:p>
        </p:txBody>
      </p:sp>
      <p:cxnSp>
        <p:nvCxnSpPr>
          <p:cNvPr id="18" name="Straight Arrow Connector 17">
            <a:extLst>
              <a:ext uri="{FF2B5EF4-FFF2-40B4-BE49-F238E27FC236}">
                <a16:creationId xmlns:a16="http://schemas.microsoft.com/office/drawing/2014/main" id="{85CBEB2C-A6DE-3208-E4E7-A0A986459E13}"/>
              </a:ext>
            </a:extLst>
          </p:cNvPr>
          <p:cNvCxnSpPr>
            <a:cxnSpLocks/>
          </p:cNvCxnSpPr>
          <p:nvPr/>
        </p:nvCxnSpPr>
        <p:spPr>
          <a:xfrm>
            <a:off x="2941277" y="1956564"/>
            <a:ext cx="6465579" cy="0"/>
          </a:xfrm>
          <a:prstGeom prst="straightConnector1">
            <a:avLst/>
          </a:prstGeom>
          <a:noFill/>
          <a:ln w="57150" cap="flat" cmpd="sng" algn="ctr">
            <a:solidFill>
              <a:srgbClr val="37333B"/>
            </a:solidFill>
            <a:prstDash val="solid"/>
            <a:miter lim="800000"/>
            <a:headEnd w="lg" len="sm"/>
            <a:tailEnd type="triangle" w="lg" len="med"/>
          </a:ln>
          <a:effectLst/>
        </p:spPr>
      </p:cxnSp>
      <p:sp>
        <p:nvSpPr>
          <p:cNvPr id="49" name="TextBox 48">
            <a:extLst>
              <a:ext uri="{FF2B5EF4-FFF2-40B4-BE49-F238E27FC236}">
                <a16:creationId xmlns:a16="http://schemas.microsoft.com/office/drawing/2014/main" id="{4B619B63-B281-ADDA-1EED-AD74200EA31D}"/>
              </a:ext>
            </a:extLst>
          </p:cNvPr>
          <p:cNvSpPr txBox="1"/>
          <p:nvPr/>
        </p:nvSpPr>
        <p:spPr>
          <a:xfrm>
            <a:off x="2589045" y="1625034"/>
            <a:ext cx="5970426" cy="320088"/>
          </a:xfrm>
          <a:prstGeom prst="rect">
            <a:avLst/>
          </a:prstGeom>
          <a:noFill/>
        </p:spPr>
        <p:txBody>
          <a:bodyPr wrap="square" lIns="91440" tIns="45720" rIns="91440" bIns="45720" rtlCol="0" anchor="t" anchorCtr="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Forma DJR Micro"/>
                <a:ea typeface="+mn-ea"/>
                <a:cs typeface="Helvetica" panose="020B0604020202020204" pitchFamily="34" charset="0"/>
              </a:rPr>
              <a:t>Best performance</a:t>
            </a:r>
          </a:p>
        </p:txBody>
      </p:sp>
      <p:cxnSp>
        <p:nvCxnSpPr>
          <p:cNvPr id="55" name="Straight Arrow Connector 54">
            <a:extLst>
              <a:ext uri="{FF2B5EF4-FFF2-40B4-BE49-F238E27FC236}">
                <a16:creationId xmlns:a16="http://schemas.microsoft.com/office/drawing/2014/main" id="{D784E7E5-98F3-246D-563A-F1BF6BEFD539}"/>
              </a:ext>
            </a:extLst>
          </p:cNvPr>
          <p:cNvCxnSpPr>
            <a:cxnSpLocks/>
          </p:cNvCxnSpPr>
          <p:nvPr/>
        </p:nvCxnSpPr>
        <p:spPr>
          <a:xfrm flipH="1">
            <a:off x="6967207" y="4111584"/>
            <a:ext cx="1741664" cy="1639602"/>
          </a:xfrm>
          <a:prstGeom prst="straightConnector1">
            <a:avLst/>
          </a:prstGeom>
          <a:noFill/>
          <a:ln w="57150" cap="flat" cmpd="sng" algn="ctr">
            <a:solidFill>
              <a:srgbClr val="37333B"/>
            </a:solidFill>
            <a:prstDash val="solid"/>
            <a:miter lim="800000"/>
            <a:headEnd w="lg" len="med"/>
            <a:tailEnd type="triangle" w="lg" len="med"/>
          </a:ln>
          <a:effectLst/>
        </p:spPr>
      </p:cxnSp>
      <p:cxnSp>
        <p:nvCxnSpPr>
          <p:cNvPr id="56" name="Straight Arrow Connector 55">
            <a:extLst>
              <a:ext uri="{FF2B5EF4-FFF2-40B4-BE49-F238E27FC236}">
                <a16:creationId xmlns:a16="http://schemas.microsoft.com/office/drawing/2014/main" id="{73C2201F-A7B6-1410-425F-7D59B49B8C4B}"/>
              </a:ext>
            </a:extLst>
          </p:cNvPr>
          <p:cNvCxnSpPr>
            <a:cxnSpLocks/>
          </p:cNvCxnSpPr>
          <p:nvPr/>
        </p:nvCxnSpPr>
        <p:spPr>
          <a:xfrm flipH="1" flipV="1">
            <a:off x="2160777" y="3398345"/>
            <a:ext cx="2402598" cy="2229253"/>
          </a:xfrm>
          <a:prstGeom prst="straightConnector1">
            <a:avLst/>
          </a:prstGeom>
          <a:noFill/>
          <a:ln w="57150" cap="flat" cmpd="sng" algn="ctr">
            <a:solidFill>
              <a:srgbClr val="37333B"/>
            </a:solidFill>
            <a:prstDash val="solid"/>
            <a:miter lim="800000"/>
            <a:tailEnd type="triangle" w="lg" len="med"/>
          </a:ln>
          <a:effectLst/>
        </p:spPr>
      </p:cxnSp>
      <p:sp>
        <p:nvSpPr>
          <p:cNvPr id="58" name="TextBox 57">
            <a:extLst>
              <a:ext uri="{FF2B5EF4-FFF2-40B4-BE49-F238E27FC236}">
                <a16:creationId xmlns:a16="http://schemas.microsoft.com/office/drawing/2014/main" id="{989A11A9-7B13-31AA-BD0D-6866C7B8EA73}"/>
              </a:ext>
            </a:extLst>
          </p:cNvPr>
          <p:cNvSpPr txBox="1"/>
          <p:nvPr/>
        </p:nvSpPr>
        <p:spPr>
          <a:xfrm rot="2647124">
            <a:off x="1597502" y="4633801"/>
            <a:ext cx="3193135" cy="320088"/>
          </a:xfrm>
          <a:prstGeom prst="rect">
            <a:avLst/>
          </a:prstGeom>
          <a:noFill/>
        </p:spPr>
        <p:txBody>
          <a:bodyPr wrap="square" lIns="91440" tIns="45720" rIns="91440" bIns="45720" rtlCol="0" anchor="t" anchorCtr="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Forma DJR Micro"/>
                <a:ea typeface="+mn-ea"/>
                <a:cs typeface="Helvetica" panose="020B0604020202020204" pitchFamily="34" charset="0"/>
              </a:rPr>
              <a:t>Best condensed compute</a:t>
            </a:r>
          </a:p>
        </p:txBody>
      </p:sp>
      <p:sp>
        <p:nvSpPr>
          <p:cNvPr id="59" name="TextBox 58">
            <a:extLst>
              <a:ext uri="{FF2B5EF4-FFF2-40B4-BE49-F238E27FC236}">
                <a16:creationId xmlns:a16="http://schemas.microsoft.com/office/drawing/2014/main" id="{5B500EC8-C839-7428-29C2-076CCAABFB99}"/>
              </a:ext>
            </a:extLst>
          </p:cNvPr>
          <p:cNvSpPr txBox="1"/>
          <p:nvPr/>
        </p:nvSpPr>
        <p:spPr>
          <a:xfrm rot="18956062">
            <a:off x="6847714" y="4946221"/>
            <a:ext cx="2546242" cy="320088"/>
          </a:xfrm>
          <a:prstGeom prst="rect">
            <a:avLst/>
          </a:prstGeom>
          <a:noFill/>
          <a:ln>
            <a:noFill/>
          </a:ln>
        </p:spPr>
        <p:txBody>
          <a:bodyPr wrap="square" lIns="91440" tIns="45720" rIns="91440" bIns="45720" rtlCol="0" anchor="t" anchorCtr="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Forma DJR Micro"/>
                <a:ea typeface="+mn-ea"/>
                <a:cs typeface="Helvetica" panose="020B0604020202020204" pitchFamily="34" charset="0"/>
              </a:rPr>
              <a:t>Best cost/performance</a:t>
            </a:r>
          </a:p>
        </p:txBody>
      </p:sp>
      <p:grpSp>
        <p:nvGrpSpPr>
          <p:cNvPr id="60" name="Group 59">
            <a:extLst>
              <a:ext uri="{FF2B5EF4-FFF2-40B4-BE49-F238E27FC236}">
                <a16:creationId xmlns:a16="http://schemas.microsoft.com/office/drawing/2014/main" id="{3E1BC0F0-1DA9-06F8-5B86-6A7903726EB6}"/>
              </a:ext>
            </a:extLst>
          </p:cNvPr>
          <p:cNvGrpSpPr/>
          <p:nvPr/>
        </p:nvGrpSpPr>
        <p:grpSpPr>
          <a:xfrm>
            <a:off x="4019468" y="3536472"/>
            <a:ext cx="3760216" cy="694468"/>
            <a:chOff x="3701924" y="2943719"/>
            <a:chExt cx="4844242" cy="894673"/>
          </a:xfrm>
        </p:grpSpPr>
        <p:sp>
          <p:nvSpPr>
            <p:cNvPr id="1047" name="TextBox 1046">
              <a:extLst>
                <a:ext uri="{FF2B5EF4-FFF2-40B4-BE49-F238E27FC236}">
                  <a16:creationId xmlns:a16="http://schemas.microsoft.com/office/drawing/2014/main" id="{5C9C130C-04B4-6FAC-A277-D1D07244AD9A}"/>
                </a:ext>
              </a:extLst>
            </p:cNvPr>
            <p:cNvSpPr txBox="1"/>
            <p:nvPr/>
          </p:nvSpPr>
          <p:spPr>
            <a:xfrm>
              <a:off x="6080876" y="3285269"/>
              <a:ext cx="2465290" cy="553123"/>
            </a:xfrm>
            <a:prstGeom prst="rect">
              <a:avLst/>
            </a:prstGeom>
            <a:noFill/>
          </p:spPr>
          <p:txBody>
            <a:bodyPr wrap="square" lIns="91440" tIns="45720" rIns="91440" bIns="45720" rtlCol="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Forma DJR Micro"/>
                  <a:ea typeface="+mn-ea"/>
                  <a:cs typeface="Helvetica" panose="020B0604020202020204" pitchFamily="34" charset="0"/>
                </a:rPr>
                <a:t>The standard for</a:t>
              </a:r>
              <a:br>
                <a:rPr kumimoji="0" lang="en-US" sz="1200" b="0" i="0" u="none" strike="noStrike" kern="0" cap="none" spc="0" normalizeH="0" baseline="0" noProof="0">
                  <a:ln>
                    <a:noFill/>
                  </a:ln>
                  <a:solidFill>
                    <a:prstClr val="black"/>
                  </a:solidFill>
                  <a:effectLst/>
                  <a:uLnTx/>
                  <a:uFillTx/>
                  <a:latin typeface="Forma DJR Micro"/>
                  <a:ea typeface="+mn-ea"/>
                  <a:cs typeface="Helvetica" panose="020B0604020202020204" pitchFamily="34" charset="0"/>
                </a:rPr>
              </a:br>
              <a:r>
                <a:rPr kumimoji="0" lang="en-US" sz="1200" b="0" i="0" u="none" strike="noStrike" kern="0" cap="none" spc="0" normalizeH="0" baseline="0" noProof="0">
                  <a:ln>
                    <a:noFill/>
                  </a:ln>
                  <a:solidFill>
                    <a:prstClr val="black"/>
                  </a:solidFill>
                  <a:effectLst/>
                  <a:uLnTx/>
                  <a:uFillTx/>
                  <a:latin typeface="Forma DJR Micro"/>
                  <a:ea typeface="+mn-ea"/>
                  <a:cs typeface="Helvetica" panose="020B0604020202020204" pitchFamily="34" charset="0"/>
                </a:rPr>
                <a:t>3D design and rendering</a:t>
              </a:r>
            </a:p>
          </p:txBody>
        </p:sp>
        <p:sp>
          <p:nvSpPr>
            <p:cNvPr id="1048" name="Rectangle 1047">
              <a:extLst>
                <a:ext uri="{FF2B5EF4-FFF2-40B4-BE49-F238E27FC236}">
                  <a16:creationId xmlns:a16="http://schemas.microsoft.com/office/drawing/2014/main" id="{297D930D-3FE2-88E4-35F9-D43B37AAB56C}"/>
                </a:ext>
              </a:extLst>
            </p:cNvPr>
            <p:cNvSpPr/>
            <p:nvPr/>
          </p:nvSpPr>
          <p:spPr>
            <a:xfrm>
              <a:off x="6085925" y="2943719"/>
              <a:ext cx="1896193" cy="485717"/>
            </a:xfrm>
            <a:prstGeom prst="rect">
              <a:avLst/>
            </a:prstGeom>
            <a:noFill/>
            <a:ln w="19050" cap="flat" cmpd="sng" algn="ctr">
              <a:noFill/>
              <a:prstDash val="solid"/>
              <a:miter lim="800000"/>
            </a:ln>
            <a:effectLst/>
          </p:spPr>
          <p:txBody>
            <a:bodyPr wrap="square" lIns="91440" tIns="45720" rIns="91440" bIns="45720" rtlCol="0" anchor="t" anchorCtr="0">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Forma DJR Micro"/>
                  <a:ea typeface="+mn-ea"/>
                  <a:cs typeface="Helvetica" panose="020B0604020202020204" pitchFamily="34" charset="0"/>
                </a:rPr>
                <a:t>Z4</a:t>
              </a:r>
            </a:p>
          </p:txBody>
        </p:sp>
        <p:sp>
          <p:nvSpPr>
            <p:cNvPr id="1049" name="TextBox 1048">
              <a:extLst>
                <a:ext uri="{FF2B5EF4-FFF2-40B4-BE49-F238E27FC236}">
                  <a16:creationId xmlns:a16="http://schemas.microsoft.com/office/drawing/2014/main" id="{FA7A0962-5ECD-0E18-4763-FF26FE252A00}"/>
                </a:ext>
              </a:extLst>
            </p:cNvPr>
            <p:cNvSpPr txBox="1"/>
            <p:nvPr/>
          </p:nvSpPr>
          <p:spPr>
            <a:xfrm>
              <a:off x="3792591" y="3285271"/>
              <a:ext cx="2465290" cy="339011"/>
            </a:xfrm>
            <a:prstGeom prst="rect">
              <a:avLst/>
            </a:prstGeom>
            <a:noFill/>
          </p:spPr>
          <p:txBody>
            <a:bodyPr wrap="square" lIns="91440" tIns="45720" rIns="91440" bIns="45720" rtlCol="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Forma DJR Micro"/>
                  <a:ea typeface="+mn-ea"/>
                  <a:cs typeface="Helvetica" panose="020B0604020202020204" pitchFamily="34" charset="0"/>
                </a:rPr>
                <a:t>Highest density solution</a:t>
              </a:r>
            </a:p>
          </p:txBody>
        </p:sp>
        <p:sp>
          <p:nvSpPr>
            <p:cNvPr id="1050" name="Rectangle 1049">
              <a:extLst>
                <a:ext uri="{FF2B5EF4-FFF2-40B4-BE49-F238E27FC236}">
                  <a16:creationId xmlns:a16="http://schemas.microsoft.com/office/drawing/2014/main" id="{9148F948-9426-DEDD-107F-383628EDE83E}"/>
                </a:ext>
              </a:extLst>
            </p:cNvPr>
            <p:cNvSpPr/>
            <p:nvPr/>
          </p:nvSpPr>
          <p:spPr>
            <a:xfrm>
              <a:off x="3701924" y="2943722"/>
              <a:ext cx="2135078" cy="485717"/>
            </a:xfrm>
            <a:prstGeom prst="rect">
              <a:avLst/>
            </a:prstGeom>
            <a:noFill/>
            <a:ln w="19050" cap="flat" cmpd="sng" algn="ctr">
              <a:noFill/>
              <a:prstDash val="solid"/>
              <a:miter lim="800000"/>
            </a:ln>
            <a:effectLst/>
          </p:spPr>
          <p:txBody>
            <a:bodyPr wrap="square" lIns="91440" tIns="45720" rIns="91440" bIns="45720" rtlCol="0" anchor="t" anchorCtr="0">
              <a:spAutoFit/>
            </a:bodyPr>
            <a:lstStyle/>
            <a:p>
              <a:pPr marL="0" marR="0" lvl="0" indent="0" algn="ctr" defTabSz="91357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solidFill>
                  <a:effectLst/>
                  <a:uLnTx/>
                  <a:uFillTx/>
                  <a:latin typeface="Forma DJR Micro"/>
                  <a:ea typeface="+mn-ea"/>
                  <a:cs typeface="Helvetica" panose="020B0604020202020204" pitchFamily="34" charset="0"/>
                </a:rPr>
                <a:t>Z4 Rack G5</a:t>
              </a:r>
            </a:p>
          </p:txBody>
        </p:sp>
      </p:grpSp>
      <p:sp>
        <p:nvSpPr>
          <p:cNvPr id="61" name="TextBox 60">
            <a:extLst>
              <a:ext uri="{FF2B5EF4-FFF2-40B4-BE49-F238E27FC236}">
                <a16:creationId xmlns:a16="http://schemas.microsoft.com/office/drawing/2014/main" id="{71600288-7D62-1B27-D4D0-87169F4A5070}"/>
              </a:ext>
            </a:extLst>
          </p:cNvPr>
          <p:cNvSpPr txBox="1"/>
          <p:nvPr/>
        </p:nvSpPr>
        <p:spPr>
          <a:xfrm>
            <a:off x="7678425" y="3316484"/>
            <a:ext cx="1233278" cy="646331"/>
          </a:xfrm>
          <a:prstGeom prst="rect">
            <a:avLst/>
          </a:prstGeom>
          <a:noFill/>
        </p:spPr>
        <p:txBody>
          <a:bodyPr wrap="square" lIns="91440" tIns="45720" rIns="91440" bIns="45720" rtlCol="0" anchor="b"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Forma DJR Micro"/>
                <a:ea typeface="+mn-ea"/>
                <a:cs typeface="Helvetica" panose="020B0604020202020204" pitchFamily="34" charset="0"/>
              </a:rPr>
              <a:t>Best for CPU rendering and simulation </a:t>
            </a:r>
          </a:p>
        </p:txBody>
      </p:sp>
      <p:sp>
        <p:nvSpPr>
          <p:cNvPr id="62" name="Rectangle 61">
            <a:extLst>
              <a:ext uri="{FF2B5EF4-FFF2-40B4-BE49-F238E27FC236}">
                <a16:creationId xmlns:a16="http://schemas.microsoft.com/office/drawing/2014/main" id="{6447A4E2-BA6D-3429-1463-F92D8A33A7A5}"/>
              </a:ext>
            </a:extLst>
          </p:cNvPr>
          <p:cNvSpPr/>
          <p:nvPr/>
        </p:nvSpPr>
        <p:spPr>
          <a:xfrm>
            <a:off x="7663256" y="3079716"/>
            <a:ext cx="1080739" cy="400110"/>
          </a:xfrm>
          <a:prstGeom prst="rect">
            <a:avLst/>
          </a:prstGeom>
          <a:noFill/>
          <a:ln w="19050" cap="flat" cmpd="sng" algn="ctr">
            <a:noFill/>
            <a:prstDash val="solid"/>
            <a:miter lim="800000"/>
          </a:ln>
          <a:effectLst/>
        </p:spPr>
        <p:txBody>
          <a:bodyPr wrap="square" lIns="91440" tIns="45720" rIns="91440" bIns="45720" rtlCol="0" anchor="t" anchorCtr="0">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Forma DJR Micro"/>
                <a:ea typeface="+mn-ea"/>
                <a:cs typeface="Helvetica" panose="020B0604020202020204" pitchFamily="34" charset="0"/>
              </a:rPr>
              <a:t>Z8 2S</a:t>
            </a:r>
          </a:p>
        </p:txBody>
      </p:sp>
      <p:pic>
        <p:nvPicPr>
          <p:cNvPr id="63" name="Picture 62">
            <a:extLst>
              <a:ext uri="{FF2B5EF4-FFF2-40B4-BE49-F238E27FC236}">
                <a16:creationId xmlns:a16="http://schemas.microsoft.com/office/drawing/2014/main" id="{7F5D6909-43AB-E0BB-6181-2ED9ED31E4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6340" y="2285785"/>
            <a:ext cx="1632625" cy="1387731"/>
          </a:xfrm>
          <a:prstGeom prst="rect">
            <a:avLst/>
          </a:prstGeom>
        </p:spPr>
      </p:pic>
      <p:pic>
        <p:nvPicPr>
          <p:cNvPr id="1024" name="Picture 1023" descr="A picture containing electronics, black, loudspeaker&#10;&#10;Description automatically generated">
            <a:extLst>
              <a:ext uri="{FF2B5EF4-FFF2-40B4-BE49-F238E27FC236}">
                <a16:creationId xmlns:a16="http://schemas.microsoft.com/office/drawing/2014/main" id="{801EFD55-EED1-7B12-B8C8-568CBE4BC1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2687" y="5020951"/>
            <a:ext cx="1470843" cy="1250216"/>
          </a:xfrm>
          <a:prstGeom prst="rect">
            <a:avLst/>
          </a:prstGeom>
        </p:spPr>
      </p:pic>
      <p:pic>
        <p:nvPicPr>
          <p:cNvPr id="1025" name="Picture 1024" descr="A picture containing electronics, black, white, loudspeaker&#10;&#10;Description automatically generated">
            <a:extLst>
              <a:ext uri="{FF2B5EF4-FFF2-40B4-BE49-F238E27FC236}">
                <a16:creationId xmlns:a16="http://schemas.microsoft.com/office/drawing/2014/main" id="{5F5D7CFC-0F7C-A62E-AC9D-EEB990207F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9479" y="5050830"/>
            <a:ext cx="1470843" cy="1250217"/>
          </a:xfrm>
          <a:prstGeom prst="rect">
            <a:avLst/>
          </a:prstGeom>
        </p:spPr>
      </p:pic>
      <p:sp>
        <p:nvSpPr>
          <p:cNvPr id="1034" name="Rectangle 1033">
            <a:extLst>
              <a:ext uri="{FF2B5EF4-FFF2-40B4-BE49-F238E27FC236}">
                <a16:creationId xmlns:a16="http://schemas.microsoft.com/office/drawing/2014/main" id="{7791F32A-3035-DD21-56B9-093B22F1A0CD}"/>
              </a:ext>
            </a:extLst>
          </p:cNvPr>
          <p:cNvSpPr/>
          <p:nvPr/>
        </p:nvSpPr>
        <p:spPr>
          <a:xfrm>
            <a:off x="7490787" y="2243559"/>
            <a:ext cx="2255596" cy="400110"/>
          </a:xfrm>
          <a:prstGeom prst="rect">
            <a:avLst/>
          </a:prstGeom>
          <a:noFill/>
          <a:ln w="19050" cap="flat" cmpd="sng" algn="ctr">
            <a:noFill/>
            <a:prstDash val="solid"/>
            <a:miter lim="800000"/>
          </a:ln>
          <a:effectLst/>
        </p:spPr>
        <p:txBody>
          <a:bodyPr wrap="square" lIns="91440" tIns="45720" rIns="91440" bIns="45720" rtlCol="0" anchor="t" anchorCtr="0">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Forma DJR Micro"/>
                <a:ea typeface="+mn-ea"/>
                <a:cs typeface="Helvetica" panose="020B0604020202020204" pitchFamily="34" charset="0"/>
              </a:rPr>
              <a:t>Z6, Z6 A &amp; Z8 Fury</a:t>
            </a:r>
          </a:p>
        </p:txBody>
      </p:sp>
      <p:sp>
        <p:nvSpPr>
          <p:cNvPr id="1035" name="TextBox 1034">
            <a:extLst>
              <a:ext uri="{FF2B5EF4-FFF2-40B4-BE49-F238E27FC236}">
                <a16:creationId xmlns:a16="http://schemas.microsoft.com/office/drawing/2014/main" id="{A3F2DD9D-E04B-30DA-0343-34F2700493BB}"/>
              </a:ext>
            </a:extLst>
          </p:cNvPr>
          <p:cNvSpPr txBox="1"/>
          <p:nvPr/>
        </p:nvSpPr>
        <p:spPr>
          <a:xfrm>
            <a:off x="7490787" y="2498259"/>
            <a:ext cx="2553747" cy="646331"/>
          </a:xfrm>
          <a:prstGeom prst="rect">
            <a:avLst/>
          </a:prstGeom>
          <a:noFill/>
        </p:spPr>
        <p:txBody>
          <a:bodyPr wrap="square" lIns="91440" tIns="45720" rIns="91440" bIns="45720" rtlCol="0" anchor="b"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Forma DJR Micro"/>
                <a:ea typeface="+mn-ea"/>
                <a:cs typeface="Helvetica" panose="020B0604020202020204" pitchFamily="34" charset="0"/>
              </a:rPr>
              <a:t>Best </a:t>
            </a:r>
            <a:r>
              <a:rPr kumimoji="0" lang="en-US" sz="1200" b="0" i="0" u="none" strike="noStrike" kern="0" cap="none" spc="0" normalizeH="0" baseline="0" noProof="0" dirty="0">
                <a:ln>
                  <a:noFill/>
                </a:ln>
                <a:effectLst/>
                <a:uLnTx/>
                <a:uFillTx/>
                <a:latin typeface="Forma DJR Micro"/>
                <a:ea typeface="+mn-ea"/>
                <a:cs typeface="Helvetica" panose="020B0604020202020204" pitchFamily="34" charset="0"/>
              </a:rPr>
              <a:t>for AI development, data </a:t>
            </a:r>
            <a:r>
              <a:rPr kumimoji="0" lang="en-US" sz="1200" b="0" i="0" u="none" strike="noStrike" kern="0" cap="none" spc="0" normalizeH="0" baseline="0" noProof="0" dirty="0">
                <a:ln>
                  <a:noFill/>
                </a:ln>
                <a:solidFill>
                  <a:srgbClr val="000000"/>
                </a:solidFill>
                <a:effectLst/>
                <a:uLnTx/>
                <a:uFillTx/>
                <a:latin typeface="Forma DJR Micro"/>
                <a:ea typeface="+mn-ea"/>
                <a:cs typeface="Helvetica" panose="020B0604020202020204" pitchFamily="34" charset="0"/>
              </a:rPr>
              <a:t>science and</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Forma DJR Micro"/>
                <a:ea typeface="+mn-ea"/>
                <a:cs typeface="Helvetica" panose="020B0604020202020204" pitchFamily="34" charset="0"/>
              </a:rPr>
              <a:t>advanced visualization</a:t>
            </a:r>
          </a:p>
        </p:txBody>
      </p:sp>
      <p:pic>
        <p:nvPicPr>
          <p:cNvPr id="1036" name="Picture 1035" descr="A picture containing grater, dark&#10;&#10;Description automatically generated">
            <a:extLst>
              <a:ext uri="{FF2B5EF4-FFF2-40B4-BE49-F238E27FC236}">
                <a16:creationId xmlns:a16="http://schemas.microsoft.com/office/drawing/2014/main" id="{2C841D00-5EE8-2FF3-CBC1-CE01A5ABF6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25415" y="1774697"/>
            <a:ext cx="1266303" cy="1076357"/>
          </a:xfrm>
          <a:prstGeom prst="rect">
            <a:avLst/>
          </a:prstGeom>
        </p:spPr>
      </p:pic>
      <p:sp>
        <p:nvSpPr>
          <p:cNvPr id="1037" name="Rectangle 1036">
            <a:extLst>
              <a:ext uri="{FF2B5EF4-FFF2-40B4-BE49-F238E27FC236}">
                <a16:creationId xmlns:a16="http://schemas.microsoft.com/office/drawing/2014/main" id="{92BF5C2F-66DD-E6BF-91B4-F6BCB97AE3B9}"/>
              </a:ext>
            </a:extLst>
          </p:cNvPr>
          <p:cNvSpPr/>
          <p:nvPr/>
        </p:nvSpPr>
        <p:spPr>
          <a:xfrm>
            <a:off x="5936346" y="4422242"/>
            <a:ext cx="1236529" cy="400110"/>
          </a:xfrm>
          <a:prstGeom prst="rect">
            <a:avLst/>
          </a:prstGeom>
          <a:noFill/>
          <a:ln w="19050" cap="flat" cmpd="sng" algn="ctr">
            <a:noFill/>
            <a:prstDash val="solid"/>
            <a:miter lim="800000"/>
          </a:ln>
          <a:effectLst/>
        </p:spPr>
        <p:txBody>
          <a:bodyPr wrap="square" lIns="91440" tIns="45720" rIns="91440" bIns="45720" rtlCol="0" anchor="t" anchorCtr="0">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Forma DJR Micro"/>
                <a:ea typeface="+mn-ea"/>
                <a:cs typeface="Helvetica" panose="020B0604020202020204" pitchFamily="34" charset="0"/>
              </a:rPr>
              <a:t>Z2 Tower</a:t>
            </a:r>
          </a:p>
        </p:txBody>
      </p:sp>
      <p:sp>
        <p:nvSpPr>
          <p:cNvPr id="1038" name="TextBox 1037">
            <a:extLst>
              <a:ext uri="{FF2B5EF4-FFF2-40B4-BE49-F238E27FC236}">
                <a16:creationId xmlns:a16="http://schemas.microsoft.com/office/drawing/2014/main" id="{B1AD7AA8-32CD-B77D-F6C7-5B73DA50BD8C}"/>
              </a:ext>
            </a:extLst>
          </p:cNvPr>
          <p:cNvSpPr txBox="1"/>
          <p:nvPr/>
        </p:nvSpPr>
        <p:spPr>
          <a:xfrm>
            <a:off x="5936346" y="4721597"/>
            <a:ext cx="2091572" cy="461665"/>
          </a:xfrm>
          <a:prstGeom prst="rect">
            <a:avLst/>
          </a:prstGeom>
          <a:noFill/>
        </p:spPr>
        <p:txBody>
          <a:bodyPr wrap="square" lIns="91440" tIns="45720" rIns="91440" bIns="45720" rtlCol="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Forma DJR Micro"/>
                <a:ea typeface="+mn-ea"/>
                <a:cs typeface="Helvetica" panose="020B0604020202020204" pitchFamily="34" charset="0"/>
              </a:rPr>
              <a:t>Best for design and</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Forma DJR Micro"/>
                <a:ea typeface="+mn-ea"/>
                <a:cs typeface="Helvetica" panose="020B0604020202020204" pitchFamily="34" charset="0"/>
              </a:rPr>
              <a:t>entry VR</a:t>
            </a:r>
          </a:p>
        </p:txBody>
      </p:sp>
      <p:sp>
        <p:nvSpPr>
          <p:cNvPr id="1039" name="Rectangle 1038">
            <a:extLst>
              <a:ext uri="{FF2B5EF4-FFF2-40B4-BE49-F238E27FC236}">
                <a16:creationId xmlns:a16="http://schemas.microsoft.com/office/drawing/2014/main" id="{5389A59A-1CCD-F893-DAFB-6FC506E1A493}"/>
              </a:ext>
            </a:extLst>
          </p:cNvPr>
          <p:cNvSpPr/>
          <p:nvPr/>
        </p:nvSpPr>
        <p:spPr>
          <a:xfrm>
            <a:off x="4369579" y="4422242"/>
            <a:ext cx="1026742" cy="400110"/>
          </a:xfrm>
          <a:prstGeom prst="rect">
            <a:avLst/>
          </a:prstGeom>
          <a:noFill/>
          <a:ln w="19050" cap="flat" cmpd="sng" algn="ctr">
            <a:noFill/>
            <a:prstDash val="solid"/>
            <a:miter lim="800000"/>
          </a:ln>
          <a:effectLst/>
        </p:spPr>
        <p:txBody>
          <a:bodyPr wrap="square" lIns="91440" tIns="45720" rIns="91440" bIns="45720" rtlCol="0" anchor="t" anchorCtr="0">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Forma DJR Micro"/>
                <a:ea typeface="+mn-ea"/>
                <a:cs typeface="Helvetica" panose="020B0604020202020204" pitchFamily="34" charset="0"/>
              </a:rPr>
              <a:t>Z1</a:t>
            </a:r>
          </a:p>
        </p:txBody>
      </p:sp>
      <p:sp>
        <p:nvSpPr>
          <p:cNvPr id="1040" name="TextBox 1039">
            <a:extLst>
              <a:ext uri="{FF2B5EF4-FFF2-40B4-BE49-F238E27FC236}">
                <a16:creationId xmlns:a16="http://schemas.microsoft.com/office/drawing/2014/main" id="{B572201A-B55E-A709-16F1-79A6E6D35EC9}"/>
              </a:ext>
            </a:extLst>
          </p:cNvPr>
          <p:cNvSpPr txBox="1"/>
          <p:nvPr/>
        </p:nvSpPr>
        <p:spPr>
          <a:xfrm>
            <a:off x="4369579" y="4721597"/>
            <a:ext cx="2091572" cy="276999"/>
          </a:xfrm>
          <a:prstGeom prst="rect">
            <a:avLst/>
          </a:prstGeom>
          <a:noFill/>
        </p:spPr>
        <p:txBody>
          <a:bodyPr wrap="square" lIns="91440" tIns="45720" rIns="91440" bIns="45720" rtlCol="0" anchor="t" anchorCtr="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Forma DJR Micro"/>
                <a:ea typeface="+mn-ea"/>
                <a:cs typeface="Helvetica" panose="020B0604020202020204" pitchFamily="34" charset="0"/>
              </a:rPr>
              <a:t>Best for entry design</a:t>
            </a:r>
          </a:p>
        </p:txBody>
      </p:sp>
      <p:pic>
        <p:nvPicPr>
          <p:cNvPr id="1041" name="Picture 1040">
            <a:extLst>
              <a:ext uri="{FF2B5EF4-FFF2-40B4-BE49-F238E27FC236}">
                <a16:creationId xmlns:a16="http://schemas.microsoft.com/office/drawing/2014/main" id="{78D505E2-EC73-2A87-736D-0445860CB06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37002" y="2337711"/>
            <a:ext cx="1509665" cy="1283216"/>
          </a:xfrm>
          <a:prstGeom prst="rect">
            <a:avLst/>
          </a:prstGeom>
        </p:spPr>
      </p:pic>
      <p:pic>
        <p:nvPicPr>
          <p:cNvPr id="1042" name="Picture 1041">
            <a:extLst>
              <a:ext uri="{FF2B5EF4-FFF2-40B4-BE49-F238E27FC236}">
                <a16:creationId xmlns:a16="http://schemas.microsoft.com/office/drawing/2014/main" id="{694C2515-1951-8510-56D9-E1561282853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134346" y="1186793"/>
            <a:ext cx="1506098" cy="1280184"/>
          </a:xfrm>
          <a:prstGeom prst="rect">
            <a:avLst/>
          </a:prstGeom>
        </p:spPr>
      </p:pic>
      <p:pic>
        <p:nvPicPr>
          <p:cNvPr id="1043" name="Picture 1042">
            <a:extLst>
              <a:ext uri="{FF2B5EF4-FFF2-40B4-BE49-F238E27FC236}">
                <a16:creationId xmlns:a16="http://schemas.microsoft.com/office/drawing/2014/main" id="{5AF7AF5D-9C32-0511-9831-43C2C12B28D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69950" y="1615138"/>
            <a:ext cx="1125804" cy="1250021"/>
          </a:xfrm>
          <a:prstGeom prst="rect">
            <a:avLst/>
          </a:prstGeom>
        </p:spPr>
      </p:pic>
      <p:pic>
        <p:nvPicPr>
          <p:cNvPr id="1044" name="Picture 1043">
            <a:extLst>
              <a:ext uri="{FF2B5EF4-FFF2-40B4-BE49-F238E27FC236}">
                <a16:creationId xmlns:a16="http://schemas.microsoft.com/office/drawing/2014/main" id="{622B1D0F-0614-EFB7-401E-CAA5D204788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8535959" y="3134422"/>
            <a:ext cx="1507384" cy="1281276"/>
          </a:xfrm>
          <a:prstGeom prst="rect">
            <a:avLst/>
          </a:prstGeom>
        </p:spPr>
      </p:pic>
      <p:pic>
        <p:nvPicPr>
          <p:cNvPr id="1045" name="Picture 1044">
            <a:extLst>
              <a:ext uri="{FF2B5EF4-FFF2-40B4-BE49-F238E27FC236}">
                <a16:creationId xmlns:a16="http://schemas.microsoft.com/office/drawing/2014/main" id="{C446602C-BB83-3946-2314-92BD8D5477D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3958820" y="2578446"/>
            <a:ext cx="1696881" cy="1442349"/>
          </a:xfrm>
          <a:prstGeom prst="rect">
            <a:avLst/>
          </a:prstGeom>
        </p:spPr>
      </p:pic>
      <p:pic>
        <p:nvPicPr>
          <p:cNvPr id="1046" name="Picture 1045" descr="A black rectangular object with holes&#10;&#10;Description automatically generated">
            <a:extLst>
              <a:ext uri="{FF2B5EF4-FFF2-40B4-BE49-F238E27FC236}">
                <a16:creationId xmlns:a16="http://schemas.microsoft.com/office/drawing/2014/main" id="{E1188DED-6718-5338-29A5-F90A692F877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92089" y="1120790"/>
            <a:ext cx="1506098" cy="1280183"/>
          </a:xfrm>
          <a:prstGeom prst="rect">
            <a:avLst/>
          </a:prstGeom>
        </p:spPr>
      </p:pic>
    </p:spTree>
    <p:extLst>
      <p:ext uri="{BB962C8B-B14F-4D97-AF65-F5344CB8AC3E}">
        <p14:creationId xmlns:p14="http://schemas.microsoft.com/office/powerpoint/2010/main" val="397411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electronics, desk, computer&#10;&#10;Description automatically generated">
            <a:extLst>
              <a:ext uri="{FF2B5EF4-FFF2-40B4-BE49-F238E27FC236}">
                <a16:creationId xmlns:a16="http://schemas.microsoft.com/office/drawing/2014/main" id="{D484D1D3-5AEF-77B1-5C3A-9CF0A61A42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200021" cy="6858000"/>
          </a:xfrm>
          <a:prstGeom prst="rect">
            <a:avLst/>
          </a:prstGeom>
        </p:spPr>
      </p:pic>
      <p:sp>
        <p:nvSpPr>
          <p:cNvPr id="8" name="Rectangle 7">
            <a:extLst>
              <a:ext uri="{FF2B5EF4-FFF2-40B4-BE49-F238E27FC236}">
                <a16:creationId xmlns:a16="http://schemas.microsoft.com/office/drawing/2014/main" id="{9FBD3B72-4C4B-56D0-5422-D0DAD77A9B4C}"/>
              </a:ext>
            </a:extLst>
          </p:cNvPr>
          <p:cNvSpPr/>
          <p:nvPr/>
        </p:nvSpPr>
        <p:spPr>
          <a:xfrm rot="10800000">
            <a:off x="0" y="1540042"/>
            <a:ext cx="12192000" cy="5317958"/>
          </a:xfrm>
          <a:prstGeom prst="rect">
            <a:avLst/>
          </a:prstGeom>
          <a:gradFill flip="none" rotWithShape="1">
            <a:gsLst>
              <a:gs pos="0">
                <a:schemeClr val="tx1">
                  <a:alpha val="80056"/>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 name="Straight Connector 9">
            <a:extLst>
              <a:ext uri="{FF2B5EF4-FFF2-40B4-BE49-F238E27FC236}">
                <a16:creationId xmlns:a16="http://schemas.microsoft.com/office/drawing/2014/main" id="{5C289057-9DBA-88EA-0063-E48428EDBC4F}"/>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58033902-6DF0-3660-D1F4-23913757FE74}"/>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6000" dirty="0">
                <a:solidFill>
                  <a:schemeClr val="bg1"/>
                </a:solidFill>
                <a:latin typeface="Forma DJR Display" pitchFamily="2" charset="77"/>
              </a:rPr>
              <a:t>Z8 Fury G5</a:t>
            </a:r>
          </a:p>
          <a:p>
            <a:pPr marL="0" indent="0">
              <a:lnSpc>
                <a:spcPct val="100000"/>
              </a:lnSpc>
              <a:buNone/>
            </a:pPr>
            <a:r>
              <a:rPr lang="en-US" sz="6000" dirty="0">
                <a:solidFill>
                  <a:schemeClr val="bg1"/>
                </a:solidFill>
                <a:latin typeface="Forma DJR Display" pitchFamily="2" charset="77"/>
              </a:rPr>
              <a:t>New product experiences</a:t>
            </a:r>
          </a:p>
        </p:txBody>
      </p:sp>
      <p:pic>
        <p:nvPicPr>
          <p:cNvPr id="3" name="Picture 2" descr="A picture containing text, clipart&#10;&#10;Description automatically generated">
            <a:extLst>
              <a:ext uri="{FF2B5EF4-FFF2-40B4-BE49-F238E27FC236}">
                <a16:creationId xmlns:a16="http://schemas.microsoft.com/office/drawing/2014/main" id="{3844CB19-A34E-DA55-29E0-53F23A48CD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2" name="Picture 2" descr="Image">
            <a:extLst>
              <a:ext uri="{FF2B5EF4-FFF2-40B4-BE49-F238E27FC236}">
                <a16:creationId xmlns:a16="http://schemas.microsoft.com/office/drawing/2014/main" id="{C85C5E88-D958-D95C-494E-13DCDB9423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6">
            <a:extLst>
              <a:ext uri="{FF2B5EF4-FFF2-40B4-BE49-F238E27FC236}">
                <a16:creationId xmlns:a16="http://schemas.microsoft.com/office/drawing/2014/main" id="{030822C9-C234-23F3-3DFE-1843F4EBEA53}"/>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EAD36D4-32FF-544B-9EC2-1F035E0F636E}" type="slidenum">
              <a:rPr kumimoji="0" lang="en-US" sz="1000" b="0" i="0" u="none" strike="noStrike" kern="1200" cap="none" spc="0" normalizeH="0" baseline="0" noProof="0">
                <a:ln>
                  <a:noFill/>
                </a:ln>
                <a:solidFill>
                  <a:schemeClr val="bg1"/>
                </a:solidFill>
                <a:effectLst/>
                <a:uLnTx/>
                <a:uFillTx/>
                <a:latin typeface="Forma DJR Micro"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r>
              <a:rPr kumimoji="0" lang="en-US" sz="1000" b="0" i="0" u="none" strike="noStrike" kern="1200" cap="none" spc="0" normalizeH="0" baseline="0" noProof="0">
                <a:ln>
                  <a:noFill/>
                </a:ln>
                <a:solidFill>
                  <a:schemeClr val="bg1"/>
                </a:solidFill>
                <a:effectLst/>
                <a:uLnTx/>
                <a:uFillTx/>
                <a:latin typeface="Forma DJR Micro" pitchFamily="2" charset="77"/>
                <a:ea typeface="+mn-ea"/>
                <a:cs typeface="+mn-cs"/>
              </a:rPr>
              <a:t>    I   Z8 Fury G5   I   HP Confidential. For use by HP or Partner with Customers under HP CDA only. </a:t>
            </a:r>
          </a:p>
        </p:txBody>
      </p:sp>
    </p:spTree>
    <p:extLst>
      <p:ext uri="{BB962C8B-B14F-4D97-AF65-F5344CB8AC3E}">
        <p14:creationId xmlns:p14="http://schemas.microsoft.com/office/powerpoint/2010/main" val="81826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5E5485-7C24-3A5E-1FD3-C419F65B1451}"/>
              </a:ext>
            </a:extLst>
          </p:cNvPr>
          <p:cNvSpPr/>
          <p:nvPr/>
        </p:nvSpPr>
        <p:spPr>
          <a:xfrm>
            <a:off x="0" y="-3726"/>
            <a:ext cx="6883767" cy="68617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35825CC2-6C05-84A3-ACDF-416B521EECDE}"/>
              </a:ext>
            </a:extLst>
          </p:cNvPr>
          <p:cNvSpPr/>
          <p:nvPr/>
        </p:nvSpPr>
        <p:spPr>
          <a:xfrm>
            <a:off x="6127220" y="-3727"/>
            <a:ext cx="6064779" cy="68617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F42775C-8E1F-EF1C-031D-802D85828782}"/>
              </a:ext>
            </a:extLst>
          </p:cNvPr>
          <p:cNvSpPr txBox="1">
            <a:spLocks/>
          </p:cNvSpPr>
          <p:nvPr/>
        </p:nvSpPr>
        <p:spPr>
          <a:xfrm>
            <a:off x="136308" y="405998"/>
            <a:ext cx="5644360" cy="844576"/>
          </a:xfrm>
          <a:prstGeom prst="rect">
            <a:avLst/>
          </a:prstGeom>
        </p:spPr>
        <p:txBody>
          <a:bodyPr anchor="t">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nSpc>
                <a:spcPct val="80000"/>
              </a:lnSpc>
            </a:pPr>
            <a:r>
              <a:rPr lang="en-US" sz="5400" b="0">
                <a:latin typeface="Forma DJR Display" pitchFamily="2" charset="77"/>
              </a:rPr>
              <a:t>The world’s most</a:t>
            </a:r>
          </a:p>
        </p:txBody>
      </p:sp>
      <p:sp>
        <p:nvSpPr>
          <p:cNvPr id="15" name="Title 1">
            <a:extLst>
              <a:ext uri="{FF2B5EF4-FFF2-40B4-BE49-F238E27FC236}">
                <a16:creationId xmlns:a16="http://schemas.microsoft.com/office/drawing/2014/main" id="{164E3ACE-5369-2146-BBEF-E7B78529AD09}"/>
              </a:ext>
            </a:extLst>
          </p:cNvPr>
          <p:cNvSpPr txBox="1">
            <a:spLocks/>
          </p:cNvSpPr>
          <p:nvPr/>
        </p:nvSpPr>
        <p:spPr>
          <a:xfrm>
            <a:off x="136308" y="1750704"/>
            <a:ext cx="5692594" cy="844576"/>
          </a:xfrm>
          <a:prstGeom prst="rect">
            <a:avLst/>
          </a:prstGeom>
        </p:spPr>
        <p:txBody>
          <a:bodyPr anchor="t">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nSpc>
                <a:spcPct val="80000"/>
              </a:lnSpc>
            </a:pPr>
            <a:r>
              <a:rPr lang="en-US" sz="5400" b="0">
                <a:latin typeface="Forma DJR Display" pitchFamily="2" charset="77"/>
              </a:rPr>
              <a:t>advanced data</a:t>
            </a:r>
          </a:p>
        </p:txBody>
      </p:sp>
      <p:sp>
        <p:nvSpPr>
          <p:cNvPr id="17" name="Title 1">
            <a:extLst>
              <a:ext uri="{FF2B5EF4-FFF2-40B4-BE49-F238E27FC236}">
                <a16:creationId xmlns:a16="http://schemas.microsoft.com/office/drawing/2014/main" id="{BFAF1B00-DA8A-9410-EA1B-7AC99162A85F}"/>
              </a:ext>
            </a:extLst>
          </p:cNvPr>
          <p:cNvSpPr txBox="1">
            <a:spLocks/>
          </p:cNvSpPr>
          <p:nvPr/>
        </p:nvSpPr>
        <p:spPr>
          <a:xfrm>
            <a:off x="136307" y="3122304"/>
            <a:ext cx="6365933" cy="844576"/>
          </a:xfrm>
          <a:prstGeom prst="rect">
            <a:avLst/>
          </a:prstGeom>
        </p:spPr>
        <p:txBody>
          <a:bodyPr anchor="t">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nSpc>
                <a:spcPct val="80000"/>
              </a:lnSpc>
            </a:pPr>
            <a:r>
              <a:rPr lang="en-US" sz="5400" b="0">
                <a:latin typeface="Forma DJR Display" pitchFamily="2" charset="77"/>
              </a:rPr>
              <a:t>science workstation</a:t>
            </a:r>
            <a:r>
              <a:rPr lang="en-US" sz="5400" b="0" baseline="30000">
                <a:latin typeface="Forma DJR Display" pitchFamily="2" charset="77"/>
              </a:rPr>
              <a:t>2</a:t>
            </a:r>
            <a:r>
              <a:rPr lang="en-US" sz="3600"/>
              <a:t> </a:t>
            </a:r>
            <a:endParaRPr lang="en-US" sz="5400" b="0">
              <a:latin typeface="Forma DJR Display" pitchFamily="2" charset="77"/>
            </a:endParaRPr>
          </a:p>
        </p:txBody>
      </p:sp>
      <p:grpSp>
        <p:nvGrpSpPr>
          <p:cNvPr id="3" name="Group 2">
            <a:extLst>
              <a:ext uri="{FF2B5EF4-FFF2-40B4-BE49-F238E27FC236}">
                <a16:creationId xmlns:a16="http://schemas.microsoft.com/office/drawing/2014/main" id="{048B6FFB-20A7-B451-13BD-7A19F471F52C}"/>
              </a:ext>
            </a:extLst>
          </p:cNvPr>
          <p:cNvGrpSpPr/>
          <p:nvPr/>
        </p:nvGrpSpPr>
        <p:grpSpPr>
          <a:xfrm>
            <a:off x="1" y="1471651"/>
            <a:ext cx="6127220" cy="2729753"/>
            <a:chOff x="0" y="1475788"/>
            <a:chExt cx="5580184" cy="2729753"/>
          </a:xfrm>
        </p:grpSpPr>
        <p:cxnSp>
          <p:nvCxnSpPr>
            <p:cNvPr id="10" name="Straight Connector 9">
              <a:extLst>
                <a:ext uri="{FF2B5EF4-FFF2-40B4-BE49-F238E27FC236}">
                  <a16:creationId xmlns:a16="http://schemas.microsoft.com/office/drawing/2014/main" id="{85494DFC-939D-AD75-5E5B-8C174687E1BB}"/>
                </a:ext>
              </a:extLst>
            </p:cNvPr>
            <p:cNvCxnSpPr>
              <a:cxnSpLocks/>
            </p:cNvCxnSpPr>
            <p:nvPr/>
          </p:nvCxnSpPr>
          <p:spPr>
            <a:xfrm>
              <a:off x="0" y="1475788"/>
              <a:ext cx="5580184" cy="0"/>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AC5C664-895A-DF6A-4608-2441BF2BB026}"/>
                </a:ext>
              </a:extLst>
            </p:cNvPr>
            <p:cNvCxnSpPr>
              <a:cxnSpLocks/>
            </p:cNvCxnSpPr>
            <p:nvPr/>
          </p:nvCxnSpPr>
          <p:spPr>
            <a:xfrm>
              <a:off x="0" y="2833941"/>
              <a:ext cx="5580184" cy="0"/>
            </a:xfrm>
            <a:prstGeom prst="line">
              <a:avLst/>
            </a:prstGeom>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CA29D502-91A0-D93B-31E5-C994B30BEA73}"/>
                </a:ext>
              </a:extLst>
            </p:cNvPr>
            <p:cNvCxnSpPr>
              <a:cxnSpLocks/>
            </p:cNvCxnSpPr>
            <p:nvPr/>
          </p:nvCxnSpPr>
          <p:spPr>
            <a:xfrm>
              <a:off x="0" y="4205541"/>
              <a:ext cx="5580184" cy="0"/>
            </a:xfrm>
            <a:prstGeom prst="line">
              <a:avLst/>
            </a:prstGeom>
            <a:ln/>
          </p:spPr>
          <p:style>
            <a:lnRef idx="1">
              <a:schemeClr val="dk1"/>
            </a:lnRef>
            <a:fillRef idx="0">
              <a:schemeClr val="dk1"/>
            </a:fillRef>
            <a:effectRef idx="0">
              <a:schemeClr val="dk1"/>
            </a:effectRef>
            <a:fontRef idx="minor">
              <a:schemeClr val="tx1"/>
            </a:fontRef>
          </p:style>
        </p:cxnSp>
      </p:grpSp>
      <p:pic>
        <p:nvPicPr>
          <p:cNvPr id="5" name="Picture 4" descr="Graphical user interface&#10;&#10;Description automatically generated">
            <a:extLst>
              <a:ext uri="{FF2B5EF4-FFF2-40B4-BE49-F238E27FC236}">
                <a16:creationId xmlns:a16="http://schemas.microsoft.com/office/drawing/2014/main" id="{52B2E5E7-1187-F676-7178-DE01533E6B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1009" y="107635"/>
            <a:ext cx="3960335" cy="6940794"/>
          </a:xfrm>
          <a:prstGeom prst="rect">
            <a:avLst/>
          </a:prstGeom>
        </p:spPr>
      </p:pic>
      <p:sp>
        <p:nvSpPr>
          <p:cNvPr id="25" name="Slide Number Placeholder 6">
            <a:extLst>
              <a:ext uri="{FF2B5EF4-FFF2-40B4-BE49-F238E27FC236}">
                <a16:creationId xmlns:a16="http://schemas.microsoft.com/office/drawing/2014/main" id="{A9D7EF4E-660A-A407-551A-5D03D9D1229E}"/>
              </a:ext>
            </a:extLst>
          </p:cNvPr>
          <p:cNvSpPr txBox="1">
            <a:spLocks/>
          </p:cNvSpPr>
          <p:nvPr/>
        </p:nvSpPr>
        <p:spPr>
          <a:xfrm>
            <a:off x="370352" y="6473757"/>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13</a:t>
            </a:fld>
            <a:r>
              <a:rPr lang="en-US" sz="1000">
                <a:latin typeface="Forma DJR Micro" pitchFamily="2" charset="77"/>
              </a:rPr>
              <a:t>    I   Z8 Fury G5   I   HP Confidential. For use by HP or Partner with Customers under HP CDA only. </a:t>
            </a:r>
          </a:p>
        </p:txBody>
      </p:sp>
      <p:pic>
        <p:nvPicPr>
          <p:cNvPr id="4" name="Picture 3" descr="A picture containing black, darkness&#10;&#10;Description automatically generated">
            <a:extLst>
              <a:ext uri="{FF2B5EF4-FFF2-40B4-BE49-F238E27FC236}">
                <a16:creationId xmlns:a16="http://schemas.microsoft.com/office/drawing/2014/main" id="{F0A99F73-782F-6070-4D2D-25ED6CE1E7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392798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E2E2134-C96F-B9AD-F9DA-25CCB730D1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1" y="1303150"/>
            <a:ext cx="6096000" cy="5554850"/>
          </a:xfrm>
          <a:prstGeom prst="rect">
            <a:avLst/>
          </a:prstGeom>
        </p:spPr>
      </p:pic>
      <p:sp>
        <p:nvSpPr>
          <p:cNvPr id="2" name="Title 1">
            <a:extLst>
              <a:ext uri="{FF2B5EF4-FFF2-40B4-BE49-F238E27FC236}">
                <a16:creationId xmlns:a16="http://schemas.microsoft.com/office/drawing/2014/main" id="{BBE1BCB7-2E0C-4FE0-943B-87DDCF51207F}"/>
              </a:ext>
            </a:extLst>
          </p:cNvPr>
          <p:cNvSpPr>
            <a:spLocks noGrp="1"/>
          </p:cNvSpPr>
          <p:nvPr>
            <p:ph type="title"/>
          </p:nvPr>
        </p:nvSpPr>
        <p:spPr/>
        <p:txBody>
          <a:bodyPr>
            <a:noAutofit/>
          </a:bodyPr>
          <a:lstStyle/>
          <a:p>
            <a:pPr algn="l">
              <a:lnSpc>
                <a:spcPct val="80000"/>
              </a:lnSpc>
            </a:pPr>
            <a:r>
              <a:rPr lang="en-US" sz="4400" b="0">
                <a:latin typeface="Forma DJR Display" pitchFamily="2" charset="77"/>
              </a:rPr>
              <a:t>Extreme performance for workflow breakthroughs​</a:t>
            </a:r>
          </a:p>
        </p:txBody>
      </p:sp>
      <p:graphicFrame>
        <p:nvGraphicFramePr>
          <p:cNvPr id="22" name="Table 20">
            <a:extLst>
              <a:ext uri="{FF2B5EF4-FFF2-40B4-BE49-F238E27FC236}">
                <a16:creationId xmlns:a16="http://schemas.microsoft.com/office/drawing/2014/main" id="{38584625-39FE-732B-A165-D366D29EFC1F}"/>
              </a:ext>
            </a:extLst>
          </p:cNvPr>
          <p:cNvGraphicFramePr>
            <a:graphicFrameLocks noGrp="1"/>
          </p:cNvGraphicFramePr>
          <p:nvPr>
            <p:extLst>
              <p:ext uri="{D42A27DB-BD31-4B8C-83A1-F6EECF244321}">
                <p14:modId xmlns:p14="http://schemas.microsoft.com/office/powerpoint/2010/main" val="2399683858"/>
              </p:ext>
            </p:extLst>
          </p:nvPr>
        </p:nvGraphicFramePr>
        <p:xfrm>
          <a:off x="1" y="1648102"/>
          <a:ext cx="6082292" cy="4106984"/>
        </p:xfrm>
        <a:graphic>
          <a:graphicData uri="http://schemas.openxmlformats.org/drawingml/2006/table">
            <a:tbl>
              <a:tblPr firstRow="1" bandRow="1">
                <a:tableStyleId>{5C22544A-7EE6-4342-B048-85BDC9FD1C3A}</a:tableStyleId>
              </a:tblPr>
              <a:tblGrid>
                <a:gridCol w="6082292">
                  <a:extLst>
                    <a:ext uri="{9D8B030D-6E8A-4147-A177-3AD203B41FA5}">
                      <a16:colId xmlns:a16="http://schemas.microsoft.com/office/drawing/2014/main" val="4043640857"/>
                    </a:ext>
                  </a:extLst>
                </a:gridCol>
              </a:tblGrid>
              <a:tr h="1026746">
                <a:tc>
                  <a:txBody>
                    <a:bodyPr/>
                    <a:lstStyle/>
                    <a:p>
                      <a:pPr marL="1188720"/>
                      <a:r>
                        <a:rPr lang="en-US" sz="1800" b="0" dirty="0">
                          <a:solidFill>
                            <a:schemeClr val="tx1"/>
                          </a:solidFill>
                          <a:latin typeface="Forma DJR Micro"/>
                        </a:rPr>
                        <a:t>Relentless power. Extraordinary expandability.</a:t>
                      </a:r>
                      <a:endParaRPr lang="en-US" sz="1800" b="0" baseline="30000" dirty="0">
                        <a:solidFill>
                          <a:schemeClr val="tx1"/>
                        </a:solidFill>
                        <a:latin typeface="Forma DJR Micro"/>
                      </a:endParaRPr>
                    </a:p>
                  </a:txBody>
                  <a:tcPr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1026746">
                <a:tc>
                  <a:txBody>
                    <a:bodyPr/>
                    <a:lstStyle/>
                    <a:p>
                      <a:pPr marL="1188720"/>
                      <a:r>
                        <a:rPr lang="en-US" sz="1800" b="0" dirty="0">
                          <a:solidFill>
                            <a:schemeClr val="tx1"/>
                          </a:solidFill>
                          <a:latin typeface="Forma DJR Micro"/>
                        </a:rPr>
                        <a:t>Engineered to stay cool and quiet,</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1026746">
                <a:tc>
                  <a:txBody>
                    <a:bodyPr/>
                    <a:lstStyle/>
                    <a:p>
                      <a:pPr marL="1188720"/>
                      <a:r>
                        <a:rPr lang="en-US" sz="1800" b="0" dirty="0">
                          <a:latin typeface="Forma DJR Micro"/>
                        </a:rPr>
                        <a:t>Your AI powerhouse, in-house.</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r h="1026746">
                <a:tc>
                  <a:txBody>
                    <a:bodyPr/>
                    <a:lstStyle/>
                    <a:p>
                      <a:pPr marL="1188720" marR="0" lvl="0" indent="0" algn="l" rtl="0" eaLnBrk="1" fontAlgn="auto" latinLnBrk="0" hangingPunct="1">
                        <a:lnSpc>
                          <a:spcPct val="100000"/>
                        </a:lnSpc>
                        <a:spcBef>
                          <a:spcPts val="0"/>
                        </a:spcBef>
                        <a:spcAft>
                          <a:spcPts val="0"/>
                        </a:spcAft>
                        <a:buClrTx/>
                        <a:buSzTx/>
                        <a:buFontTx/>
                        <a:buNone/>
                      </a:pPr>
                      <a:r>
                        <a:rPr lang="en-US" sz="1800" b="0" dirty="0">
                          <a:latin typeface="Forma DJR Micro"/>
                        </a:rPr>
                        <a:t>Part of the world’s most sustainable PC portfolio.</a:t>
                      </a:r>
                      <a:r>
                        <a:rPr lang="en-US" sz="1800" b="0" baseline="30000" dirty="0">
                          <a:latin typeface="Forma DJR Micro"/>
                        </a:rPr>
                        <a:t>1</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6728656"/>
                  </a:ext>
                </a:extLst>
              </a:tr>
            </a:tbl>
          </a:graphicData>
        </a:graphic>
      </p:graphicFrame>
      <p:pic>
        <p:nvPicPr>
          <p:cNvPr id="13" name="Picture 12">
            <a:extLst>
              <a:ext uri="{FF2B5EF4-FFF2-40B4-BE49-F238E27FC236}">
                <a16:creationId xmlns:a16="http://schemas.microsoft.com/office/drawing/2014/main" id="{D74D2BA8-BF5C-2B47-99A7-613551AC0E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365" y="1935014"/>
            <a:ext cx="715318" cy="440196"/>
          </a:xfrm>
          <a:prstGeom prst="rect">
            <a:avLst/>
          </a:prstGeom>
        </p:spPr>
      </p:pic>
      <p:pic>
        <p:nvPicPr>
          <p:cNvPr id="14" name="Picture 13">
            <a:extLst>
              <a:ext uri="{FF2B5EF4-FFF2-40B4-BE49-F238E27FC236}">
                <a16:creationId xmlns:a16="http://schemas.microsoft.com/office/drawing/2014/main" id="{C381708F-0CE8-2AE3-3D4B-4B8EF40B19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824" y="2904308"/>
            <a:ext cx="612400" cy="612400"/>
          </a:xfrm>
          <a:prstGeom prst="rect">
            <a:avLst/>
          </a:prstGeom>
        </p:spPr>
      </p:pic>
      <p:pic>
        <p:nvPicPr>
          <p:cNvPr id="15" name="Picture 14">
            <a:extLst>
              <a:ext uri="{FF2B5EF4-FFF2-40B4-BE49-F238E27FC236}">
                <a16:creationId xmlns:a16="http://schemas.microsoft.com/office/drawing/2014/main" id="{DB639DEC-5EC8-493D-1884-2EEEB65C5C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7272" y="3955753"/>
            <a:ext cx="605504" cy="503739"/>
          </a:xfrm>
          <a:prstGeom prst="rect">
            <a:avLst/>
          </a:prstGeom>
        </p:spPr>
      </p:pic>
      <p:sp>
        <p:nvSpPr>
          <p:cNvPr id="27" name="Slide Number Placeholder 6">
            <a:extLst>
              <a:ext uri="{FF2B5EF4-FFF2-40B4-BE49-F238E27FC236}">
                <a16:creationId xmlns:a16="http://schemas.microsoft.com/office/drawing/2014/main" id="{08DCD309-5300-E22B-EF2F-67B46E4F2DF2}"/>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14</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Z8 Fury G5   I   HP Confidential. For use by HP or Partner with Customers under HP CDA only. </a:t>
            </a:r>
          </a:p>
        </p:txBody>
      </p:sp>
      <p:pic>
        <p:nvPicPr>
          <p:cNvPr id="4" name="Picture 2" descr="Image">
            <a:extLst>
              <a:ext uri="{FF2B5EF4-FFF2-40B4-BE49-F238E27FC236}">
                <a16:creationId xmlns:a16="http://schemas.microsoft.com/office/drawing/2014/main" id="{D9308CD2-B3A8-C037-4718-2DA8705454E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594063" y="6416578"/>
            <a:ext cx="502770" cy="273244"/>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D16CE137-9CCF-43AE-6BC6-EB167BF550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9012" y="4928447"/>
            <a:ext cx="414024" cy="613368"/>
          </a:xfrm>
          <a:prstGeom prst="rect">
            <a:avLst/>
          </a:prstGeom>
        </p:spPr>
      </p:pic>
      <p:pic>
        <p:nvPicPr>
          <p:cNvPr id="9" name="Graphic 8">
            <a:extLst>
              <a:ext uri="{FF2B5EF4-FFF2-40B4-BE49-F238E27FC236}">
                <a16:creationId xmlns:a16="http://schemas.microsoft.com/office/drawing/2014/main" id="{722364C5-456B-0DE1-0E09-9377E3811F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37187" y="5491560"/>
            <a:ext cx="414024" cy="613368"/>
          </a:xfrm>
          <a:prstGeom prst="rect">
            <a:avLst/>
          </a:prstGeom>
        </p:spPr>
      </p:pic>
    </p:spTree>
    <p:extLst>
      <p:ext uri="{BB962C8B-B14F-4D97-AF65-F5344CB8AC3E}">
        <p14:creationId xmlns:p14="http://schemas.microsoft.com/office/powerpoint/2010/main" val="377990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19098C-2746-4015-9707-1C3E24A4201F}"/>
              </a:ext>
            </a:extLst>
          </p:cNvPr>
          <p:cNvSpPr>
            <a:spLocks noGrp="1"/>
          </p:cNvSpPr>
          <p:nvPr>
            <p:ph idx="4294967295"/>
          </p:nvPr>
        </p:nvSpPr>
        <p:spPr>
          <a:xfrm>
            <a:off x="346552" y="1519945"/>
            <a:ext cx="5137150" cy="4900793"/>
          </a:xfrm>
        </p:spPr>
        <p:txBody>
          <a:bodyPr vert="horz" lIns="91440" tIns="45720" rIns="91440" bIns="45720" rtlCol="0" anchor="t">
            <a:noAutofit/>
          </a:bodyPr>
          <a:lstStyle/>
          <a:p>
            <a:pPr marL="515938" indent="-285750">
              <a:lnSpc>
                <a:spcPct val="100000"/>
              </a:lnSpc>
              <a:buFont typeface="System Font Regular"/>
              <a:buChar char="●"/>
            </a:pPr>
            <a:r>
              <a:rPr lang="en-US" sz="1600" dirty="0">
                <a:latin typeface="Forma DJR Micro" panose="00000000000000090000" pitchFamily="50" charset="0"/>
              </a:rPr>
              <a:t>Tackle the most complex workflows with up to</a:t>
            </a:r>
          </a:p>
          <a:p>
            <a:pPr marL="914400" lvl="1" indent="-341313">
              <a:lnSpc>
                <a:spcPct val="100000"/>
              </a:lnSpc>
              <a:buFont typeface="System Font Regular"/>
              <a:buChar char="●"/>
            </a:pPr>
            <a:r>
              <a:rPr lang="en-US" sz="1600" dirty="0">
                <a:latin typeface="Forma DJR Micro" panose="00000000000000090000" pitchFamily="50" charset="0"/>
              </a:rPr>
              <a:t>four NVIDIA® RTX™ 6000 Ada high-end GPUs</a:t>
            </a:r>
            <a:r>
              <a:rPr lang="en-US" sz="1600" baseline="30000" dirty="0">
                <a:latin typeface="Forma DJR Micro" panose="00000000000000090000" pitchFamily="50" charset="0"/>
              </a:rPr>
              <a:t>4,</a:t>
            </a:r>
          </a:p>
          <a:p>
            <a:pPr marL="914400" lvl="1" indent="-341313">
              <a:lnSpc>
                <a:spcPct val="100000"/>
              </a:lnSpc>
              <a:buFont typeface="System Font Regular"/>
              <a:buChar char="●"/>
            </a:pPr>
            <a:r>
              <a:rPr lang="en-US" sz="1600" dirty="0">
                <a:latin typeface="Forma DJR Micro" panose="00000000000000090000" pitchFamily="50" charset="0"/>
              </a:rPr>
              <a:t>60-core Intel</a:t>
            </a:r>
            <a:r>
              <a:rPr lang="en-US" sz="1600" baseline="30000" dirty="0">
                <a:latin typeface="Forma DJR Micro" panose="00000000000000090000" pitchFamily="50" charset="0"/>
              </a:rPr>
              <a:t>®</a:t>
            </a:r>
            <a:r>
              <a:rPr lang="en-US" sz="1600" dirty="0">
                <a:latin typeface="Forma DJR Micro" panose="00000000000000090000" pitchFamily="50" charset="0"/>
              </a:rPr>
              <a:t> Xeon</a:t>
            </a:r>
            <a:r>
              <a:rPr lang="en-US" sz="1600" baseline="30000" dirty="0">
                <a:latin typeface="Forma DJR Micro" panose="00000000000000090000" pitchFamily="50" charset="0"/>
              </a:rPr>
              <a:t>®</a:t>
            </a:r>
            <a:r>
              <a:rPr lang="en-US" sz="1600" dirty="0">
                <a:latin typeface="Forma DJR Micro" panose="00000000000000090000" pitchFamily="50" charset="0"/>
              </a:rPr>
              <a:t> W processor</a:t>
            </a:r>
            <a:r>
              <a:rPr lang="en-US" sz="1600" baseline="30000" dirty="0">
                <a:latin typeface="Forma DJR Micro" panose="00000000000000090000" pitchFamily="50" charset="0"/>
              </a:rPr>
              <a:t>1</a:t>
            </a:r>
            <a:r>
              <a:rPr lang="en-US" sz="1600" dirty="0">
                <a:latin typeface="Forma DJR Micro" panose="00000000000000090000" pitchFamily="50" charset="0"/>
              </a:rPr>
              <a:t>, </a:t>
            </a:r>
            <a:endParaRPr lang="en-US" sz="1600" baseline="30000" dirty="0">
              <a:latin typeface="Forma DJR Micro" panose="00000000000000090000" pitchFamily="50" charset="0"/>
            </a:endParaRPr>
          </a:p>
          <a:p>
            <a:pPr marL="914400" lvl="1" indent="-341313">
              <a:lnSpc>
                <a:spcPct val="100000"/>
              </a:lnSpc>
              <a:buFont typeface="System Font Regular"/>
              <a:buChar char="●"/>
            </a:pPr>
            <a:r>
              <a:rPr lang="en-US" sz="1600" dirty="0">
                <a:latin typeface="Forma DJR Micro" panose="00000000000000090000" pitchFamily="50" charset="0"/>
              </a:rPr>
              <a:t>2TB DDR5 RAM</a:t>
            </a:r>
            <a:r>
              <a:rPr lang="en-US" sz="1600" baseline="30000" dirty="0">
                <a:latin typeface="Forma DJR Micro" panose="00000000000000090000" pitchFamily="50" charset="0"/>
              </a:rPr>
              <a:t>5</a:t>
            </a:r>
          </a:p>
          <a:p>
            <a:pPr marL="914400" lvl="1" indent="-341313">
              <a:lnSpc>
                <a:spcPct val="100000"/>
              </a:lnSpc>
              <a:buFont typeface="System Font Regular"/>
              <a:buChar char="●"/>
            </a:pPr>
            <a:r>
              <a:rPr lang="en-US" sz="1600" dirty="0">
                <a:latin typeface="Forma DJR Micro" panose="00000000000000090000" pitchFamily="50" charset="0"/>
              </a:rPr>
              <a:t>120TB storage</a:t>
            </a:r>
            <a:r>
              <a:rPr lang="en-US" sz="1600" baseline="30000" dirty="0">
                <a:latin typeface="Forma DJR Micro" panose="00000000000000090000" pitchFamily="50" charset="0"/>
              </a:rPr>
              <a:t>6</a:t>
            </a:r>
          </a:p>
          <a:p>
            <a:pPr marL="914400" lvl="1" indent="-341313">
              <a:lnSpc>
                <a:spcPct val="100000"/>
              </a:lnSpc>
              <a:buFont typeface="System Font Regular"/>
              <a:buChar char="●"/>
            </a:pPr>
            <a:r>
              <a:rPr lang="en-US" sz="1600" dirty="0">
                <a:latin typeface="Forma DJR Micro" panose="00000000000000090000" pitchFamily="50" charset="0"/>
              </a:rPr>
              <a:t>2250w power supply</a:t>
            </a:r>
            <a:r>
              <a:rPr lang="en-US" sz="1600" baseline="30000" dirty="0">
                <a:latin typeface="Forma DJR Micro" panose="00000000000000090000" pitchFamily="50" charset="0"/>
              </a:rPr>
              <a:t>7</a:t>
            </a:r>
          </a:p>
          <a:p>
            <a:pPr marL="285750" indent="-285750">
              <a:lnSpc>
                <a:spcPct val="100000"/>
              </a:lnSpc>
              <a:buFont typeface="System Font Regular"/>
              <a:buChar char="●"/>
              <a:tabLst/>
            </a:pPr>
            <a:r>
              <a:rPr lang="en-US" sz="1600" dirty="0">
                <a:latin typeface="Forma DJR Micro"/>
              </a:rPr>
              <a:t>Never worry that your system will fail mid-project</a:t>
            </a:r>
          </a:p>
          <a:p>
            <a:pPr marL="742950" lvl="1" indent="-285750">
              <a:lnSpc>
                <a:spcPct val="100000"/>
              </a:lnSpc>
              <a:buFont typeface="System Font Regular"/>
              <a:buChar char="●"/>
            </a:pPr>
            <a:r>
              <a:rPr lang="en-US" sz="1600" dirty="0">
                <a:latin typeface="Forma DJR Micro"/>
              </a:rPr>
              <a:t>Dual power supply for redundancy </a:t>
            </a:r>
          </a:p>
          <a:p>
            <a:pPr marL="742950" lvl="1" indent="-285750">
              <a:lnSpc>
                <a:spcPct val="100000"/>
              </a:lnSpc>
              <a:buFont typeface="System Font Regular"/>
              <a:buChar char="●"/>
            </a:pPr>
            <a:r>
              <a:rPr lang="en-US" sz="1600" dirty="0">
                <a:latin typeface="Forma DJR Micro"/>
              </a:rPr>
              <a:t>Or switch to aggregate</a:t>
            </a:r>
            <a:r>
              <a:rPr lang="en-US" sz="1600" baseline="30000" dirty="0">
                <a:latin typeface="Forma DJR Micro"/>
              </a:rPr>
              <a:t>7</a:t>
            </a:r>
            <a:r>
              <a:rPr lang="en-US" sz="1600" dirty="0">
                <a:latin typeface="Forma DJR Micro"/>
              </a:rPr>
              <a:t> power for 2,250Wr when you need it.</a:t>
            </a:r>
            <a:endParaRPr lang="en-US" sz="1600" dirty="0">
              <a:latin typeface="Forma DJR Micro" panose="00000000000000090000" pitchFamily="50" charset="0"/>
            </a:endParaRPr>
          </a:p>
          <a:p>
            <a:pPr marL="234950" indent="-234950">
              <a:lnSpc>
                <a:spcPct val="100000"/>
              </a:lnSpc>
              <a:buFont typeface="System Font Regular"/>
              <a:buChar char="●"/>
            </a:pPr>
            <a:r>
              <a:rPr lang="en-US" sz="1600" dirty="0">
                <a:latin typeface="Forma DJR Micro"/>
              </a:rPr>
              <a:t>Expand performance with eight PCIe slots</a:t>
            </a:r>
          </a:p>
          <a:p>
            <a:pPr marL="234950" indent="-234950">
              <a:lnSpc>
                <a:spcPct val="100000"/>
              </a:lnSpc>
              <a:buFont typeface="System Font Regular"/>
              <a:buChar char="●"/>
            </a:pPr>
            <a:r>
              <a:rPr lang="en-US" sz="1600" dirty="0">
                <a:latin typeface="Forma DJR Micro"/>
              </a:rPr>
              <a:t>Tool-less design with four front-accessible </a:t>
            </a:r>
            <a:r>
              <a:rPr lang="en-US" sz="1600" dirty="0" err="1">
                <a:latin typeface="Forma DJR Micro"/>
              </a:rPr>
              <a:t>NVMe</a:t>
            </a:r>
            <a:r>
              <a:rPr lang="en-US" sz="1600" dirty="0">
                <a:latin typeface="Forma DJR Micro"/>
              </a:rPr>
              <a:t> slots</a:t>
            </a:r>
          </a:p>
        </p:txBody>
      </p:sp>
      <p:sp>
        <p:nvSpPr>
          <p:cNvPr id="6" name="TextBox 5">
            <a:extLst>
              <a:ext uri="{FF2B5EF4-FFF2-40B4-BE49-F238E27FC236}">
                <a16:creationId xmlns:a16="http://schemas.microsoft.com/office/drawing/2014/main" id="{A6C06AE4-5C3C-1D15-4463-24CDD9ACF749}"/>
              </a:ext>
            </a:extLst>
          </p:cNvPr>
          <p:cNvSpPr txBox="1"/>
          <p:nvPr/>
        </p:nvSpPr>
        <p:spPr>
          <a:xfrm>
            <a:off x="266249" y="277525"/>
            <a:ext cx="11227844" cy="718658"/>
          </a:xfrm>
          <a:prstGeom prst="rect">
            <a:avLst/>
          </a:prstGeom>
          <a:noFill/>
        </p:spPr>
        <p:txBody>
          <a:bodyPr wrap="square">
            <a:spAutoFit/>
          </a:bodyPr>
          <a:lstStyle/>
          <a:p>
            <a:pPr lvl="0" defTabSz="914126">
              <a:defRPr/>
            </a:pPr>
            <a:r>
              <a:rPr lang="en-US" sz="4400" dirty="0">
                <a:latin typeface="Forma DJR Display" pitchFamily="2" charset="77"/>
              </a:rPr>
              <a:t>Relentless power.  Extraordinary expandability.</a:t>
            </a:r>
            <a:endParaRPr lang="en-US" sz="4400" baseline="30000" dirty="0">
              <a:latin typeface="Forma DJR Display" pitchFamily="2" charset="77"/>
            </a:endParaRPr>
          </a:p>
        </p:txBody>
      </p:sp>
      <p:sp>
        <p:nvSpPr>
          <p:cNvPr id="7" name="Rectangle 6">
            <a:extLst>
              <a:ext uri="{FF2B5EF4-FFF2-40B4-BE49-F238E27FC236}">
                <a16:creationId xmlns:a16="http://schemas.microsoft.com/office/drawing/2014/main" id="{74D10562-F720-CF0D-0E3C-C871F88309D2}"/>
              </a:ext>
            </a:extLst>
          </p:cNvPr>
          <p:cNvSpPr/>
          <p:nvPr/>
        </p:nvSpPr>
        <p:spPr>
          <a:xfrm>
            <a:off x="6082292" y="1292686"/>
            <a:ext cx="6109708" cy="55564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lose-up of a computer&#10;&#10;Description automatically generated with medium confidence">
            <a:extLst>
              <a:ext uri="{FF2B5EF4-FFF2-40B4-BE49-F238E27FC236}">
                <a16:creationId xmlns:a16="http://schemas.microsoft.com/office/drawing/2014/main" id="{87AFFEA9-22DC-D884-70FD-62497C9C62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11" b="-2867"/>
          <a:stretch/>
        </p:blipFill>
        <p:spPr>
          <a:xfrm>
            <a:off x="6082292" y="2509231"/>
            <a:ext cx="4446624" cy="4928411"/>
          </a:xfrm>
          <a:prstGeom prst="rect">
            <a:avLst/>
          </a:prstGeom>
        </p:spPr>
      </p:pic>
      <p:sp>
        <p:nvSpPr>
          <p:cNvPr id="17" name="Slide Number Placeholder 6">
            <a:extLst>
              <a:ext uri="{FF2B5EF4-FFF2-40B4-BE49-F238E27FC236}">
                <a16:creationId xmlns:a16="http://schemas.microsoft.com/office/drawing/2014/main" id="{12EA7419-531A-BC31-F73C-6364729853F9}"/>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15</a:t>
            </a:fld>
            <a:r>
              <a:rPr lang="en-US" sz="1000">
                <a:latin typeface="Forma DJR Micro" pitchFamily="2" charset="77"/>
              </a:rPr>
              <a:t>    I   Z8 Fury G5   I   HP Confidential. For use by HP or Partner with Customers under HP CDA only. </a:t>
            </a:r>
          </a:p>
        </p:txBody>
      </p:sp>
      <p:pic>
        <p:nvPicPr>
          <p:cNvPr id="5" name="Picture 2" descr="Image">
            <a:extLst>
              <a:ext uri="{FF2B5EF4-FFF2-40B4-BE49-F238E27FC236}">
                <a16:creationId xmlns:a16="http://schemas.microsoft.com/office/drawing/2014/main" id="{16FCDD1F-C7BD-F763-94E5-648F38DC53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indoor, computer&#10;&#10;Description automatically generated">
            <a:extLst>
              <a:ext uri="{FF2B5EF4-FFF2-40B4-BE49-F238E27FC236}">
                <a16:creationId xmlns:a16="http://schemas.microsoft.com/office/drawing/2014/main" id="{E1C01294-CECA-BDC9-B350-B25B293CC4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518" r="-5676" b="-387"/>
          <a:stretch/>
        </p:blipFill>
        <p:spPr>
          <a:xfrm>
            <a:off x="6096000" y="1114583"/>
            <a:ext cx="1654043" cy="1657977"/>
          </a:xfrm>
          <a:prstGeom prst="rect">
            <a:avLst/>
          </a:prstGeom>
        </p:spPr>
      </p:pic>
    </p:spTree>
    <p:extLst>
      <p:ext uri="{BB962C8B-B14F-4D97-AF65-F5344CB8AC3E}">
        <p14:creationId xmlns:p14="http://schemas.microsoft.com/office/powerpoint/2010/main" val="142095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38F2AF-DDE0-2B87-DD36-30D9EFCD515F}"/>
              </a:ext>
            </a:extLst>
          </p:cNvPr>
          <p:cNvSpPr/>
          <p:nvPr/>
        </p:nvSpPr>
        <p:spPr>
          <a:xfrm>
            <a:off x="6257734" y="1293813"/>
            <a:ext cx="5934266" cy="55791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close-up of a computer&#10;&#10;Description automatically generated with medium confidence">
            <a:extLst>
              <a:ext uri="{FF2B5EF4-FFF2-40B4-BE49-F238E27FC236}">
                <a16:creationId xmlns:a16="http://schemas.microsoft.com/office/drawing/2014/main" id="{B63D39E1-EB92-44DF-486E-B1377B8664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5751" y="1301564"/>
            <a:ext cx="5719664" cy="5559552"/>
          </a:xfrm>
          <a:prstGeom prst="rect">
            <a:avLst/>
          </a:prstGeom>
        </p:spPr>
      </p:pic>
      <p:sp>
        <p:nvSpPr>
          <p:cNvPr id="6" name="TextBox 5">
            <a:extLst>
              <a:ext uri="{FF2B5EF4-FFF2-40B4-BE49-F238E27FC236}">
                <a16:creationId xmlns:a16="http://schemas.microsoft.com/office/drawing/2014/main" id="{0973B687-B159-37B1-5D07-010939FFB9FD}"/>
              </a:ext>
            </a:extLst>
          </p:cNvPr>
          <p:cNvSpPr txBox="1"/>
          <p:nvPr/>
        </p:nvSpPr>
        <p:spPr>
          <a:xfrm>
            <a:off x="304800" y="336795"/>
            <a:ext cx="11439288" cy="718658"/>
          </a:xfrm>
          <a:prstGeom prst="rect">
            <a:avLst/>
          </a:prstGeom>
          <a:noFill/>
        </p:spPr>
        <p:txBody>
          <a:bodyPr wrap="square">
            <a:spAutoFit/>
          </a:bodyPr>
          <a:lstStyle/>
          <a:p>
            <a:pPr lvl="0" defTabSz="914126">
              <a:defRPr/>
            </a:pPr>
            <a:r>
              <a:rPr lang="en-US" sz="4400" dirty="0">
                <a:latin typeface="Forma DJR Display" pitchFamily="2" charset="77"/>
              </a:rPr>
              <a:t>Engineered to stay cool and quiet.</a:t>
            </a:r>
          </a:p>
        </p:txBody>
      </p:sp>
      <p:sp>
        <p:nvSpPr>
          <p:cNvPr id="8" name="Content Placeholder 2">
            <a:extLst>
              <a:ext uri="{FF2B5EF4-FFF2-40B4-BE49-F238E27FC236}">
                <a16:creationId xmlns:a16="http://schemas.microsoft.com/office/drawing/2014/main" id="{B047A427-5DA9-81CD-3C09-3274A3D54953}"/>
              </a:ext>
            </a:extLst>
          </p:cNvPr>
          <p:cNvSpPr txBox="1">
            <a:spLocks/>
          </p:cNvSpPr>
          <p:nvPr/>
        </p:nvSpPr>
        <p:spPr>
          <a:xfrm>
            <a:off x="304800" y="1707337"/>
            <a:ext cx="5694465" cy="2986119"/>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System Font Regular"/>
              <a:buChar char="●"/>
              <a:tabLst>
                <a:tab pos="285750" algn="l"/>
              </a:tabLst>
            </a:pPr>
            <a:r>
              <a:rPr lang="en-US" sz="1800" dirty="0">
                <a:latin typeface="Forma DJR Micro"/>
              </a:rPr>
              <a:t>Push your PC to the max without disruptive noise</a:t>
            </a:r>
          </a:p>
          <a:p>
            <a:pPr marL="285750" indent="-285750">
              <a:lnSpc>
                <a:spcPct val="100000"/>
              </a:lnSpc>
              <a:buFont typeface="System Font Regular"/>
              <a:buChar char="●"/>
              <a:tabLst>
                <a:tab pos="285750" algn="l"/>
              </a:tabLst>
            </a:pPr>
            <a:r>
              <a:rPr lang="en-US" sz="1800" dirty="0">
                <a:latin typeface="Forma DJR Micro"/>
              </a:rPr>
              <a:t>Smart fan control keeps the system </a:t>
            </a:r>
            <a:br>
              <a:rPr lang="en-US" sz="1800" dirty="0">
                <a:latin typeface="Forma DJR Micro"/>
              </a:rPr>
            </a:br>
            <a:r>
              <a:rPr lang="en-US" sz="1800" dirty="0">
                <a:latin typeface="Forma DJR Micro"/>
              </a:rPr>
              <a:t>whisper-quiet</a:t>
            </a:r>
          </a:p>
          <a:p>
            <a:pPr marL="285750" indent="-285750">
              <a:lnSpc>
                <a:spcPct val="100000"/>
              </a:lnSpc>
              <a:buFont typeface="System Font Regular"/>
              <a:buChar char="●"/>
              <a:tabLst>
                <a:tab pos="285750" algn="l"/>
              </a:tabLst>
            </a:pPr>
            <a:r>
              <a:rPr lang="en-US" sz="1800" dirty="0">
                <a:latin typeface="Forma DJR Micro"/>
              </a:rPr>
              <a:t>Over 20 temperature sensors tune fan speeds to workload in real time</a:t>
            </a:r>
          </a:p>
          <a:p>
            <a:pPr marL="285750" indent="-285750">
              <a:lnSpc>
                <a:spcPct val="100000"/>
              </a:lnSpc>
              <a:buFont typeface="System Font Regular"/>
              <a:buChar char="●"/>
              <a:tabLst>
                <a:tab pos="285750" algn="l"/>
              </a:tabLst>
            </a:pPr>
            <a:r>
              <a:rPr lang="en-US" sz="1800" dirty="0">
                <a:latin typeface="Forma DJR Micro"/>
              </a:rPr>
              <a:t>Precisely placed vents and ducts streamline airflow and heat removal</a:t>
            </a:r>
          </a:p>
        </p:txBody>
      </p:sp>
      <p:sp>
        <p:nvSpPr>
          <p:cNvPr id="16" name="Slide Number Placeholder 6">
            <a:extLst>
              <a:ext uri="{FF2B5EF4-FFF2-40B4-BE49-F238E27FC236}">
                <a16:creationId xmlns:a16="http://schemas.microsoft.com/office/drawing/2014/main" id="{25B98C7E-B168-EDBB-037B-A7BF49F3C383}"/>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16</a:t>
            </a:fld>
            <a:r>
              <a:rPr lang="en-US" sz="1000">
                <a:latin typeface="Forma DJR Micro" pitchFamily="2" charset="77"/>
              </a:rPr>
              <a:t>    I   Z8 Fury G5   I   HP Confidential. For use by HP or Partner with Customers under HP CDA only. </a:t>
            </a:r>
          </a:p>
        </p:txBody>
      </p:sp>
      <p:sp>
        <p:nvSpPr>
          <p:cNvPr id="12" name="TextBox 11">
            <a:extLst>
              <a:ext uri="{FF2B5EF4-FFF2-40B4-BE49-F238E27FC236}">
                <a16:creationId xmlns:a16="http://schemas.microsoft.com/office/drawing/2014/main" id="{082AF391-0A70-43F0-4BE9-35FCA6584902}"/>
              </a:ext>
            </a:extLst>
          </p:cNvPr>
          <p:cNvSpPr txBox="1"/>
          <p:nvPr/>
        </p:nvSpPr>
        <p:spPr>
          <a:xfrm>
            <a:off x="12954000" y="381000"/>
            <a:ext cx="184731" cy="369332"/>
          </a:xfrm>
          <a:prstGeom prst="rect">
            <a:avLst/>
          </a:prstGeom>
          <a:noFill/>
        </p:spPr>
        <p:txBody>
          <a:bodyPr wrap="none" rtlCol="0">
            <a:spAutoFit/>
          </a:bodyPr>
          <a:lstStyle/>
          <a:p>
            <a:endParaRPr lang="en-US"/>
          </a:p>
        </p:txBody>
      </p:sp>
      <p:pic>
        <p:nvPicPr>
          <p:cNvPr id="3" name="Picture 2" descr="Image">
            <a:extLst>
              <a:ext uri="{FF2B5EF4-FFF2-40B4-BE49-F238E27FC236}">
                <a16:creationId xmlns:a16="http://schemas.microsoft.com/office/drawing/2014/main" id="{F41561E1-9000-0C86-3B65-92B1E7BBD14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91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itting at a table&#10;&#10;Description automatically generated with medium confidence">
            <a:extLst>
              <a:ext uri="{FF2B5EF4-FFF2-40B4-BE49-F238E27FC236}">
                <a16:creationId xmlns:a16="http://schemas.microsoft.com/office/drawing/2014/main" id="{356E5015-D74E-CADC-E23C-5BC037E2DD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73732" y="1301564"/>
            <a:ext cx="6118267" cy="5556436"/>
          </a:xfrm>
          <a:prstGeom prst="rect">
            <a:avLst/>
          </a:prstGeom>
        </p:spPr>
      </p:pic>
      <p:sp>
        <p:nvSpPr>
          <p:cNvPr id="6" name="TextBox 5">
            <a:extLst>
              <a:ext uri="{FF2B5EF4-FFF2-40B4-BE49-F238E27FC236}">
                <a16:creationId xmlns:a16="http://schemas.microsoft.com/office/drawing/2014/main" id="{336789AC-347F-F1CA-9058-ED93FDBF646B}"/>
              </a:ext>
            </a:extLst>
          </p:cNvPr>
          <p:cNvSpPr txBox="1"/>
          <p:nvPr/>
        </p:nvSpPr>
        <p:spPr>
          <a:xfrm>
            <a:off x="298906" y="340758"/>
            <a:ext cx="11439288" cy="718658"/>
          </a:xfrm>
          <a:prstGeom prst="rect">
            <a:avLst/>
          </a:prstGeom>
          <a:noFill/>
        </p:spPr>
        <p:txBody>
          <a:bodyPr wrap="square">
            <a:spAutoFit/>
          </a:bodyPr>
          <a:lstStyle/>
          <a:p>
            <a:pPr lvl="0" defTabSz="914126">
              <a:defRPr/>
            </a:pPr>
            <a:r>
              <a:rPr lang="en-US" sz="4400" dirty="0">
                <a:latin typeface="Forma DJR Display" pitchFamily="2" charset="77"/>
              </a:rPr>
              <a:t>Your AI powerhouse, in-house</a:t>
            </a:r>
          </a:p>
        </p:txBody>
      </p:sp>
      <p:sp>
        <p:nvSpPr>
          <p:cNvPr id="7" name="Content Placeholder 2">
            <a:extLst>
              <a:ext uri="{FF2B5EF4-FFF2-40B4-BE49-F238E27FC236}">
                <a16:creationId xmlns:a16="http://schemas.microsoft.com/office/drawing/2014/main" id="{FEC87093-2E75-0A16-912D-B73DEF6E0F89}"/>
              </a:ext>
            </a:extLst>
          </p:cNvPr>
          <p:cNvSpPr txBox="1">
            <a:spLocks/>
          </p:cNvSpPr>
          <p:nvPr/>
        </p:nvSpPr>
        <p:spPr>
          <a:xfrm>
            <a:off x="282130" y="1747131"/>
            <a:ext cx="5136711" cy="445057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System Font Regular"/>
              <a:buChar char="●"/>
              <a:tabLst/>
            </a:pPr>
            <a:r>
              <a:rPr lang="en-US" sz="1800" dirty="0">
                <a:latin typeface="Forma DJR Micro"/>
              </a:rPr>
              <a:t>Accelerate AI development and inferencing</a:t>
            </a:r>
          </a:p>
          <a:p>
            <a:pPr marL="742950" lvl="1" indent="-285750" fontAlgn="auto">
              <a:lnSpc>
                <a:spcPct val="100000"/>
              </a:lnSpc>
              <a:spcBef>
                <a:spcPts val="1000"/>
              </a:spcBef>
              <a:buFont typeface="System Font Regular"/>
              <a:buChar char="●"/>
            </a:pPr>
            <a:r>
              <a:rPr lang="en-US" sz="1800" dirty="0">
                <a:latin typeface="Forma DJR Micro"/>
              </a:rPr>
              <a:t>Up to 4 NVIDIA RTX™ 6000 Ada GPUs</a:t>
            </a:r>
            <a:r>
              <a:rPr lang="en-US" sz="1800" baseline="30000" dirty="0">
                <a:latin typeface="Forma DJR Micro"/>
              </a:rPr>
              <a:t>1</a:t>
            </a:r>
            <a:r>
              <a:rPr lang="en-US" sz="1800" dirty="0">
                <a:latin typeface="Forma DJR Micro"/>
              </a:rPr>
              <a:t> deliver a combined 5,800 TOPS, </a:t>
            </a:r>
          </a:p>
          <a:p>
            <a:pPr marL="742950" lvl="1" indent="-285750" fontAlgn="auto">
              <a:lnSpc>
                <a:spcPct val="100000"/>
              </a:lnSpc>
              <a:spcBef>
                <a:spcPts val="1000"/>
              </a:spcBef>
              <a:buFont typeface="System Font Regular"/>
              <a:buChar char="●"/>
            </a:pPr>
            <a:r>
              <a:rPr lang="en-US" sz="1800" dirty="0">
                <a:latin typeface="Forma DJR Micro"/>
              </a:rPr>
              <a:t>Process and manage proprietary data securely on a local workstation to gain insights and make decisions faster.</a:t>
            </a:r>
          </a:p>
          <a:p>
            <a:pPr marL="285750" indent="-285750">
              <a:lnSpc>
                <a:spcPct val="100000"/>
              </a:lnSpc>
              <a:buFont typeface="System Font Regular"/>
              <a:buChar char="●"/>
              <a:tabLst/>
            </a:pPr>
            <a:r>
              <a:rPr lang="en-US" sz="1800" dirty="0">
                <a:latin typeface="Forma DJR Micro"/>
              </a:rPr>
              <a:t>Remotely access the power of your </a:t>
            </a:r>
            <a:br>
              <a:rPr lang="en-US" sz="1800" dirty="0">
                <a:latin typeface="Forma DJR Micro"/>
              </a:rPr>
            </a:br>
            <a:r>
              <a:rPr lang="en-US" sz="1800" dirty="0">
                <a:latin typeface="Forma DJR Micro"/>
              </a:rPr>
              <a:t>Z with HP Anyware</a:t>
            </a:r>
            <a:r>
              <a:rPr lang="en-US" sz="1800" baseline="30000" dirty="0">
                <a:latin typeface="Forma DJR Micro"/>
              </a:rPr>
              <a:t>2</a:t>
            </a:r>
            <a:r>
              <a:rPr lang="en-US" sz="1800" dirty="0">
                <a:latin typeface="Forma DJR Micro"/>
              </a:rPr>
              <a:t> </a:t>
            </a:r>
            <a:endParaRPr lang="en-US" sz="1800" dirty="0">
              <a:latin typeface="Forma DJR Micro" pitchFamily="2" charset="77"/>
            </a:endParaRPr>
          </a:p>
          <a:p>
            <a:pPr marL="285750" indent="-285750">
              <a:lnSpc>
                <a:spcPct val="100000"/>
              </a:lnSpc>
              <a:buFont typeface="System Font Regular"/>
              <a:buChar char="●"/>
              <a:tabLst/>
            </a:pPr>
            <a:r>
              <a:rPr lang="en-US" sz="1800" dirty="0">
                <a:latin typeface="Forma DJR Micro"/>
              </a:rPr>
              <a:t>Save time with WSL 2 enabling Linux to run in Windows</a:t>
            </a:r>
            <a:r>
              <a:rPr lang="en-US" sz="1800" baseline="30000" dirty="0">
                <a:latin typeface="Forma DJR Micro"/>
              </a:rPr>
              <a:t>3</a:t>
            </a:r>
            <a:r>
              <a:rPr lang="en-US" sz="1800" dirty="0">
                <a:latin typeface="Forma DJR Micro"/>
              </a:rPr>
              <a:t> </a:t>
            </a:r>
            <a:endParaRPr lang="en-US" sz="1800" dirty="0">
              <a:latin typeface="Forma DJR Micro" pitchFamily="2" charset="77"/>
            </a:endParaRPr>
          </a:p>
          <a:p>
            <a:pPr marL="285750" indent="-285750">
              <a:lnSpc>
                <a:spcPct val="100000"/>
              </a:lnSpc>
              <a:buFont typeface="System Font Regular"/>
              <a:buChar char="●"/>
              <a:tabLst/>
            </a:pPr>
            <a:r>
              <a:rPr lang="en-US" sz="1800" dirty="0">
                <a:latin typeface="Forma DJR Micro"/>
              </a:rPr>
              <a:t>Easily access tools from the Z by HP Data Science Stack Manager</a:t>
            </a:r>
            <a:r>
              <a:rPr lang="en-US" sz="1800" baseline="30000" dirty="0">
                <a:latin typeface="Forma DJR Micro"/>
              </a:rPr>
              <a:t>4</a:t>
            </a:r>
            <a:r>
              <a:rPr lang="en-US" sz="1800" dirty="0">
                <a:latin typeface="Forma DJR Micro"/>
              </a:rPr>
              <a:t> </a:t>
            </a:r>
          </a:p>
          <a:p>
            <a:pPr marL="285750" indent="-285750">
              <a:lnSpc>
                <a:spcPct val="100000"/>
              </a:lnSpc>
              <a:buFont typeface="System Font Regular"/>
              <a:buChar char="●"/>
              <a:tabLst/>
            </a:pPr>
            <a:r>
              <a:rPr lang="en-US" sz="1800" dirty="0">
                <a:latin typeface="Forma DJR Micro"/>
              </a:rPr>
              <a:t>Connect data, people and compute with Z by HP AI Studio</a:t>
            </a:r>
            <a:r>
              <a:rPr lang="en-US" sz="1800" baseline="30000" dirty="0">
                <a:latin typeface="Forma DJR Micro"/>
              </a:rPr>
              <a:t>5 </a:t>
            </a:r>
            <a:r>
              <a:rPr lang="en-US" sz="1800" dirty="0">
                <a:latin typeface="Forma DJR Micro"/>
              </a:rPr>
              <a:t>an AI development platform for teams and IT </a:t>
            </a:r>
          </a:p>
          <a:p>
            <a:pPr marL="285750" indent="-285750">
              <a:lnSpc>
                <a:spcPct val="100000"/>
              </a:lnSpc>
              <a:buFont typeface="System Font Regular"/>
              <a:buChar char="●"/>
              <a:tabLst/>
            </a:pPr>
            <a:endParaRPr lang="en-US" sz="1800" dirty="0">
              <a:latin typeface="Forma DJR Micro" pitchFamily="2" charset="77"/>
            </a:endParaRPr>
          </a:p>
          <a:p>
            <a:pPr marL="285750" indent="-285750">
              <a:lnSpc>
                <a:spcPct val="100000"/>
              </a:lnSpc>
              <a:buFont typeface="System Font Regular"/>
              <a:buChar char="●"/>
              <a:tabLst/>
            </a:pPr>
            <a:endParaRPr lang="en-US" sz="1800" dirty="0">
              <a:latin typeface="Forma DJR Micro" pitchFamily="2" charset="77"/>
            </a:endParaRPr>
          </a:p>
          <a:p>
            <a:pPr>
              <a:lnSpc>
                <a:spcPct val="100000"/>
              </a:lnSpc>
              <a:buFont typeface="System Font Regular"/>
              <a:buChar char="●"/>
            </a:pPr>
            <a:endParaRPr lang="en-US" sz="1800" dirty="0">
              <a:latin typeface="Forma DJR Micro" pitchFamily="2" charset="77"/>
            </a:endParaRPr>
          </a:p>
          <a:p>
            <a:pPr>
              <a:lnSpc>
                <a:spcPct val="100000"/>
              </a:lnSpc>
              <a:buFont typeface="System Font Regular"/>
              <a:buChar char="●"/>
            </a:pPr>
            <a:endParaRPr lang="en-US" sz="1800" dirty="0">
              <a:latin typeface="Forma DJR Micro" pitchFamily="2" charset="77"/>
            </a:endParaRPr>
          </a:p>
        </p:txBody>
      </p:sp>
      <p:sp>
        <p:nvSpPr>
          <p:cNvPr id="17" name="Slide Number Placeholder 6">
            <a:extLst>
              <a:ext uri="{FF2B5EF4-FFF2-40B4-BE49-F238E27FC236}">
                <a16:creationId xmlns:a16="http://schemas.microsoft.com/office/drawing/2014/main" id="{C7680A29-9227-00F4-2FAA-4AEC3F7F64DE}"/>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17</a:t>
            </a:fld>
            <a:r>
              <a:rPr lang="en-US" sz="1000">
                <a:latin typeface="Forma DJR Micro" pitchFamily="2" charset="77"/>
              </a:rPr>
              <a:t>    I   Z8 Fury G5   I   HP Confidential. For use by HP or Partner with Customers under HP CDA only. </a:t>
            </a:r>
          </a:p>
        </p:txBody>
      </p:sp>
      <p:pic>
        <p:nvPicPr>
          <p:cNvPr id="3" name="Picture 2" descr="Image">
            <a:extLst>
              <a:ext uri="{FF2B5EF4-FFF2-40B4-BE49-F238E27FC236}">
                <a16:creationId xmlns:a16="http://schemas.microsoft.com/office/drawing/2014/main" id="{05D2A0CB-5B1B-7E2E-561C-0C70D2F305D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03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orking on a computer&#10;&#10;Description automatically generated with low confidence">
            <a:extLst>
              <a:ext uri="{FF2B5EF4-FFF2-40B4-BE49-F238E27FC236}">
                <a16:creationId xmlns:a16="http://schemas.microsoft.com/office/drawing/2014/main" id="{DDDE39EB-370B-E117-B99C-9D245A283C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1" y="0"/>
            <a:ext cx="12192001" cy="6857996"/>
          </a:xfrm>
          <a:prstGeom prst="rect">
            <a:avLst/>
          </a:prstGeom>
        </p:spPr>
      </p:pic>
      <p:sp>
        <p:nvSpPr>
          <p:cNvPr id="9" name="Rectangle 8">
            <a:extLst>
              <a:ext uri="{FF2B5EF4-FFF2-40B4-BE49-F238E27FC236}">
                <a16:creationId xmlns:a16="http://schemas.microsoft.com/office/drawing/2014/main" id="{CA4A88A9-0E2F-4E05-88AA-1A33BB905DE3}"/>
              </a:ext>
            </a:extLst>
          </p:cNvPr>
          <p:cNvSpPr/>
          <p:nvPr/>
        </p:nvSpPr>
        <p:spPr>
          <a:xfrm rot="10800000">
            <a:off x="8021" y="1540038"/>
            <a:ext cx="12192000" cy="5317958"/>
          </a:xfrm>
          <a:prstGeom prst="rect">
            <a:avLst/>
          </a:prstGeom>
          <a:gradFill flip="none" rotWithShape="1">
            <a:gsLst>
              <a:gs pos="0">
                <a:schemeClr val="tx1">
                  <a:alpha val="80056"/>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697ECCCA-1665-8BC7-8406-42215C709E66}"/>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99CC8121-F3A2-C31E-5842-3D7ED3AFD027}"/>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dirty="0">
                <a:solidFill>
                  <a:schemeClr val="bg1"/>
                </a:solidFill>
                <a:latin typeface="Forma DJR Display" pitchFamily="2" charset="77"/>
              </a:rPr>
              <a:t>Innovations</a:t>
            </a:r>
          </a:p>
        </p:txBody>
      </p:sp>
      <p:pic>
        <p:nvPicPr>
          <p:cNvPr id="3" name="Picture 2" descr="A picture containing text, clipart&#10;&#10;Description automatically generated">
            <a:extLst>
              <a:ext uri="{FF2B5EF4-FFF2-40B4-BE49-F238E27FC236}">
                <a16:creationId xmlns:a16="http://schemas.microsoft.com/office/drawing/2014/main" id="{7658711A-C8D4-6410-59FB-8BBD168EC9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2" name="Picture 2" descr="Image">
            <a:extLst>
              <a:ext uri="{FF2B5EF4-FFF2-40B4-BE49-F238E27FC236}">
                <a16:creationId xmlns:a16="http://schemas.microsoft.com/office/drawing/2014/main" id="{86E2ACA8-5A97-6C1A-22BF-E4EA7482269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6">
            <a:extLst>
              <a:ext uri="{FF2B5EF4-FFF2-40B4-BE49-F238E27FC236}">
                <a16:creationId xmlns:a16="http://schemas.microsoft.com/office/drawing/2014/main" id="{F0CD8D8C-4D81-F33C-621A-7A39A348AA59}"/>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solidFill>
                  <a:schemeClr val="bg1"/>
                </a:solidFill>
                <a:latin typeface="Forma DJR Micro" pitchFamily="2" charset="77"/>
              </a:rPr>
              <a:pPr/>
              <a:t>18</a:t>
            </a:fld>
            <a:r>
              <a:rPr lang="en-US" sz="1000">
                <a:solidFill>
                  <a:schemeClr val="bg1"/>
                </a:solidFill>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359612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711DB7-E51B-ED6D-74B8-5217A0798C2F}"/>
              </a:ext>
            </a:extLst>
          </p:cNvPr>
          <p:cNvSpPr txBox="1"/>
          <p:nvPr/>
        </p:nvSpPr>
        <p:spPr>
          <a:xfrm>
            <a:off x="304800" y="304800"/>
            <a:ext cx="11439288" cy="718658"/>
          </a:xfrm>
          <a:prstGeom prst="rect">
            <a:avLst/>
          </a:prstGeom>
          <a:noFill/>
        </p:spPr>
        <p:txBody>
          <a:bodyPr wrap="square">
            <a:spAutoFit/>
          </a:bodyPr>
          <a:lstStyle/>
          <a:p>
            <a:pPr lvl="0" defTabSz="914126">
              <a:defRPr/>
            </a:pPr>
            <a:r>
              <a:rPr lang="en-US" sz="4400" dirty="0">
                <a:latin typeface="Forma DJR Display" pitchFamily="2" charset="77"/>
              </a:rPr>
              <a:t>Key HP Innovations </a:t>
            </a:r>
          </a:p>
        </p:txBody>
      </p:sp>
      <p:sp>
        <p:nvSpPr>
          <p:cNvPr id="7" name="Content Placeholder 2">
            <a:extLst>
              <a:ext uri="{FF2B5EF4-FFF2-40B4-BE49-F238E27FC236}">
                <a16:creationId xmlns:a16="http://schemas.microsoft.com/office/drawing/2014/main" id="{2A8934C0-A7BA-5D0E-208A-028D69C8508C}"/>
              </a:ext>
            </a:extLst>
          </p:cNvPr>
          <p:cNvSpPr txBox="1">
            <a:spLocks/>
          </p:cNvSpPr>
          <p:nvPr/>
        </p:nvSpPr>
        <p:spPr>
          <a:xfrm>
            <a:off x="304800" y="1795421"/>
            <a:ext cx="4680748" cy="172166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a:lnSpc>
                <a:spcPct val="100000"/>
              </a:lnSpc>
              <a:buFont typeface="System Font Regular"/>
              <a:buChar char="●"/>
              <a:tabLst/>
            </a:pPr>
            <a:r>
              <a:rPr lang="en-US" sz="1800" dirty="0">
                <a:latin typeface="Forma DJR Micro" pitchFamily="2" charset="77"/>
              </a:rPr>
              <a:t>Hot-swappable </a:t>
            </a:r>
            <a:r>
              <a:rPr lang="en-US" sz="1800" dirty="0" err="1">
                <a:latin typeface="Forma DJR Micro" pitchFamily="2" charset="77"/>
              </a:rPr>
              <a:t>NVMe</a:t>
            </a:r>
            <a:r>
              <a:rPr lang="en-US" sz="1800" dirty="0">
                <a:latin typeface="Forma DJR Micro" pitchFamily="2" charset="77"/>
              </a:rPr>
              <a:t> bays with status information via external LED and email notifications</a:t>
            </a:r>
          </a:p>
          <a:p>
            <a:pPr marL="285750">
              <a:lnSpc>
                <a:spcPct val="100000"/>
              </a:lnSpc>
              <a:buFont typeface="System Font Regular"/>
              <a:buChar char="●"/>
              <a:tabLst/>
            </a:pPr>
            <a:r>
              <a:rPr lang="en-US" sz="1800" dirty="0">
                <a:latin typeface="Forma DJR Micro" pitchFamily="2" charset="77"/>
              </a:rPr>
              <a:t>Improved thermal and acoustic design to handle complex workloads easily</a:t>
            </a:r>
          </a:p>
          <a:p>
            <a:pPr marL="285750">
              <a:lnSpc>
                <a:spcPct val="100000"/>
              </a:lnSpc>
              <a:buFont typeface="System Font Regular"/>
              <a:buChar char="●"/>
              <a:tabLst/>
            </a:pPr>
            <a:r>
              <a:rPr lang="en-US" sz="1800" dirty="0">
                <a:latin typeface="Forma DJR Micro" pitchFamily="2" charset="77"/>
              </a:rPr>
              <a:t>Redundant or aggregate power supplies for backup or boosted power when you need it</a:t>
            </a:r>
          </a:p>
          <a:p>
            <a:pPr marL="285750">
              <a:lnSpc>
                <a:spcPct val="100000"/>
              </a:lnSpc>
              <a:buFont typeface="System Font Regular"/>
              <a:buChar char="●"/>
              <a:tabLst/>
            </a:pPr>
            <a:r>
              <a:rPr lang="en-US" sz="1800" dirty="0">
                <a:latin typeface="Forma DJR Micro" pitchFamily="2" charset="77"/>
              </a:rPr>
              <a:t>up to 4 NVIDIA® RTX™ 6000 Ada GPUs* for the most complex workflows</a:t>
            </a:r>
          </a:p>
          <a:p>
            <a:pPr marL="285750">
              <a:lnSpc>
                <a:spcPct val="100000"/>
              </a:lnSpc>
              <a:buFont typeface="System Font Regular"/>
              <a:buChar char="●"/>
              <a:tabLst/>
            </a:pPr>
            <a:r>
              <a:rPr lang="en-US" sz="1800" dirty="0">
                <a:latin typeface="Forma DJR Micro"/>
              </a:rPr>
              <a:t>Uniquely spaced PCIe ports for maximum performance</a:t>
            </a:r>
          </a:p>
        </p:txBody>
      </p:sp>
      <p:pic>
        <p:nvPicPr>
          <p:cNvPr id="11" name="Graphic 10">
            <a:extLst>
              <a:ext uri="{FF2B5EF4-FFF2-40B4-BE49-F238E27FC236}">
                <a16:creationId xmlns:a16="http://schemas.microsoft.com/office/drawing/2014/main" id="{2D033752-FBC6-4587-7D5D-4F88947F6DF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10943" y="6362600"/>
            <a:ext cx="579580" cy="310933"/>
          </a:xfrm>
          <a:prstGeom prst="rect">
            <a:avLst/>
          </a:prstGeom>
        </p:spPr>
      </p:pic>
      <p:sp>
        <p:nvSpPr>
          <p:cNvPr id="2" name="Rectangle 1">
            <a:extLst>
              <a:ext uri="{FF2B5EF4-FFF2-40B4-BE49-F238E27FC236}">
                <a16:creationId xmlns:a16="http://schemas.microsoft.com/office/drawing/2014/main" id="{8DE67CBF-803B-AB49-50B4-2A1EEC4F3FE7}"/>
              </a:ext>
            </a:extLst>
          </p:cNvPr>
          <p:cNvSpPr/>
          <p:nvPr/>
        </p:nvSpPr>
        <p:spPr>
          <a:xfrm>
            <a:off x="5613722" y="-10457"/>
            <a:ext cx="6578278" cy="68927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indoor, computer&#10;&#10;Description automatically generated">
            <a:extLst>
              <a:ext uri="{FF2B5EF4-FFF2-40B4-BE49-F238E27FC236}">
                <a16:creationId xmlns:a16="http://schemas.microsoft.com/office/drawing/2014/main" id="{1BECF2AF-86C4-623B-2A15-F49A507610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676" b="-421"/>
          <a:stretch/>
        </p:blipFill>
        <p:spPr>
          <a:xfrm>
            <a:off x="5613722" y="0"/>
            <a:ext cx="7746679" cy="6892725"/>
          </a:xfrm>
          <a:prstGeom prst="rect">
            <a:avLst/>
          </a:prstGeom>
        </p:spPr>
      </p:pic>
      <p:sp>
        <p:nvSpPr>
          <p:cNvPr id="3" name="Slide Number Placeholder 6">
            <a:extLst>
              <a:ext uri="{FF2B5EF4-FFF2-40B4-BE49-F238E27FC236}">
                <a16:creationId xmlns:a16="http://schemas.microsoft.com/office/drawing/2014/main" id="{A45010D1-623A-EC93-FF62-EEA0972F9618}"/>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19</a:t>
            </a:fld>
            <a:r>
              <a:rPr lang="en-US" sz="1000">
                <a:latin typeface="Forma DJR Micro" pitchFamily="2" charset="77"/>
              </a:rPr>
              <a:t>    I   Z8 Fury G5   I   HP Confidential. For use by HP or Partner with Customers under HP CDA only. </a:t>
            </a:r>
          </a:p>
        </p:txBody>
      </p:sp>
      <p:pic>
        <p:nvPicPr>
          <p:cNvPr id="5" name="Picture 2" descr="Image">
            <a:extLst>
              <a:ext uri="{FF2B5EF4-FFF2-40B4-BE49-F238E27FC236}">
                <a16:creationId xmlns:a16="http://schemas.microsoft.com/office/drawing/2014/main" id="{70491C61-56FA-4357-F604-FE4ACD44BD0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21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indoor, desk&#10;&#10;Description automatically generated">
            <a:extLst>
              <a:ext uri="{FF2B5EF4-FFF2-40B4-BE49-F238E27FC236}">
                <a16:creationId xmlns:a16="http://schemas.microsoft.com/office/drawing/2014/main" id="{5DD9669D-A9FC-3B28-74F5-9C0ABF04D7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0751" y="0"/>
            <a:ext cx="6101249" cy="6858000"/>
          </a:xfrm>
          <a:prstGeom prst="rect">
            <a:avLst/>
          </a:prstGeom>
        </p:spPr>
      </p:pic>
      <p:graphicFrame>
        <p:nvGraphicFramePr>
          <p:cNvPr id="8" name="Table 3">
            <a:extLst>
              <a:ext uri="{FF2B5EF4-FFF2-40B4-BE49-F238E27FC236}">
                <a16:creationId xmlns:a16="http://schemas.microsoft.com/office/drawing/2014/main" id="{02D0B3F2-CE38-9420-CE5F-CBD7E46B63D6}"/>
              </a:ext>
            </a:extLst>
          </p:cNvPr>
          <p:cNvGraphicFramePr>
            <a:graphicFrameLocks noGrp="1"/>
          </p:cNvGraphicFramePr>
          <p:nvPr>
            <p:extLst>
              <p:ext uri="{D42A27DB-BD31-4B8C-83A1-F6EECF244321}">
                <p14:modId xmlns:p14="http://schemas.microsoft.com/office/powerpoint/2010/main" val="2471000893"/>
              </p:ext>
            </p:extLst>
          </p:nvPr>
        </p:nvGraphicFramePr>
        <p:xfrm>
          <a:off x="-1" y="1352671"/>
          <a:ext cx="6090752" cy="4620659"/>
        </p:xfrm>
        <a:graphic>
          <a:graphicData uri="http://schemas.openxmlformats.org/drawingml/2006/table">
            <a:tbl>
              <a:tblPr firstRow="1" bandRow="1">
                <a:tableStyleId>{5C22544A-7EE6-4342-B048-85BDC9FD1C3A}</a:tableStyleId>
              </a:tblPr>
              <a:tblGrid>
                <a:gridCol w="5199397">
                  <a:extLst>
                    <a:ext uri="{9D8B030D-6E8A-4147-A177-3AD203B41FA5}">
                      <a16:colId xmlns:a16="http://schemas.microsoft.com/office/drawing/2014/main" val="2160229691"/>
                    </a:ext>
                  </a:extLst>
                </a:gridCol>
                <a:gridCol w="891355">
                  <a:extLst>
                    <a:ext uri="{9D8B030D-6E8A-4147-A177-3AD203B41FA5}">
                      <a16:colId xmlns:a16="http://schemas.microsoft.com/office/drawing/2014/main" val="2974015893"/>
                    </a:ext>
                  </a:extLst>
                </a:gridCol>
              </a:tblGrid>
              <a:tr h="362425">
                <a:tc>
                  <a:txBody>
                    <a:bodyPr/>
                    <a:lstStyle/>
                    <a:p>
                      <a:pPr marL="182880">
                        <a:lnSpc>
                          <a:spcPct val="90000"/>
                        </a:lnSpc>
                      </a:pPr>
                      <a:r>
                        <a:rPr lang="en-US" sz="1600" b="0" dirty="0">
                          <a:solidFill>
                            <a:schemeClr val="tx1"/>
                          </a:solidFill>
                          <a:latin typeface="Forma DJR Micro" pitchFamily="2" charset="77"/>
                        </a:rPr>
                        <a:t>Introduction</a:t>
                      </a:r>
                    </a:p>
                  </a:txBody>
                  <a:tcPr marL="27432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06</a:t>
                      </a:r>
                    </a:p>
                  </a:txBody>
                  <a:tcPr marL="0" marR="27432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0374526"/>
                  </a:ext>
                </a:extLst>
              </a:tr>
              <a:tr h="362425">
                <a:tc>
                  <a:txBody>
                    <a:bodyPr/>
                    <a:lstStyle/>
                    <a:p>
                      <a:pPr marL="182880">
                        <a:lnSpc>
                          <a:spcPct val="90000"/>
                        </a:lnSpc>
                      </a:pPr>
                      <a:r>
                        <a:rPr lang="en-US" sz="1600" b="0" cap="none" spc="0" dirty="0">
                          <a:solidFill>
                            <a:schemeClr val="tx1"/>
                          </a:solidFill>
                          <a:latin typeface="Forma DJR Micro" pitchFamily="2" charset="77"/>
                        </a:rPr>
                        <a:t>Our customers</a:t>
                      </a:r>
                      <a:endParaRPr lang="en-US" sz="1600" b="0" dirty="0">
                        <a:solidFill>
                          <a:schemeClr val="tx1"/>
                        </a:solidFill>
                        <a:latin typeface="Forma DJR Micro" pitchFamily="2" charset="77"/>
                      </a:endParaRPr>
                    </a:p>
                  </a:txBody>
                  <a:tcPr marL="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09</a:t>
                      </a:r>
                    </a:p>
                  </a:txBody>
                  <a:tcPr marL="0" marR="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624096"/>
                  </a:ext>
                </a:extLst>
              </a:tr>
              <a:tr h="362425">
                <a:tc>
                  <a:txBody>
                    <a:bodyPr/>
                    <a:lstStyle/>
                    <a:p>
                      <a:pPr marL="182880">
                        <a:lnSpc>
                          <a:spcPct val="90000"/>
                        </a:lnSpc>
                      </a:pPr>
                      <a:r>
                        <a:rPr lang="en-US" sz="1600" cap="none" spc="0" dirty="0">
                          <a:solidFill>
                            <a:schemeClr val="tx1"/>
                          </a:solidFill>
                          <a:latin typeface="Forma DJR Micro" pitchFamily="2" charset="77"/>
                        </a:rPr>
                        <a:t>Product family overview</a:t>
                      </a:r>
                      <a:endParaRPr lang="en-US" sz="1600" b="0" dirty="0">
                        <a:solidFill>
                          <a:schemeClr val="tx1"/>
                        </a:solidFill>
                        <a:latin typeface="Forma DJR Micro" pitchFamily="2" charset="77"/>
                      </a:endParaRPr>
                    </a:p>
                  </a:txBody>
                  <a:tcPr marL="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12</a:t>
                      </a:r>
                    </a:p>
                  </a:txBody>
                  <a:tcPr marL="0" marR="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429148"/>
                  </a:ext>
                </a:extLst>
              </a:tr>
              <a:tr h="362425">
                <a:tc>
                  <a:txBody>
                    <a:bodyPr/>
                    <a:lstStyle/>
                    <a:p>
                      <a:pPr marL="182880">
                        <a:lnSpc>
                          <a:spcPct val="90000"/>
                        </a:lnSpc>
                      </a:pPr>
                      <a:r>
                        <a:rPr lang="en-US" sz="1600" cap="none" spc="0">
                          <a:solidFill>
                            <a:schemeClr val="tx1"/>
                          </a:solidFill>
                          <a:latin typeface="Forma DJR Micro" pitchFamily="2" charset="77"/>
                        </a:rPr>
                        <a:t>New product experiences</a:t>
                      </a:r>
                      <a:endParaRPr lang="en-US" sz="1600" b="0">
                        <a:solidFill>
                          <a:schemeClr val="tx1"/>
                        </a:solidFill>
                        <a:latin typeface="Forma DJR Micro" pitchFamily="2" charset="77"/>
                      </a:endParaRPr>
                    </a:p>
                  </a:txBody>
                  <a:tcPr marL="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15</a:t>
                      </a:r>
                    </a:p>
                  </a:txBody>
                  <a:tcPr marL="0" marR="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68634"/>
                  </a:ext>
                </a:extLst>
              </a:tr>
              <a:tr h="362425">
                <a:tc>
                  <a:txBody>
                    <a:bodyPr/>
                    <a:lstStyle/>
                    <a:p>
                      <a:pPr marL="182880">
                        <a:lnSpc>
                          <a:spcPct val="90000"/>
                        </a:lnSpc>
                      </a:pPr>
                      <a:r>
                        <a:rPr lang="en-US" sz="1600" cap="none" spc="0" dirty="0">
                          <a:solidFill>
                            <a:schemeClr val="tx1"/>
                          </a:solidFill>
                          <a:latin typeface="Forma DJR Micro" pitchFamily="2" charset="77"/>
                        </a:rPr>
                        <a:t>Innovations</a:t>
                      </a:r>
                      <a:endParaRPr lang="en-US" sz="1600" b="0" dirty="0">
                        <a:solidFill>
                          <a:schemeClr val="tx1"/>
                        </a:solidFill>
                        <a:latin typeface="Forma DJR Micro" pitchFamily="2" charset="77"/>
                      </a:endParaRPr>
                    </a:p>
                  </a:txBody>
                  <a:tcPr marL="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21</a:t>
                      </a:r>
                    </a:p>
                  </a:txBody>
                  <a:tcPr marL="0" marR="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770901"/>
                  </a:ext>
                </a:extLst>
              </a:tr>
              <a:tr h="362425">
                <a:tc>
                  <a:txBody>
                    <a:bodyPr/>
                    <a:lstStyle/>
                    <a:p>
                      <a:pPr marL="182880">
                        <a:lnSpc>
                          <a:spcPct val="90000"/>
                        </a:lnSpc>
                      </a:pPr>
                      <a:r>
                        <a:rPr kumimoji="0" lang="en-US" sz="1600" b="0" i="0" u="none" strike="noStrike" kern="1200" cap="none" spc="0" normalizeH="0" baseline="0" noProof="0">
                          <a:ln>
                            <a:noFill/>
                          </a:ln>
                          <a:solidFill>
                            <a:schemeClr val="tx1"/>
                          </a:solidFill>
                          <a:effectLst/>
                          <a:uLnTx/>
                          <a:uFillTx/>
                          <a:latin typeface="Forma DJR Micro" pitchFamily="2" charset="77"/>
                        </a:rPr>
                        <a:t>Top segments</a:t>
                      </a:r>
                      <a:endParaRPr lang="en-US" sz="1600" b="0">
                        <a:solidFill>
                          <a:schemeClr val="tx1"/>
                        </a:solidFill>
                        <a:latin typeface="Forma DJR Micro" pitchFamily="2" charset="77"/>
                      </a:endParaRPr>
                    </a:p>
                  </a:txBody>
                  <a:tcPr marL="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29</a:t>
                      </a:r>
                    </a:p>
                  </a:txBody>
                  <a:tcPr marL="0" marR="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7557520"/>
                  </a:ext>
                </a:extLst>
              </a:tr>
              <a:tr h="362425">
                <a:tc>
                  <a:txBody>
                    <a:bodyPr/>
                    <a:lstStyle/>
                    <a:p>
                      <a:pPr marL="182880">
                        <a:lnSpc>
                          <a:spcPct val="90000"/>
                        </a:lnSpc>
                      </a:pPr>
                      <a:r>
                        <a:rPr lang="en-US" sz="1600" cap="none" spc="0">
                          <a:solidFill>
                            <a:schemeClr val="tx1"/>
                          </a:solidFill>
                          <a:latin typeface="Forma DJR Micro" pitchFamily="2" charset="77"/>
                        </a:rPr>
                        <a:t>Comparisons</a:t>
                      </a:r>
                      <a:endParaRPr lang="en-US" sz="1600" b="0">
                        <a:solidFill>
                          <a:schemeClr val="tx1"/>
                        </a:solidFill>
                        <a:latin typeface="Forma DJR Micro" pitchFamily="2" charset="77"/>
                      </a:endParaRPr>
                    </a:p>
                  </a:txBody>
                  <a:tcPr marL="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45</a:t>
                      </a:r>
                    </a:p>
                  </a:txBody>
                  <a:tcPr marL="0" marR="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049687"/>
                  </a:ext>
                </a:extLst>
              </a:tr>
              <a:tr h="362425">
                <a:tc>
                  <a:txBody>
                    <a:bodyPr/>
                    <a:lstStyle/>
                    <a:p>
                      <a:pPr marL="182880">
                        <a:lnSpc>
                          <a:spcPct val="90000"/>
                        </a:lnSpc>
                      </a:pPr>
                      <a:r>
                        <a:rPr lang="en-US" sz="1600" cap="none" spc="0">
                          <a:solidFill>
                            <a:schemeClr val="tx1"/>
                          </a:solidFill>
                          <a:latin typeface="Forma DJR Micro" pitchFamily="2" charset="77"/>
                        </a:rPr>
                        <a:t>Privacy and security</a:t>
                      </a:r>
                      <a:endParaRPr lang="en-US" sz="1600" b="0">
                        <a:solidFill>
                          <a:schemeClr val="tx1"/>
                        </a:solidFill>
                        <a:latin typeface="Forma DJR Micro" pitchFamily="2" charset="77"/>
                      </a:endParaRPr>
                    </a:p>
                  </a:txBody>
                  <a:tcPr marL="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48</a:t>
                      </a:r>
                    </a:p>
                  </a:txBody>
                  <a:tcPr marL="0" marR="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0975443"/>
                  </a:ext>
                </a:extLst>
              </a:tr>
              <a:tr h="268224">
                <a:tc>
                  <a:txBody>
                    <a:bodyPr/>
                    <a:lstStyle/>
                    <a:p>
                      <a:pPr marL="182880">
                        <a:lnSpc>
                          <a:spcPct val="90000"/>
                        </a:lnSpc>
                      </a:pPr>
                      <a:r>
                        <a:rPr lang="en-US" sz="1600" cap="none" spc="0">
                          <a:solidFill>
                            <a:schemeClr val="tx1"/>
                          </a:solidFill>
                          <a:latin typeface="Forma DJR Micro" pitchFamily="2" charset="77"/>
                        </a:rPr>
                        <a:t>Services</a:t>
                      </a:r>
                    </a:p>
                  </a:txBody>
                  <a:tcPr marL="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54</a:t>
                      </a:r>
                    </a:p>
                  </a:txBody>
                  <a:tcPr marL="0" marR="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1992293"/>
                  </a:ext>
                </a:extLst>
              </a:tr>
              <a:tr h="268224">
                <a:tc>
                  <a:txBody>
                    <a:bodyPr/>
                    <a:lstStyle/>
                    <a:p>
                      <a:pPr marL="182880" marR="0" lvl="0" indent="0" algn="l" defTabSz="914400" rtl="0" eaLnBrk="1" fontAlgn="auto" latinLnBrk="0" hangingPunct="1">
                        <a:lnSpc>
                          <a:spcPct val="90000"/>
                        </a:lnSpc>
                        <a:spcBef>
                          <a:spcPts val="0"/>
                        </a:spcBef>
                        <a:spcAft>
                          <a:spcPts val="0"/>
                        </a:spcAft>
                        <a:buClrTx/>
                        <a:buSzTx/>
                        <a:buFontTx/>
                        <a:buNone/>
                        <a:tabLst/>
                        <a:defRPr/>
                      </a:pPr>
                      <a:r>
                        <a:rPr lang="en-US" sz="1600" cap="none" spc="0">
                          <a:solidFill>
                            <a:schemeClr val="tx1"/>
                          </a:solidFill>
                          <a:latin typeface="Forma DJR Micro" pitchFamily="2" charset="77"/>
                        </a:rPr>
                        <a:t>Sustainability</a:t>
                      </a:r>
                      <a:endParaRPr lang="en-US" sz="1600" b="0">
                        <a:solidFill>
                          <a:schemeClr val="tx1"/>
                        </a:solidFill>
                        <a:latin typeface="Forma DJR Micro" pitchFamily="2" charset="77"/>
                      </a:endParaRPr>
                    </a:p>
                  </a:txBody>
                  <a:tcPr marL="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59</a:t>
                      </a:r>
                    </a:p>
                  </a:txBody>
                  <a:tcPr marL="0" marR="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095416"/>
                  </a:ext>
                </a:extLst>
              </a:tr>
              <a:tr h="362425">
                <a:tc>
                  <a:txBody>
                    <a:bodyPr/>
                    <a:lstStyle/>
                    <a:p>
                      <a:pPr marL="182880">
                        <a:lnSpc>
                          <a:spcPct val="90000"/>
                        </a:lnSpc>
                      </a:pPr>
                      <a:r>
                        <a:rPr lang="en-US" sz="1600" cap="none" spc="0">
                          <a:solidFill>
                            <a:schemeClr val="tx1"/>
                          </a:solidFill>
                          <a:latin typeface="Forma DJR Micro" pitchFamily="2" charset="77"/>
                        </a:rPr>
                        <a:t>Ecosystem</a:t>
                      </a:r>
                      <a:endParaRPr lang="en-US" sz="1600" b="0">
                        <a:solidFill>
                          <a:schemeClr val="tx1"/>
                        </a:solidFill>
                        <a:latin typeface="Forma DJR Micro" pitchFamily="2" charset="77"/>
                      </a:endParaRPr>
                    </a:p>
                  </a:txBody>
                  <a:tcPr marL="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62</a:t>
                      </a:r>
                    </a:p>
                  </a:txBody>
                  <a:tcPr marL="0" marR="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6197420"/>
                  </a:ext>
                </a:extLst>
              </a:tr>
              <a:tr h="362425">
                <a:tc>
                  <a:txBody>
                    <a:bodyPr/>
                    <a:lstStyle/>
                    <a:p>
                      <a:pPr marL="182880">
                        <a:lnSpc>
                          <a:spcPct val="90000"/>
                        </a:lnSpc>
                      </a:pPr>
                      <a:r>
                        <a:rPr lang="en-US" sz="1600" cap="none" spc="0">
                          <a:solidFill>
                            <a:schemeClr val="tx1"/>
                          </a:solidFill>
                          <a:latin typeface="Forma DJR Micro" pitchFamily="2" charset="77"/>
                        </a:rPr>
                        <a:t>Technical details</a:t>
                      </a:r>
                      <a:endParaRPr lang="en-US" sz="1600" b="0">
                        <a:solidFill>
                          <a:schemeClr val="tx1"/>
                        </a:solidFill>
                        <a:latin typeface="Forma DJR Micro" pitchFamily="2" charset="77"/>
                      </a:endParaRPr>
                    </a:p>
                  </a:txBody>
                  <a:tcPr marL="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69</a:t>
                      </a:r>
                    </a:p>
                  </a:txBody>
                  <a:tcPr marL="0" marR="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09770"/>
                  </a:ext>
                </a:extLst>
              </a:tr>
              <a:tr h="362425">
                <a:tc>
                  <a:txBody>
                    <a:bodyPr/>
                    <a:lstStyle/>
                    <a:p>
                      <a:pPr marL="182880">
                        <a:lnSpc>
                          <a:spcPct val="90000"/>
                        </a:lnSpc>
                      </a:pPr>
                      <a:r>
                        <a:rPr lang="en-US" sz="1600" cap="none" spc="0">
                          <a:solidFill>
                            <a:schemeClr val="tx1"/>
                          </a:solidFill>
                          <a:latin typeface="Forma DJR Micro" pitchFamily="2" charset="77"/>
                        </a:rPr>
                        <a:t>Disclaimers</a:t>
                      </a:r>
                      <a:endParaRPr lang="en-US" sz="1600" b="0">
                        <a:solidFill>
                          <a:schemeClr val="tx1"/>
                        </a:solidFill>
                        <a:latin typeface="Forma DJR Micro" pitchFamily="2" charset="77"/>
                      </a:endParaRPr>
                    </a:p>
                  </a:txBody>
                  <a:tcPr marL="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algn="ctr">
                        <a:lnSpc>
                          <a:spcPct val="90000"/>
                        </a:lnSpc>
                      </a:pPr>
                      <a:r>
                        <a:rPr lang="en-US" sz="1600" b="0" dirty="0">
                          <a:solidFill>
                            <a:schemeClr val="tx1"/>
                          </a:solidFill>
                          <a:latin typeface="Forma DJR Micro" pitchFamily="2" charset="77"/>
                        </a:rPr>
                        <a:t>76</a:t>
                      </a:r>
                    </a:p>
                  </a:txBody>
                  <a:tcPr marL="0" marR="2743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985892"/>
                  </a:ext>
                </a:extLst>
              </a:tr>
            </a:tbl>
          </a:graphicData>
        </a:graphic>
      </p:graphicFrame>
      <p:sp>
        <p:nvSpPr>
          <p:cNvPr id="13" name="Rectangle 12">
            <a:extLst>
              <a:ext uri="{FF2B5EF4-FFF2-40B4-BE49-F238E27FC236}">
                <a16:creationId xmlns:a16="http://schemas.microsoft.com/office/drawing/2014/main" id="{41F9EFA7-64F8-5A51-70BF-F1F2BCBC5CFB}"/>
              </a:ext>
            </a:extLst>
          </p:cNvPr>
          <p:cNvSpPr/>
          <p:nvPr/>
        </p:nvSpPr>
        <p:spPr bwMode="ltGray">
          <a:xfrm>
            <a:off x="0" y="0"/>
            <a:ext cx="6096000" cy="1315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3DD2E02-6212-6BCF-3C6A-D52AA2E42968}"/>
              </a:ext>
            </a:extLst>
          </p:cNvPr>
          <p:cNvSpPr>
            <a:spLocks noGrp="1"/>
          </p:cNvSpPr>
          <p:nvPr>
            <p:ph type="title" hasCustomPrompt="1"/>
          </p:nvPr>
        </p:nvSpPr>
        <p:spPr bwMode="black">
          <a:xfrm>
            <a:off x="407189" y="351084"/>
            <a:ext cx="11612880" cy="677108"/>
          </a:xfrm>
        </p:spPr>
        <p:txBody>
          <a:bodyPr wrap="square" tIns="0" rIns="0" bIns="0">
            <a:spAutoFit/>
          </a:bodyPr>
          <a:lstStyle>
            <a:lvl1pPr>
              <a:defRPr sz="4400">
                <a:latin typeface="+mj-lt"/>
              </a:defRPr>
            </a:lvl1pPr>
          </a:lstStyle>
          <a:p>
            <a:r>
              <a:rPr lang="en-US" b="0" cap="none" dirty="0">
                <a:solidFill>
                  <a:schemeClr val="tx1"/>
                </a:solidFill>
                <a:latin typeface="Forma DJR Display" pitchFamily="2" charset="77"/>
              </a:rPr>
              <a:t>Table of Contents</a:t>
            </a:r>
          </a:p>
        </p:txBody>
      </p:sp>
      <p:sp>
        <p:nvSpPr>
          <p:cNvPr id="17" name="TextBox 16">
            <a:extLst>
              <a:ext uri="{FF2B5EF4-FFF2-40B4-BE49-F238E27FC236}">
                <a16:creationId xmlns:a16="http://schemas.microsoft.com/office/drawing/2014/main" id="{D5EB2C7B-0702-547E-4AEE-39C5281321D1}"/>
              </a:ext>
            </a:extLst>
          </p:cNvPr>
          <p:cNvSpPr txBox="1"/>
          <p:nvPr/>
        </p:nvSpPr>
        <p:spPr>
          <a:xfrm>
            <a:off x="8996082" y="-484094"/>
            <a:ext cx="184731" cy="369332"/>
          </a:xfrm>
          <a:prstGeom prst="rect">
            <a:avLst/>
          </a:prstGeom>
          <a:noFill/>
        </p:spPr>
        <p:txBody>
          <a:bodyPr wrap="none" rtlCol="0">
            <a:spAutoFit/>
          </a:bodyPr>
          <a:lstStyle/>
          <a:p>
            <a:endParaRPr lang="en-US"/>
          </a:p>
        </p:txBody>
      </p:sp>
      <p:pic>
        <p:nvPicPr>
          <p:cNvPr id="3" name="Picture 2" descr="A picture containing black, darkness&#10;&#10;Description automatically generated">
            <a:extLst>
              <a:ext uri="{FF2B5EF4-FFF2-40B4-BE49-F238E27FC236}">
                <a16:creationId xmlns:a16="http://schemas.microsoft.com/office/drawing/2014/main" id="{05CEF00B-BD6E-6B90-27B6-A8195F6ECD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
        <p:nvSpPr>
          <p:cNvPr id="4" name="Slide Number Placeholder 6">
            <a:extLst>
              <a:ext uri="{FF2B5EF4-FFF2-40B4-BE49-F238E27FC236}">
                <a16:creationId xmlns:a16="http://schemas.microsoft.com/office/drawing/2014/main" id="{0015FFFB-D6DB-60E1-66A3-120ABD3DCA45}"/>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2</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Z8 Fury G5   I   HP Confidential. For use by HP or Partner with Customers under HP CDA only. </a:t>
            </a:r>
          </a:p>
        </p:txBody>
      </p:sp>
    </p:spTree>
    <p:extLst>
      <p:ext uri="{BB962C8B-B14F-4D97-AF65-F5344CB8AC3E}">
        <p14:creationId xmlns:p14="http://schemas.microsoft.com/office/powerpoint/2010/main" val="175786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24280A-BC09-E28C-9941-7AFAEE486A67}"/>
              </a:ext>
            </a:extLst>
          </p:cNvPr>
          <p:cNvSpPr/>
          <p:nvPr/>
        </p:nvSpPr>
        <p:spPr>
          <a:xfrm>
            <a:off x="5791562" y="1290661"/>
            <a:ext cx="6400437" cy="55673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an, device, engine&#10;&#10;Description automatically generated">
            <a:extLst>
              <a:ext uri="{FF2B5EF4-FFF2-40B4-BE49-F238E27FC236}">
                <a16:creationId xmlns:a16="http://schemas.microsoft.com/office/drawing/2014/main" id="{2D72B608-0204-B645-2961-C608F491CA11}"/>
              </a:ext>
            </a:extLst>
          </p:cNvPr>
          <p:cNvPicPr>
            <a:picLocks noChangeAspect="1"/>
          </p:cNvPicPr>
          <p:nvPr/>
        </p:nvPicPr>
        <p:blipFill>
          <a:blip r:embed="rId3"/>
          <a:stretch>
            <a:fillRect/>
          </a:stretch>
        </p:blipFill>
        <p:spPr>
          <a:xfrm>
            <a:off x="5791200" y="1943042"/>
            <a:ext cx="6400800" cy="3981567"/>
          </a:xfrm>
          <a:prstGeom prst="rect">
            <a:avLst/>
          </a:prstGeom>
        </p:spPr>
      </p:pic>
      <p:sp>
        <p:nvSpPr>
          <p:cNvPr id="11" name="TextBox 10">
            <a:extLst>
              <a:ext uri="{FF2B5EF4-FFF2-40B4-BE49-F238E27FC236}">
                <a16:creationId xmlns:a16="http://schemas.microsoft.com/office/drawing/2014/main" id="{24177F3F-049F-E83F-E407-C8771E26429E}"/>
              </a:ext>
            </a:extLst>
          </p:cNvPr>
          <p:cNvSpPr txBox="1"/>
          <p:nvPr/>
        </p:nvSpPr>
        <p:spPr>
          <a:xfrm>
            <a:off x="289929" y="357269"/>
            <a:ext cx="11916942" cy="718658"/>
          </a:xfrm>
          <a:prstGeom prst="rect">
            <a:avLst/>
          </a:prstGeom>
          <a:noFill/>
        </p:spPr>
        <p:txBody>
          <a:bodyPr wrap="square">
            <a:spAutoFit/>
          </a:bodyPr>
          <a:lstStyle/>
          <a:p>
            <a:pPr defTabSz="914126">
              <a:defRPr/>
            </a:pPr>
            <a:r>
              <a:rPr lang="en-US" sz="4400">
                <a:latin typeface="Forma DJR Display" pitchFamily="2" charset="77"/>
              </a:rPr>
              <a:t>Keeping cool through the most challenging projects</a:t>
            </a:r>
          </a:p>
        </p:txBody>
      </p:sp>
      <p:sp>
        <p:nvSpPr>
          <p:cNvPr id="10" name="Content Placeholder 2">
            <a:extLst>
              <a:ext uri="{FF2B5EF4-FFF2-40B4-BE49-F238E27FC236}">
                <a16:creationId xmlns:a16="http://schemas.microsoft.com/office/drawing/2014/main" id="{27370B45-0A93-633E-A7D6-79FF6708FBD0}"/>
              </a:ext>
            </a:extLst>
          </p:cNvPr>
          <p:cNvSpPr txBox="1">
            <a:spLocks/>
          </p:cNvSpPr>
          <p:nvPr/>
        </p:nvSpPr>
        <p:spPr>
          <a:xfrm>
            <a:off x="321116" y="1711826"/>
            <a:ext cx="5127583" cy="343061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System Font Regular"/>
              <a:buChar char="●"/>
              <a:tabLst/>
            </a:pPr>
            <a:r>
              <a:rPr lang="en-US" sz="1800">
                <a:latin typeface="Forma DJR Micro"/>
              </a:rPr>
              <a:t>The Z8 Fury G5's chassis was built with the goal of providing users the most power possible while also utilizing reliable thermal cooling solutions. </a:t>
            </a:r>
          </a:p>
          <a:p>
            <a:pPr lvl="1">
              <a:lnSpc>
                <a:spcPct val="100000"/>
              </a:lnSpc>
              <a:buFont typeface="System Font Regular"/>
              <a:buChar char="●"/>
            </a:pPr>
            <a:r>
              <a:rPr lang="en-US" sz="1500">
                <a:latin typeface="Forma DJR Micro"/>
              </a:rPr>
              <a:t>A </a:t>
            </a:r>
            <a:r>
              <a:rPr lang="en-US" sz="1500" b="1">
                <a:latin typeface="Forma DJR Micro"/>
              </a:rPr>
              <a:t>larger form factor allows </a:t>
            </a:r>
            <a:r>
              <a:rPr lang="en-US" sz="1500">
                <a:latin typeface="Forma DJR Micro"/>
              </a:rPr>
              <a:t>for optimized PCIe slot spacing to deliver </a:t>
            </a:r>
            <a:r>
              <a:rPr lang="en-US" sz="1500" b="1">
                <a:latin typeface="Forma DJR Micro"/>
              </a:rPr>
              <a:t>more airflow</a:t>
            </a:r>
            <a:r>
              <a:rPr lang="en-US" sz="1500">
                <a:latin typeface="Forma DJR Micro"/>
              </a:rPr>
              <a:t>.</a:t>
            </a:r>
          </a:p>
          <a:p>
            <a:pPr lvl="1">
              <a:lnSpc>
                <a:spcPct val="100000"/>
              </a:lnSpc>
              <a:buFont typeface="System Font Regular"/>
              <a:buChar char="●"/>
            </a:pPr>
            <a:r>
              <a:rPr lang="en-US" sz="1500">
                <a:latin typeface="Forma DJR Micro"/>
              </a:rPr>
              <a:t>Its </a:t>
            </a:r>
            <a:r>
              <a:rPr lang="en-US" sz="1500" b="1">
                <a:latin typeface="Forma DJR Micro"/>
              </a:rPr>
              <a:t>single CPU design enables </a:t>
            </a:r>
            <a:r>
              <a:rPr lang="en-US" sz="1500">
                <a:latin typeface="Forma DJR Micro"/>
              </a:rPr>
              <a:t>HP to create a split PCIe slot layout on the system board to distance the high-heat generating components like GPUs for </a:t>
            </a:r>
            <a:r>
              <a:rPr lang="en-US" sz="1500" b="1">
                <a:latin typeface="Forma DJR Micro"/>
              </a:rPr>
              <a:t>better overall system cooling</a:t>
            </a:r>
            <a:r>
              <a:rPr lang="en-US" sz="1500">
                <a:latin typeface="Forma DJR Micro"/>
              </a:rPr>
              <a:t> efficiency. </a:t>
            </a:r>
          </a:p>
          <a:p>
            <a:pPr marL="285750" indent="-285750">
              <a:lnSpc>
                <a:spcPct val="100000"/>
              </a:lnSpc>
              <a:buFont typeface="System Font Regular"/>
              <a:buChar char="●"/>
              <a:tabLst>
                <a:tab pos="285750" algn="l"/>
              </a:tabLst>
            </a:pPr>
            <a:r>
              <a:rPr lang="en-US" sz="1800">
                <a:latin typeface="Forma DJR Micro"/>
              </a:rPr>
              <a:t>Despite running high powered programs, whisper quiet acoustics </a:t>
            </a:r>
            <a:r>
              <a:rPr lang="en-US" sz="1800" b="1">
                <a:latin typeface="Forma DJR Micro"/>
              </a:rPr>
              <a:t>keep users from getting distracted </a:t>
            </a:r>
            <a:r>
              <a:rPr lang="en-US" sz="1800">
                <a:latin typeface="Forma DJR Micro"/>
              </a:rPr>
              <a:t>or fatigued.</a:t>
            </a:r>
          </a:p>
        </p:txBody>
      </p:sp>
      <p:sp>
        <p:nvSpPr>
          <p:cNvPr id="19" name="Slide Number Placeholder 6">
            <a:extLst>
              <a:ext uri="{FF2B5EF4-FFF2-40B4-BE49-F238E27FC236}">
                <a16:creationId xmlns:a16="http://schemas.microsoft.com/office/drawing/2014/main" id="{F2AFA01A-0F16-1F3C-1E5A-D649FF851995}"/>
              </a:ext>
            </a:extLst>
          </p:cNvPr>
          <p:cNvSpPr txBox="1">
            <a:spLocks/>
          </p:cNvSpPr>
          <p:nvPr/>
        </p:nvSpPr>
        <p:spPr>
          <a:xfrm>
            <a:off x="346552" y="6342435"/>
            <a:ext cx="4205993" cy="43911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20</a:t>
            </a:fld>
            <a:r>
              <a:rPr lang="en-US" sz="1000">
                <a:latin typeface="Forma DJR Micro" pitchFamily="2" charset="77"/>
              </a:rPr>
              <a:t>    I   Z8 Fury G5   I   HP Confidential. For use by HP or Partner with Customers under HP CDA only. </a:t>
            </a:r>
          </a:p>
        </p:txBody>
      </p:sp>
      <p:pic>
        <p:nvPicPr>
          <p:cNvPr id="5" name="Picture 2" descr="Image">
            <a:extLst>
              <a:ext uri="{FF2B5EF4-FFF2-40B4-BE49-F238E27FC236}">
                <a16:creationId xmlns:a16="http://schemas.microsoft.com/office/drawing/2014/main" id="{66999809-523B-1DEF-BE4F-69AD33E689B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71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A4968A-AF1E-88C0-0611-6154F1BB8272}"/>
              </a:ext>
            </a:extLst>
          </p:cNvPr>
          <p:cNvSpPr/>
          <p:nvPr/>
        </p:nvSpPr>
        <p:spPr>
          <a:xfrm>
            <a:off x="0" y="1293813"/>
            <a:ext cx="12192000" cy="1574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F822C16-4CCC-7A40-A941-E7E87DE98CC8}"/>
              </a:ext>
            </a:extLst>
          </p:cNvPr>
          <p:cNvSpPr>
            <a:spLocks noGrp="1"/>
          </p:cNvSpPr>
          <p:nvPr>
            <p:ph type="title"/>
          </p:nvPr>
        </p:nvSpPr>
        <p:spPr>
          <a:xfrm>
            <a:off x="4952999" y="141872"/>
            <a:ext cx="7521205" cy="1176476"/>
          </a:xfrm>
        </p:spPr>
        <p:txBody>
          <a:bodyPr/>
          <a:lstStyle/>
          <a:p>
            <a:pPr>
              <a:defRPr/>
            </a:pPr>
            <a:r>
              <a:rPr lang="en-US" dirty="0"/>
              <a:t>Custom Performance Modes</a:t>
            </a:r>
          </a:p>
        </p:txBody>
      </p:sp>
      <p:sp>
        <p:nvSpPr>
          <p:cNvPr id="12" name="Text Placeholder 11">
            <a:extLst>
              <a:ext uri="{FF2B5EF4-FFF2-40B4-BE49-F238E27FC236}">
                <a16:creationId xmlns:a16="http://schemas.microsoft.com/office/drawing/2014/main" id="{88B9D8B3-71A1-2044-9835-BF91E8FB7F8B}"/>
              </a:ext>
            </a:extLst>
          </p:cNvPr>
          <p:cNvSpPr>
            <a:spLocks noGrp="1"/>
          </p:cNvSpPr>
          <p:nvPr>
            <p:ph type="body" sz="quarter" idx="4294967295"/>
          </p:nvPr>
        </p:nvSpPr>
        <p:spPr>
          <a:xfrm>
            <a:off x="5609536" y="1863889"/>
            <a:ext cx="5602287" cy="516649"/>
          </a:xfrm>
        </p:spPr>
        <p:txBody>
          <a:bodyPr vert="horz" lIns="91440" tIns="0" rIns="9144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orma DJR Micro"/>
                <a:ea typeface="+mn-ea"/>
                <a:cs typeface="+mn-cs"/>
              </a:rPr>
              <a:t>Choose 3 pre-set modes from the BIOS</a:t>
            </a:r>
          </a:p>
        </p:txBody>
      </p:sp>
      <p:sp>
        <p:nvSpPr>
          <p:cNvPr id="43" name="TextBox 42">
            <a:extLst>
              <a:ext uri="{FF2B5EF4-FFF2-40B4-BE49-F238E27FC236}">
                <a16:creationId xmlns:a16="http://schemas.microsoft.com/office/drawing/2014/main" id="{2A2DCCDB-1028-4C3C-3D5E-E9464FB2E1C5}"/>
              </a:ext>
            </a:extLst>
          </p:cNvPr>
          <p:cNvSpPr txBox="1"/>
          <p:nvPr/>
        </p:nvSpPr>
        <p:spPr>
          <a:xfrm>
            <a:off x="4832007" y="3109847"/>
            <a:ext cx="6487455" cy="2010807"/>
          </a:xfrm>
          <a:prstGeom prst="rect">
            <a:avLst/>
          </a:prstGeom>
          <a:noFill/>
        </p:spPr>
        <p:txBody>
          <a:bodyPr wrap="square" lIns="91440" tIns="45720" rIns="91440" bIns="45720" rtlCol="0" anchor="t">
            <a:spAutoFit/>
          </a:bodyPr>
          <a:lstStyle/>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r>
              <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rPr>
              <a:t>Optimize performance with High Performance, Performance and Quiet modes. </a:t>
            </a:r>
          </a:p>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r>
              <a:rPr lang="en-US" dirty="0">
                <a:solidFill>
                  <a:srgbClr val="000000"/>
                </a:solidFill>
                <a:latin typeface="Forma DJR Micro" pitchFamily="2" charset="77"/>
              </a:rPr>
              <a:t>With </a:t>
            </a:r>
            <a:r>
              <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rPr>
              <a:t>Intel®️ </a:t>
            </a:r>
            <a:r>
              <a:rPr kumimoji="0" lang="en-US" sz="1800" b="0" i="0" u="none" strike="noStrike" kern="1200" cap="none" spc="0" normalizeH="0" baseline="0" noProof="0" dirty="0" err="1">
                <a:ln>
                  <a:noFill/>
                </a:ln>
                <a:solidFill>
                  <a:srgbClr val="000000"/>
                </a:solidFill>
                <a:effectLst/>
                <a:uLnTx/>
                <a:uFillTx/>
                <a:latin typeface="Forma DJR Micro" pitchFamily="2" charset="77"/>
                <a:ea typeface="+mn-ea"/>
                <a:cs typeface="+mn-cs"/>
              </a:rPr>
              <a:t>Adaptix</a:t>
            </a:r>
            <a:r>
              <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rPr>
              <a:t>™️ Technology</a:t>
            </a:r>
            <a:r>
              <a:rPr kumimoji="0" lang="en-US" sz="1800" b="0" i="0" u="none" strike="noStrike" kern="1200" cap="none" spc="0" normalizeH="0" baseline="30000" noProof="0" dirty="0">
                <a:ln>
                  <a:noFill/>
                </a:ln>
                <a:solidFill>
                  <a:srgbClr val="000000"/>
                </a:solidFill>
                <a:effectLst/>
                <a:uLnTx/>
                <a:uFillTx/>
                <a:latin typeface="Forma DJR Micro" pitchFamily="2" charset="77"/>
                <a:ea typeface="+mn-ea"/>
                <a:cs typeface="+mn-cs"/>
              </a:rPr>
              <a:t>1</a:t>
            </a:r>
            <a:r>
              <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rPr>
              <a:t> (including Dynamic Tuning Technology or DTT framework) </a:t>
            </a:r>
          </a:p>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r>
              <a:rPr kumimoji="0" lang="en-US" sz="1800" b="0" i="0" u="none" strike="noStrike" kern="1200" cap="none" spc="0" normalizeH="0" baseline="0" noProof="0" dirty="0">
                <a:ln>
                  <a:noFill/>
                </a:ln>
                <a:solidFill>
                  <a:srgbClr val="000000"/>
                </a:solidFill>
                <a:effectLst/>
                <a:uLnTx/>
                <a:uFillTx/>
                <a:latin typeface="Forma DJR Micro" pitchFamily="2" charset="77"/>
                <a:ea typeface="+mn-ea"/>
                <a:cs typeface="+mn-cs"/>
              </a:rPr>
              <a:t>HP’s proprietary cooling and power designs enable performance gains in multi-threaded applications</a:t>
            </a:r>
          </a:p>
        </p:txBody>
      </p:sp>
      <p:grpSp>
        <p:nvGrpSpPr>
          <p:cNvPr id="9" name="Group 8">
            <a:extLst>
              <a:ext uri="{FF2B5EF4-FFF2-40B4-BE49-F238E27FC236}">
                <a16:creationId xmlns:a16="http://schemas.microsoft.com/office/drawing/2014/main" id="{96259CAA-FA4B-A307-6CD9-496E7F578E23}"/>
              </a:ext>
            </a:extLst>
          </p:cNvPr>
          <p:cNvGrpSpPr/>
          <p:nvPr/>
        </p:nvGrpSpPr>
        <p:grpSpPr>
          <a:xfrm>
            <a:off x="4959033" y="1723642"/>
            <a:ext cx="640080" cy="640080"/>
            <a:chOff x="10344677" y="3699832"/>
            <a:chExt cx="640080" cy="640080"/>
          </a:xfrm>
        </p:grpSpPr>
        <p:sp>
          <p:nvSpPr>
            <p:cNvPr id="10" name="Oval 9">
              <a:extLst>
                <a:ext uri="{FF2B5EF4-FFF2-40B4-BE49-F238E27FC236}">
                  <a16:creationId xmlns:a16="http://schemas.microsoft.com/office/drawing/2014/main" id="{4B772EB5-50CA-4675-57C9-B3E1518EBB52}"/>
                </a:ext>
              </a:extLst>
            </p:cNvPr>
            <p:cNvSpPr/>
            <p:nvPr/>
          </p:nvSpPr>
          <p:spPr>
            <a:xfrm>
              <a:off x="10344677" y="3699832"/>
              <a:ext cx="640080" cy="6400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pic>
          <p:nvPicPr>
            <p:cNvPr id="11" name="Graphic 10">
              <a:extLst>
                <a:ext uri="{FF2B5EF4-FFF2-40B4-BE49-F238E27FC236}">
                  <a16:creationId xmlns:a16="http://schemas.microsoft.com/office/drawing/2014/main" id="{FCD98301-04F0-906A-3501-A2583EAF3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2784" y="3820680"/>
              <a:ext cx="434289" cy="279186"/>
            </a:xfrm>
            <a:prstGeom prst="rect">
              <a:avLst/>
            </a:prstGeom>
          </p:spPr>
        </p:pic>
      </p:grpSp>
      <p:cxnSp>
        <p:nvCxnSpPr>
          <p:cNvPr id="6" name="Straight Connector 5">
            <a:extLst>
              <a:ext uri="{FF2B5EF4-FFF2-40B4-BE49-F238E27FC236}">
                <a16:creationId xmlns:a16="http://schemas.microsoft.com/office/drawing/2014/main" id="{2EE53977-94D4-E801-2D92-C3A992FE1BA3}"/>
              </a:ext>
            </a:extLst>
          </p:cNvPr>
          <p:cNvCxnSpPr>
            <a:cxnSpLocks/>
          </p:cNvCxnSpPr>
          <p:nvPr/>
        </p:nvCxnSpPr>
        <p:spPr>
          <a:xfrm>
            <a:off x="1769806" y="2002526"/>
            <a:ext cx="3297334" cy="0"/>
          </a:xfrm>
          <a:prstGeom prst="line">
            <a:avLst/>
          </a:prstGeom>
          <a:noFill/>
          <a:ln w="6350" cap="flat" cmpd="sng" algn="ctr">
            <a:solidFill>
              <a:srgbClr val="000000"/>
            </a:solidFill>
            <a:prstDash val="solid"/>
            <a:miter lim="800000"/>
          </a:ln>
          <a:effectLst/>
        </p:spPr>
      </p:cxnSp>
      <p:sp>
        <p:nvSpPr>
          <p:cNvPr id="7" name="Slide Number Placeholder 6">
            <a:extLst>
              <a:ext uri="{FF2B5EF4-FFF2-40B4-BE49-F238E27FC236}">
                <a16:creationId xmlns:a16="http://schemas.microsoft.com/office/drawing/2014/main" id="{836B4DD8-B3CF-0338-270B-B045EC3F8017}"/>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21</a:t>
            </a:fld>
            <a:r>
              <a:rPr lang="en-US" sz="1000">
                <a:latin typeface="Forma DJR Micro" pitchFamily="2" charset="77"/>
              </a:rPr>
              <a:t>    I   Z8 Fury G5   I   HP Confidential. For use by HP or Partner with Customers under HP CDA only. </a:t>
            </a:r>
          </a:p>
        </p:txBody>
      </p:sp>
      <p:pic>
        <p:nvPicPr>
          <p:cNvPr id="2" name="Picture 1" descr="Graphical user interface&#10;&#10;Description automatically generated">
            <a:extLst>
              <a:ext uri="{FF2B5EF4-FFF2-40B4-BE49-F238E27FC236}">
                <a16:creationId xmlns:a16="http://schemas.microsoft.com/office/drawing/2014/main" id="{C7EED98D-E576-5A0C-F7C0-CFC3F6E11E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2205" y="128608"/>
            <a:ext cx="3960335" cy="6940794"/>
          </a:xfrm>
          <a:prstGeom prst="rect">
            <a:avLst/>
          </a:prstGeom>
        </p:spPr>
      </p:pic>
    </p:spTree>
    <p:extLst>
      <p:ext uri="{BB962C8B-B14F-4D97-AF65-F5344CB8AC3E}">
        <p14:creationId xmlns:p14="http://schemas.microsoft.com/office/powerpoint/2010/main" val="18447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456998-33CF-F60A-BF2B-F3E4245D558D}"/>
              </a:ext>
            </a:extLst>
          </p:cNvPr>
          <p:cNvSpPr/>
          <p:nvPr/>
        </p:nvSpPr>
        <p:spPr>
          <a:xfrm>
            <a:off x="6094034" y="-3727"/>
            <a:ext cx="6097966" cy="68617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ontent Placeholder 2">
            <a:extLst>
              <a:ext uri="{FF2B5EF4-FFF2-40B4-BE49-F238E27FC236}">
                <a16:creationId xmlns:a16="http://schemas.microsoft.com/office/drawing/2014/main" id="{44890E27-BD2B-4446-B0C5-540B7B291F12}"/>
              </a:ext>
            </a:extLst>
          </p:cNvPr>
          <p:cNvSpPr txBox="1">
            <a:spLocks/>
          </p:cNvSpPr>
          <p:nvPr/>
        </p:nvSpPr>
        <p:spPr>
          <a:xfrm>
            <a:off x="296810" y="1699246"/>
            <a:ext cx="5260606" cy="3430619"/>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indent="-287338">
              <a:lnSpc>
                <a:spcPct val="100000"/>
              </a:lnSpc>
              <a:buFont typeface="System Font Regular"/>
              <a:buChar char="●"/>
              <a:tabLst>
                <a:tab pos="287338" algn="l"/>
              </a:tabLst>
            </a:pPr>
            <a:r>
              <a:rPr lang="en-US" sz="1800" dirty="0">
                <a:latin typeface="Forma DJR Micro"/>
              </a:rPr>
              <a:t>Intel® Core™ refresh brings new experiences to life plus a </a:t>
            </a:r>
            <a:r>
              <a:rPr lang="en-US" sz="1800" b="1" dirty="0">
                <a:latin typeface="Forma DJR Micro"/>
              </a:rPr>
              <a:t>up to 10% higher multi-threaded performance upgrade </a:t>
            </a:r>
            <a:r>
              <a:rPr lang="en-US" sz="1800" dirty="0">
                <a:latin typeface="Forma DJR Micro"/>
              </a:rPr>
              <a:t>from prior Intel® Core™ version.</a:t>
            </a:r>
            <a:r>
              <a:rPr lang="en-US" sz="1800" baseline="30000" dirty="0">
                <a:latin typeface="Forma DJR Micro"/>
              </a:rPr>
              <a:t>1</a:t>
            </a:r>
            <a:endParaRPr lang="en-US" sz="1800" dirty="0">
              <a:latin typeface="Forma DJR Micro"/>
            </a:endParaRPr>
          </a:p>
          <a:p>
            <a:pPr marL="287338" indent="-287338">
              <a:lnSpc>
                <a:spcPct val="100000"/>
              </a:lnSpc>
              <a:buFont typeface="System Font Regular"/>
              <a:buChar char="●"/>
              <a:tabLst>
                <a:tab pos="287338" algn="l"/>
              </a:tabLst>
            </a:pPr>
            <a:r>
              <a:rPr lang="en-US" sz="1800" dirty="0">
                <a:latin typeface="Forma DJR Micro"/>
              </a:rPr>
              <a:t>Up to 60 cores in a single processor</a:t>
            </a:r>
            <a:r>
              <a:rPr lang="en-US" sz="1800" baseline="30000" dirty="0">
                <a:latin typeface="Forma DJR Micro"/>
              </a:rPr>
              <a:t>3</a:t>
            </a:r>
            <a:r>
              <a:rPr lang="en-US" sz="1800" dirty="0">
                <a:latin typeface="Forma DJR Micro"/>
              </a:rPr>
              <a:t> </a:t>
            </a:r>
            <a:endParaRPr lang="en-US" sz="1800" dirty="0">
              <a:latin typeface="Forma DJR Micro" pitchFamily="2" charset="77"/>
            </a:endParaRPr>
          </a:p>
          <a:p>
            <a:pPr marL="287338" indent="-287338">
              <a:lnSpc>
                <a:spcPct val="100000"/>
              </a:lnSpc>
              <a:buFont typeface="System Font Regular"/>
              <a:buChar char="●"/>
              <a:tabLst>
                <a:tab pos="287338" algn="l"/>
              </a:tabLst>
            </a:pPr>
            <a:r>
              <a:rPr lang="en-US" sz="1800" dirty="0">
                <a:latin typeface="Forma DJR Micro"/>
              </a:rPr>
              <a:t>Increased expandability to support PCIe cards </a:t>
            </a:r>
            <a:r>
              <a:rPr lang="en-US" sz="1800" b="1" dirty="0">
                <a:latin typeface="Forma DJR Micro"/>
              </a:rPr>
              <a:t>with 112 PCIe lanes</a:t>
            </a:r>
          </a:p>
          <a:p>
            <a:pPr marL="287338" indent="-287338">
              <a:lnSpc>
                <a:spcPct val="100000"/>
              </a:lnSpc>
              <a:buFont typeface="System Font Regular"/>
              <a:buChar char="●"/>
              <a:tabLst>
                <a:tab pos="287338" algn="l"/>
              </a:tabLst>
            </a:pPr>
            <a:r>
              <a:rPr lang="en-US" sz="1800" dirty="0">
                <a:latin typeface="Forma DJR Micro"/>
              </a:rPr>
              <a:t>PCIe support for up to four high-end GPUs</a:t>
            </a:r>
          </a:p>
          <a:p>
            <a:pPr marL="287338" indent="-287338">
              <a:lnSpc>
                <a:spcPct val="100000"/>
              </a:lnSpc>
              <a:buFont typeface="System Font Regular"/>
              <a:buChar char="●"/>
              <a:tabLst>
                <a:tab pos="287338" algn="l"/>
              </a:tabLst>
            </a:pPr>
            <a:r>
              <a:rPr lang="en-US" sz="1800" dirty="0">
                <a:latin typeface="Forma DJR Micro"/>
              </a:rPr>
              <a:t>DDR5 memory with </a:t>
            </a:r>
            <a:r>
              <a:rPr lang="en-US" sz="1800" b="1" dirty="0">
                <a:latin typeface="Forma DJR Micro"/>
              </a:rPr>
              <a:t>up to 2TB configs</a:t>
            </a:r>
            <a:r>
              <a:rPr lang="en-US" sz="1800" b="1" baseline="30000" dirty="0">
                <a:latin typeface="Forma DJR Micro"/>
              </a:rPr>
              <a:t>10</a:t>
            </a:r>
            <a:r>
              <a:rPr lang="en-US" sz="1800" b="1" dirty="0">
                <a:latin typeface="Forma DJR Micro"/>
              </a:rPr>
              <a:t> </a:t>
            </a:r>
            <a:endParaRPr lang="en-US" sz="1800" b="1" dirty="0">
              <a:latin typeface="Forma DJR Micro" pitchFamily="2" charset="77"/>
            </a:endParaRPr>
          </a:p>
          <a:p>
            <a:pPr>
              <a:lnSpc>
                <a:spcPct val="100000"/>
              </a:lnSpc>
              <a:buFont typeface="System Font Regular"/>
              <a:buChar char="●"/>
            </a:pPr>
            <a:endParaRPr lang="en-US" sz="1800" dirty="0">
              <a:latin typeface="Forma DJR Micro" pitchFamily="2" charset="77"/>
            </a:endParaRPr>
          </a:p>
        </p:txBody>
      </p:sp>
      <p:sp>
        <p:nvSpPr>
          <p:cNvPr id="15" name="TextBox 14">
            <a:extLst>
              <a:ext uri="{FF2B5EF4-FFF2-40B4-BE49-F238E27FC236}">
                <a16:creationId xmlns:a16="http://schemas.microsoft.com/office/drawing/2014/main" id="{EC8E4CF0-8D3F-5D47-EE5B-19E5D6189B97}"/>
              </a:ext>
            </a:extLst>
          </p:cNvPr>
          <p:cNvSpPr txBox="1"/>
          <p:nvPr/>
        </p:nvSpPr>
        <p:spPr>
          <a:xfrm>
            <a:off x="299745" y="311410"/>
            <a:ext cx="9670283" cy="718658"/>
          </a:xfrm>
          <a:prstGeom prst="rect">
            <a:avLst/>
          </a:prstGeom>
          <a:noFill/>
        </p:spPr>
        <p:txBody>
          <a:bodyPr wrap="square" lIns="91440" tIns="45720" rIns="91440" bIns="45720" anchor="t">
            <a:spAutoFit/>
          </a:bodyPr>
          <a:lstStyle/>
          <a:p>
            <a:pPr defTabSz="914126">
              <a:defRPr/>
            </a:pPr>
            <a:r>
              <a:rPr lang="en-US" sz="4400">
                <a:latin typeface="Forma DJR Display"/>
              </a:rPr>
              <a:t>Intel</a:t>
            </a:r>
            <a:r>
              <a:rPr lang="en-US" sz="4400" baseline="30000">
                <a:latin typeface="Forma DJR Display"/>
              </a:rPr>
              <a:t>®</a:t>
            </a:r>
            <a:r>
              <a:rPr lang="en-US" sz="4400">
                <a:latin typeface="Forma DJR Display"/>
              </a:rPr>
              <a:t> Xeon</a:t>
            </a:r>
            <a:r>
              <a:rPr lang="en-US" sz="4400" baseline="30000">
                <a:latin typeface="Forma DJR Display"/>
              </a:rPr>
              <a:t>®</a:t>
            </a:r>
            <a:r>
              <a:rPr lang="en-US" sz="4400">
                <a:latin typeface="Forma DJR Display"/>
              </a:rPr>
              <a:t> changes</a:t>
            </a:r>
          </a:p>
        </p:txBody>
      </p:sp>
      <p:pic>
        <p:nvPicPr>
          <p:cNvPr id="14" name="Graphic 13">
            <a:extLst>
              <a:ext uri="{FF2B5EF4-FFF2-40B4-BE49-F238E27FC236}">
                <a16:creationId xmlns:a16="http://schemas.microsoft.com/office/drawing/2014/main" id="{C5B1D2AE-4FF0-0530-A517-A61C53668A1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10943" y="6362600"/>
            <a:ext cx="579580" cy="310933"/>
          </a:xfrm>
          <a:prstGeom prst="rect">
            <a:avLst/>
          </a:prstGeom>
        </p:spPr>
      </p:pic>
      <p:pic>
        <p:nvPicPr>
          <p:cNvPr id="25" name="Picture 24">
            <a:extLst>
              <a:ext uri="{FF2B5EF4-FFF2-40B4-BE49-F238E27FC236}">
                <a16:creationId xmlns:a16="http://schemas.microsoft.com/office/drawing/2014/main" id="{5FF4CCC6-B945-E1BF-EA7E-F61FAB5582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838"/>
          <a:stretch/>
        </p:blipFill>
        <p:spPr>
          <a:xfrm>
            <a:off x="5769512" y="1301565"/>
            <a:ext cx="7945433" cy="5556435"/>
          </a:xfrm>
          <a:prstGeom prst="rect">
            <a:avLst/>
          </a:prstGeom>
        </p:spPr>
      </p:pic>
      <p:pic>
        <p:nvPicPr>
          <p:cNvPr id="23" name="Picture 22" descr="A picture containing text, electronics, display&#10;&#10;Description automatically generated">
            <a:extLst>
              <a:ext uri="{FF2B5EF4-FFF2-40B4-BE49-F238E27FC236}">
                <a16:creationId xmlns:a16="http://schemas.microsoft.com/office/drawing/2014/main" id="{2D201D87-FF8A-4780-8299-6FC7FFF69BB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85487" y="1862047"/>
            <a:ext cx="7014208" cy="4811486"/>
          </a:xfrm>
          <a:prstGeom prst="rect">
            <a:avLst/>
          </a:prstGeom>
        </p:spPr>
      </p:pic>
      <p:sp>
        <p:nvSpPr>
          <p:cNvPr id="22" name="Slide Number Placeholder 6">
            <a:extLst>
              <a:ext uri="{FF2B5EF4-FFF2-40B4-BE49-F238E27FC236}">
                <a16:creationId xmlns:a16="http://schemas.microsoft.com/office/drawing/2014/main" id="{8DFFB684-07C8-499A-B370-F870129612CA}"/>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22</a:t>
            </a:fld>
            <a:r>
              <a:rPr lang="en-US" sz="1000">
                <a:latin typeface="Forma DJR Micro" pitchFamily="2" charset="77"/>
              </a:rPr>
              <a:t>    I   Z8 Fury G5   I   HP Confidential. For use by HP or Partner with Customers under HP CDA only. </a:t>
            </a:r>
          </a:p>
        </p:txBody>
      </p:sp>
      <p:pic>
        <p:nvPicPr>
          <p:cNvPr id="19" name="Picture 18" descr="Graphical user interface, application&#10;&#10;Description automatically generated">
            <a:extLst>
              <a:ext uri="{FF2B5EF4-FFF2-40B4-BE49-F238E27FC236}">
                <a16:creationId xmlns:a16="http://schemas.microsoft.com/office/drawing/2014/main" id="{7027084C-9610-1FA6-E3A2-E1D1A95E98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11791" y="6416306"/>
            <a:ext cx="371476" cy="371476"/>
          </a:xfrm>
          <a:prstGeom prst="rect">
            <a:avLst/>
          </a:prstGeom>
        </p:spPr>
      </p:pic>
      <p:pic>
        <p:nvPicPr>
          <p:cNvPr id="3" name="Picture 2" descr="Image">
            <a:extLst>
              <a:ext uri="{FF2B5EF4-FFF2-40B4-BE49-F238E27FC236}">
                <a16:creationId xmlns:a16="http://schemas.microsoft.com/office/drawing/2014/main" id="{5547506B-08AD-B9FD-53BF-1695A01D262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635815" y="6470615"/>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60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C987D73-BED0-4130-BA70-C3165685F0ED}"/>
              </a:ext>
            </a:extLst>
          </p:cNvPr>
          <p:cNvSpPr/>
          <p:nvPr/>
        </p:nvSpPr>
        <p:spPr bwMode="ltGray">
          <a:xfrm>
            <a:off x="8164865" y="0"/>
            <a:ext cx="4038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pic>
        <p:nvPicPr>
          <p:cNvPr id="14" name="Picture 13">
            <a:extLst>
              <a:ext uri="{FF2B5EF4-FFF2-40B4-BE49-F238E27FC236}">
                <a16:creationId xmlns:a16="http://schemas.microsoft.com/office/drawing/2014/main" id="{AEF4B91F-C9CE-E146-9FB6-39515645EC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16" y="2562292"/>
            <a:ext cx="8153400" cy="3714816"/>
          </a:xfrm>
          <a:prstGeom prst="rect">
            <a:avLst/>
          </a:prstGeom>
        </p:spPr>
      </p:pic>
      <p:sp>
        <p:nvSpPr>
          <p:cNvPr id="4" name="Content Placeholder 3">
            <a:extLst>
              <a:ext uri="{FF2B5EF4-FFF2-40B4-BE49-F238E27FC236}">
                <a16:creationId xmlns:a16="http://schemas.microsoft.com/office/drawing/2014/main" id="{0155DA33-89F6-CF47-9EB4-DEAE693F348A}"/>
              </a:ext>
            </a:extLst>
          </p:cNvPr>
          <p:cNvSpPr txBox="1">
            <a:spLocks/>
          </p:cNvSpPr>
          <p:nvPr/>
        </p:nvSpPr>
        <p:spPr>
          <a:xfrm>
            <a:off x="0" y="2084896"/>
            <a:ext cx="8153400" cy="477310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tabLst/>
              <a:defRPr sz="12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Forma DJR Micro" pitchFamily="2" charset="77"/>
              <a:ea typeface="+mn-ea"/>
              <a:cs typeface="+mn-cs"/>
            </a:endParaRPr>
          </a:p>
        </p:txBody>
      </p:sp>
      <p:cxnSp>
        <p:nvCxnSpPr>
          <p:cNvPr id="5" name="Straight Connector 4">
            <a:extLst>
              <a:ext uri="{FF2B5EF4-FFF2-40B4-BE49-F238E27FC236}">
                <a16:creationId xmlns:a16="http://schemas.microsoft.com/office/drawing/2014/main" id="{4EC21225-08DC-654F-A550-E41466C94124}"/>
              </a:ext>
            </a:extLst>
          </p:cNvPr>
          <p:cNvCxnSpPr>
            <a:cxnSpLocks/>
          </p:cNvCxnSpPr>
          <p:nvPr/>
        </p:nvCxnSpPr>
        <p:spPr>
          <a:xfrm>
            <a:off x="8339847" y="807600"/>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6CAC4F69-E16C-9143-AA0D-0A9D487918C6}"/>
              </a:ext>
            </a:extLst>
          </p:cNvPr>
          <p:cNvSpPr txBox="1">
            <a:spLocks/>
          </p:cNvSpPr>
          <p:nvPr/>
        </p:nvSpPr>
        <p:spPr>
          <a:xfrm>
            <a:off x="8251915" y="877921"/>
            <a:ext cx="3584709" cy="7778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14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Forma DJR Micro"/>
                <a:ea typeface="+mn-ea"/>
                <a:cs typeface="Gotham" pitchFamily="50" charset="0"/>
              </a:rPr>
              <a:t>Workstation Fleet Management</a:t>
            </a:r>
            <a:r>
              <a:rPr kumimoji="0" lang="en-US" sz="1600" b="1" i="0" u="none" strike="noStrike" kern="1200" cap="none" spc="0" normalizeH="0" baseline="30000" noProof="0" dirty="0">
                <a:ln>
                  <a:noFill/>
                </a:ln>
                <a:solidFill>
                  <a:srgbClr val="000000"/>
                </a:solidFill>
                <a:effectLst/>
                <a:uLnTx/>
                <a:uFillTx/>
                <a:latin typeface="Forma DJR Micro"/>
                <a:ea typeface="+mn-ea"/>
                <a:cs typeface="Gotham" pitchFamily="50" charset="0"/>
              </a:rPr>
              <a:t>48</a:t>
            </a:r>
            <a:r>
              <a:rPr kumimoji="0" lang="en-US" sz="1600" b="1" i="0" u="none" strike="noStrike" kern="1200" cap="none" spc="0" normalizeH="0" baseline="0" noProof="0" dirty="0">
                <a:ln>
                  <a:noFill/>
                </a:ln>
                <a:solidFill>
                  <a:srgbClr val="000000"/>
                </a:solidFill>
                <a:effectLst/>
                <a:uLnTx/>
                <a:uFillTx/>
                <a:latin typeface="Forma DJR Micro"/>
                <a:ea typeface="+mn-ea"/>
                <a:cs typeface="Gotham" pitchFamily="50" charset="0"/>
              </a:rPr>
              <a:t> – From Anywhere.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Forma DJR Micro"/>
                <a:ea typeface="+mn-ea"/>
                <a:cs typeface="Aktiv Grotesk Cd Trial" panose="020B0506020203020204" pitchFamily="34" charset="77"/>
              </a:rPr>
              <a:t>Manage and monitor your fleet of workstations from any location.</a:t>
            </a:r>
            <a:r>
              <a:rPr lang="en-US" baseline="30000" dirty="0">
                <a:solidFill>
                  <a:prstClr val="black"/>
                </a:solidFill>
                <a:latin typeface="Forma DJR Micro"/>
                <a:cs typeface="Aktiv Grotesk Cd Trial" panose="020B0506020203020204" pitchFamily="34" charset="77"/>
              </a:rPr>
              <a:t>41,42</a:t>
            </a:r>
            <a:endParaRPr kumimoji="0" lang="en-US" sz="1400" b="0" i="0" u="none" strike="noStrike" kern="1200" cap="none" spc="0" normalizeH="0" baseline="0" noProof="0" dirty="0">
              <a:ln>
                <a:noFill/>
              </a:ln>
              <a:solidFill>
                <a:prstClr val="black"/>
              </a:solidFill>
              <a:effectLst/>
              <a:uLnTx/>
              <a:uFillTx/>
              <a:latin typeface="Forma DJR Micro"/>
              <a:ea typeface="+mn-ea"/>
              <a:cs typeface="Aktiv Grotesk Cd Trial" panose="020B0506020203020204" pitchFamily="34" charset="77"/>
            </a:endParaRPr>
          </a:p>
        </p:txBody>
      </p:sp>
      <p:cxnSp>
        <p:nvCxnSpPr>
          <p:cNvPr id="7" name="Straight Connector 6">
            <a:extLst>
              <a:ext uri="{FF2B5EF4-FFF2-40B4-BE49-F238E27FC236}">
                <a16:creationId xmlns:a16="http://schemas.microsoft.com/office/drawing/2014/main" id="{4EF0D163-A268-A849-992D-76FC209A6EDF}"/>
              </a:ext>
            </a:extLst>
          </p:cNvPr>
          <p:cNvCxnSpPr>
            <a:cxnSpLocks/>
          </p:cNvCxnSpPr>
          <p:nvPr/>
        </p:nvCxnSpPr>
        <p:spPr>
          <a:xfrm>
            <a:off x="8335130" y="199899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3F4B539-E76D-0E4D-98FD-C803E4876DCA}"/>
              </a:ext>
            </a:extLst>
          </p:cNvPr>
          <p:cNvSpPr txBox="1">
            <a:spLocks/>
          </p:cNvSpPr>
          <p:nvPr/>
        </p:nvSpPr>
        <p:spPr>
          <a:xfrm>
            <a:off x="8247198" y="2069312"/>
            <a:ext cx="3336419" cy="77787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tabLst/>
              <a:defRPr sz="14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Forma DJR Micro"/>
                <a:ea typeface="+mn-ea"/>
                <a:cs typeface="Gotham" pitchFamily="50" charset="0"/>
              </a:rPr>
              <a:t>One console. All access.</a:t>
            </a:r>
          </a:p>
          <a:p>
            <a:pPr marL="0" marR="0" lvl="0" indent="0" algn="l" defTabSz="914126" rtl="0" eaLnBrk="1" fontAlgn="auto" latinLnBrk="0" hangingPunct="1">
              <a:lnSpc>
                <a:spcPct val="90000"/>
              </a:lnSpc>
              <a:spcBef>
                <a:spcPts val="600"/>
              </a:spcBef>
              <a:spcAft>
                <a:spcPts val="120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Forma DJR Micro"/>
                <a:ea typeface="+mn-ea"/>
                <a:cs typeface="+mn-cs"/>
              </a:rPr>
              <a:t>Perform out of band management tasks through a single interface—remotely.</a:t>
            </a:r>
            <a:r>
              <a:rPr kumimoji="0" lang="en-US" sz="1400" b="0" i="0" u="none" strike="noStrike" kern="1200" cap="none" spc="0" normalizeH="0" baseline="30000" noProof="0" dirty="0">
                <a:ln>
                  <a:noFill/>
                </a:ln>
                <a:solidFill>
                  <a:prstClr val="black"/>
                </a:solidFill>
                <a:effectLst/>
                <a:uLnTx/>
                <a:uFillTx/>
                <a:latin typeface="Forma DJR Micro"/>
                <a:ea typeface="+mn-ea"/>
                <a:cs typeface="+mn-cs"/>
              </a:rPr>
              <a:t>2</a:t>
            </a:r>
            <a:endParaRPr kumimoji="0" lang="en-US" sz="1400" b="0" i="0" u="none" strike="noStrike" kern="1200" cap="none" spc="0" normalizeH="0" baseline="0" noProof="0" dirty="0">
              <a:ln>
                <a:noFill/>
              </a:ln>
              <a:solidFill>
                <a:prstClr val="black"/>
              </a:solidFill>
              <a:effectLst/>
              <a:uLnTx/>
              <a:uFillTx/>
              <a:latin typeface="Forma DJR Micro"/>
              <a:ea typeface="+mn-ea"/>
              <a:cs typeface="+mn-cs"/>
            </a:endParaRPr>
          </a:p>
        </p:txBody>
      </p:sp>
      <p:cxnSp>
        <p:nvCxnSpPr>
          <p:cNvPr id="9" name="Straight Connector 8">
            <a:extLst>
              <a:ext uri="{FF2B5EF4-FFF2-40B4-BE49-F238E27FC236}">
                <a16:creationId xmlns:a16="http://schemas.microsoft.com/office/drawing/2014/main" id="{DC565E14-69B2-CB45-A57F-E6ACAB1484D9}"/>
              </a:ext>
            </a:extLst>
          </p:cNvPr>
          <p:cNvCxnSpPr>
            <a:cxnSpLocks/>
          </p:cNvCxnSpPr>
          <p:nvPr/>
        </p:nvCxnSpPr>
        <p:spPr>
          <a:xfrm>
            <a:off x="8335130" y="3147566"/>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C65C53A3-39DE-3148-B7BC-AE1482693A92}"/>
              </a:ext>
            </a:extLst>
          </p:cNvPr>
          <p:cNvSpPr txBox="1">
            <a:spLocks/>
          </p:cNvSpPr>
          <p:nvPr/>
        </p:nvSpPr>
        <p:spPr>
          <a:xfrm>
            <a:off x="8247198" y="3217887"/>
            <a:ext cx="3748854" cy="77787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tabLst/>
              <a:defRPr sz="14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Forma DJR Micro"/>
                <a:ea typeface="+mn-ea"/>
                <a:cs typeface="+mn-cs"/>
              </a:rPr>
              <a:t>Multiple Options for Easy Deployment. </a:t>
            </a:r>
            <a:r>
              <a:rPr kumimoji="0" lang="en-US" sz="1600" b="1" i="0" u="none" strike="noStrike" kern="1200" cap="none" spc="0" normalizeH="0" baseline="30000" noProof="0" dirty="0">
                <a:ln>
                  <a:noFill/>
                </a:ln>
                <a:solidFill>
                  <a:prstClr val="black"/>
                </a:solidFill>
                <a:effectLst/>
                <a:uLnTx/>
                <a:uFillTx/>
                <a:latin typeface="Forma DJR Micro"/>
                <a:ea typeface="+mn-ea"/>
                <a:cs typeface="+mn-cs"/>
              </a:rPr>
              <a:t>43</a:t>
            </a:r>
            <a:endParaRPr kumimoji="0" lang="en-US" sz="1600" b="1" i="0" u="none" strike="noStrike" kern="1200" cap="none" spc="0" normalizeH="0" baseline="0" noProof="0" dirty="0">
              <a:ln>
                <a:noFill/>
              </a:ln>
              <a:solidFill>
                <a:prstClr val="black"/>
              </a:solidFill>
              <a:effectLst/>
              <a:uLnTx/>
              <a:uFillTx/>
              <a:latin typeface="Forma DJR Micro"/>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Forma DJR Micro"/>
                <a:ea typeface="+mn-ea"/>
                <a:cs typeface="Aktiv Grotesk Cd Trial" panose="020B0506020203020204" pitchFamily="34" charset="77"/>
              </a:rPr>
              <a:t>Unleash your ability to deploy distributed workstations with an easy to deploy solution.</a:t>
            </a:r>
            <a:r>
              <a:rPr kumimoji="0" lang="en-US" sz="1400" b="0" i="0" u="none" strike="noStrike" kern="1200" cap="none" spc="0" normalizeH="0" baseline="30000" noProof="0" dirty="0">
                <a:ln>
                  <a:noFill/>
                </a:ln>
                <a:solidFill>
                  <a:prstClr val="black"/>
                </a:solidFill>
                <a:effectLst/>
                <a:uLnTx/>
                <a:uFillTx/>
                <a:latin typeface="Forma DJR Micro"/>
                <a:ea typeface="+mn-ea"/>
                <a:cs typeface="Aktiv Grotesk Cd Trial" panose="020B0506020203020204" pitchFamily="34" charset="77"/>
              </a:rPr>
              <a:t>44</a:t>
            </a:r>
            <a:endParaRPr kumimoji="0" lang="en-US" sz="1400" b="0" i="0" u="none" strike="noStrike" kern="1200" cap="none" spc="0" normalizeH="0" baseline="0" noProof="0" dirty="0">
              <a:ln>
                <a:noFill/>
              </a:ln>
              <a:solidFill>
                <a:prstClr val="black"/>
              </a:solidFill>
              <a:effectLst/>
              <a:uLnTx/>
              <a:uFillTx/>
              <a:latin typeface="Forma DJR Micro" pitchFamily="2" charset="77"/>
              <a:ea typeface="+mn-ea"/>
              <a:cs typeface="+mn-cs"/>
            </a:endParaRPr>
          </a:p>
        </p:txBody>
      </p:sp>
      <p:cxnSp>
        <p:nvCxnSpPr>
          <p:cNvPr id="13" name="Straight Connector 12">
            <a:extLst>
              <a:ext uri="{FF2B5EF4-FFF2-40B4-BE49-F238E27FC236}">
                <a16:creationId xmlns:a16="http://schemas.microsoft.com/office/drawing/2014/main" id="{CF4ACC91-0338-F962-810A-E4CB6857E84B}"/>
              </a:ext>
            </a:extLst>
          </p:cNvPr>
          <p:cNvCxnSpPr>
            <a:cxnSpLocks/>
          </p:cNvCxnSpPr>
          <p:nvPr/>
        </p:nvCxnSpPr>
        <p:spPr>
          <a:xfrm>
            <a:off x="8335129" y="4456683"/>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E9582F80-8FAD-1B0E-C907-27780EC94674}"/>
              </a:ext>
            </a:extLst>
          </p:cNvPr>
          <p:cNvSpPr txBox="1">
            <a:spLocks/>
          </p:cNvSpPr>
          <p:nvPr/>
        </p:nvSpPr>
        <p:spPr>
          <a:xfrm>
            <a:off x="8245282" y="4564558"/>
            <a:ext cx="3748854" cy="7778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14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Forma DJR Micro"/>
                <a:ea typeface="+mn-ea"/>
                <a:cs typeface="+mn-cs"/>
              </a:rPr>
              <a:t>Security </a:t>
            </a:r>
            <a:r>
              <a:rPr lang="en-US" sz="1600" b="1" dirty="0">
                <a:solidFill>
                  <a:prstClr val="black"/>
                </a:solidFill>
                <a:latin typeface="Forma DJR Micro"/>
              </a:rPr>
              <a:t>You Need.  Control You Want.</a:t>
            </a:r>
            <a:endParaRPr kumimoji="0" lang="en-US" sz="1600" b="1" i="0" u="none" strike="noStrike" kern="1200" cap="none" spc="0" normalizeH="0" baseline="0" noProof="0" dirty="0">
              <a:ln>
                <a:noFill/>
              </a:ln>
              <a:solidFill>
                <a:prstClr val="black"/>
              </a:solidFill>
              <a:effectLst/>
              <a:uLnTx/>
              <a:uFillTx/>
              <a:latin typeface="Forma DJR Micro"/>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Forma DJR Micro"/>
                <a:ea typeface="+mn-ea"/>
                <a:cs typeface="Aktiv Grotesk Cd Trial" panose="020B0506020203020204" pitchFamily="34" charset="77"/>
              </a:rPr>
              <a:t>Based on a zero-trust model with extensive testing, HP Remote System Controller is a secure, browser based remote IT management access to workstations.</a:t>
            </a:r>
          </a:p>
        </p:txBody>
      </p:sp>
      <p:sp>
        <p:nvSpPr>
          <p:cNvPr id="3" name="Text Placeholder 4">
            <a:extLst>
              <a:ext uri="{FF2B5EF4-FFF2-40B4-BE49-F238E27FC236}">
                <a16:creationId xmlns:a16="http://schemas.microsoft.com/office/drawing/2014/main" id="{D4BE0128-AC30-A340-80AB-B567D814273D}"/>
              </a:ext>
            </a:extLst>
          </p:cNvPr>
          <p:cNvSpPr txBox="1">
            <a:spLocks/>
          </p:cNvSpPr>
          <p:nvPr/>
        </p:nvSpPr>
        <p:spPr>
          <a:xfrm>
            <a:off x="317305" y="110411"/>
            <a:ext cx="8103535" cy="1501927"/>
          </a:xfrm>
          <a:prstGeom prst="rect">
            <a:avLst/>
          </a:prstGeom>
        </p:spPr>
        <p:txBody>
          <a:bodyPr/>
          <a:lstStyle>
            <a:lvl1pPr marL="0" indent="0" algn="l" defTabSz="914400" rtl="0" eaLnBrk="1" latinLnBrk="0" hangingPunct="1">
              <a:lnSpc>
                <a:spcPts val="6000"/>
              </a:lnSpc>
              <a:spcBef>
                <a:spcPts val="1000"/>
              </a:spcBef>
              <a:buFont typeface="Arial" panose="020B0604020202020204" pitchFamily="34" charset="0"/>
              <a:buNone/>
              <a:tabLst/>
              <a:defRPr sz="6000" kern="1200">
                <a:solidFill>
                  <a:schemeClr val="tx1"/>
                </a:solidFill>
                <a:latin typeface="Forma DJR Display"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spcBef>
                <a:spcPct val="0"/>
              </a:spcBef>
              <a:defRPr/>
            </a:pPr>
            <a:r>
              <a:rPr lang="en-US" sz="4400" dirty="0">
                <a:latin typeface="+mj-lt"/>
                <a:ea typeface="+mj-ea"/>
                <a:cs typeface="+mj-cs"/>
              </a:rPr>
              <a:t>Complete Out of Band Remote Workstation Management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prstClr val="white"/>
              </a:solidFill>
              <a:effectLst/>
              <a:uLnTx/>
              <a:uFillTx/>
              <a:latin typeface="Forma DJR Display" pitchFamily="2" charset="77"/>
              <a:ea typeface="+mn-ea"/>
              <a:cs typeface="+mn-cs"/>
            </a:endParaRPr>
          </a:p>
        </p:txBody>
      </p:sp>
      <p:sp>
        <p:nvSpPr>
          <p:cNvPr id="2" name="Rectangle 1">
            <a:extLst>
              <a:ext uri="{FF2B5EF4-FFF2-40B4-BE49-F238E27FC236}">
                <a16:creationId xmlns:a16="http://schemas.microsoft.com/office/drawing/2014/main" id="{7FCC3AAD-E20D-ACDD-16F1-A00B984D928D}"/>
              </a:ext>
            </a:extLst>
          </p:cNvPr>
          <p:cNvSpPr/>
          <p:nvPr/>
        </p:nvSpPr>
        <p:spPr bwMode="ltGray">
          <a:xfrm>
            <a:off x="-5733" y="1899721"/>
            <a:ext cx="8188031" cy="651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Forma DJR Display" pitchFamily="2" charset="77"/>
                <a:ea typeface="+mn-ea"/>
                <a:cs typeface="+mn-cs"/>
              </a:rPr>
              <a:t>   </a:t>
            </a:r>
          </a:p>
        </p:txBody>
      </p:sp>
      <p:sp>
        <p:nvSpPr>
          <p:cNvPr id="21" name="Text Placeholder 20">
            <a:extLst>
              <a:ext uri="{FF2B5EF4-FFF2-40B4-BE49-F238E27FC236}">
                <a16:creationId xmlns:a16="http://schemas.microsoft.com/office/drawing/2014/main" id="{A72858C2-2206-43D0-6410-6FE6F8D3C639}"/>
              </a:ext>
            </a:extLst>
          </p:cNvPr>
          <p:cNvSpPr>
            <a:spLocks noGrp="1"/>
          </p:cNvSpPr>
          <p:nvPr>
            <p:ph type="body" sz="quarter" idx="15"/>
          </p:nvPr>
        </p:nvSpPr>
        <p:spPr>
          <a:xfrm>
            <a:off x="304800" y="1440972"/>
            <a:ext cx="7707233" cy="597856"/>
          </a:xfrm>
        </p:spPr>
        <p:txBody>
          <a:bodyPr lIns="91440"/>
          <a:lstStyle/>
          <a:p>
            <a:pPr>
              <a:spcBef>
                <a:spcPts val="0"/>
              </a:spcBef>
            </a:pPr>
            <a:r>
              <a:rPr kumimoji="0" lang="en-US" sz="1800" b="0" i="0" u="none" strike="noStrike" kern="1200" cap="none" spc="0" normalizeH="0" baseline="0" noProof="0" dirty="0">
                <a:ln>
                  <a:noFill/>
                </a:ln>
                <a:solidFill>
                  <a:schemeClr val="tx1"/>
                </a:solidFill>
                <a:effectLst/>
                <a:uLnTx/>
                <a:uFillTx/>
                <a:latin typeface="Forma DJR Display" pitchFamily="2" charset="77"/>
                <a:ea typeface="+mn-ea"/>
                <a:cs typeface="+mn-cs"/>
              </a:rPr>
              <a:t>HP Remote System Controller</a:t>
            </a:r>
            <a:r>
              <a:rPr kumimoji="0" lang="en-US" sz="1800" b="0" i="0" u="none" strike="noStrike" kern="1200" cap="none" spc="0" normalizeH="0" baseline="30000" noProof="0" dirty="0">
                <a:ln>
                  <a:noFill/>
                </a:ln>
                <a:solidFill>
                  <a:schemeClr val="tx1"/>
                </a:solidFill>
                <a:effectLst/>
                <a:uLnTx/>
                <a:uFillTx/>
                <a:latin typeface="Forma DJR Display" pitchFamily="2" charset="77"/>
                <a:ea typeface="+mn-ea"/>
                <a:cs typeface="+mn-cs"/>
              </a:rPr>
              <a:t>49 </a:t>
            </a:r>
          </a:p>
          <a:p>
            <a:pPr>
              <a:spcBef>
                <a:spcPts val="0"/>
              </a:spcBef>
            </a:pPr>
            <a:r>
              <a:rPr lang="en-US" dirty="0">
                <a:latin typeface="Forma DJR Display" pitchFamily="2" charset="77"/>
              </a:rPr>
              <a:t>The world’s most advanced remote management peripheral</a:t>
            </a:r>
            <a:r>
              <a:rPr lang="en-US" baseline="30000" dirty="0">
                <a:latin typeface="Forma DJR Display" pitchFamily="2" charset="77"/>
              </a:rPr>
              <a:t>52</a:t>
            </a:r>
            <a:endParaRPr lang="en-US" baseline="30000" dirty="0"/>
          </a:p>
        </p:txBody>
      </p:sp>
      <p:pic>
        <p:nvPicPr>
          <p:cNvPr id="25" name="Picture 24" descr="A picture containing black, darkness&#10;&#10;Description automatically generated">
            <a:extLst>
              <a:ext uri="{FF2B5EF4-FFF2-40B4-BE49-F238E27FC236}">
                <a16:creationId xmlns:a16="http://schemas.microsoft.com/office/drawing/2014/main" id="{64A2F77A-A316-C4DF-8758-8E419175CC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43847" y="6265644"/>
            <a:ext cx="552205" cy="258331"/>
          </a:xfrm>
          <a:prstGeom prst="rect">
            <a:avLst/>
          </a:prstGeom>
        </p:spPr>
      </p:pic>
      <p:sp>
        <p:nvSpPr>
          <p:cNvPr id="12" name="Slide Number Placeholder 6">
            <a:extLst>
              <a:ext uri="{FF2B5EF4-FFF2-40B4-BE49-F238E27FC236}">
                <a16:creationId xmlns:a16="http://schemas.microsoft.com/office/drawing/2014/main" id="{DDA24E73-7C47-D3AB-06D4-186724FB119C}"/>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23</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Z8 Fury G5   I   HP Confidential. For use by HP or Partner with Customers under HP CDA only. </a:t>
            </a:r>
          </a:p>
        </p:txBody>
      </p:sp>
    </p:spTree>
    <p:extLst>
      <p:ext uri="{BB962C8B-B14F-4D97-AF65-F5344CB8AC3E}">
        <p14:creationId xmlns:p14="http://schemas.microsoft.com/office/powerpoint/2010/main" val="357937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518FBA-9143-0F39-C93A-FB389A72A1E6}"/>
              </a:ext>
            </a:extLst>
          </p:cNvPr>
          <p:cNvSpPr/>
          <p:nvPr/>
        </p:nvSpPr>
        <p:spPr bwMode="ltGray">
          <a:xfrm>
            <a:off x="-3" y="2696504"/>
            <a:ext cx="6096001" cy="4172370"/>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1B539AF-62B9-ED1C-538E-A9F75F933F5F}"/>
              </a:ext>
            </a:extLst>
          </p:cNvPr>
          <p:cNvSpPr/>
          <p:nvPr/>
        </p:nvSpPr>
        <p:spPr bwMode="ltGray">
          <a:xfrm>
            <a:off x="-3" y="-10874"/>
            <a:ext cx="6096002" cy="27455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5" name="Text Placeholder 2">
            <a:extLst>
              <a:ext uri="{FF2B5EF4-FFF2-40B4-BE49-F238E27FC236}">
                <a16:creationId xmlns:a16="http://schemas.microsoft.com/office/drawing/2014/main" id="{A2D36345-D2E3-A04B-9E1D-BC0726A184C3}"/>
              </a:ext>
            </a:extLst>
          </p:cNvPr>
          <p:cNvSpPr txBox="1">
            <a:spLocks/>
          </p:cNvSpPr>
          <p:nvPr/>
        </p:nvSpPr>
        <p:spPr>
          <a:xfrm>
            <a:off x="298808" y="2926006"/>
            <a:ext cx="5036127" cy="2745518"/>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90000"/>
              </a:lnSpc>
              <a:spcBef>
                <a:spcPts val="600"/>
              </a:spcBef>
              <a:spcAft>
                <a:spcPts val="12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Forma DJR Micro" panose="00000000000000090000" pitchFamily="2" charset="0"/>
                <a:ea typeface="+mn-ea"/>
                <a:cs typeface="Gotham" pitchFamily="50" charset="0"/>
              </a:rPr>
              <a:t>Remotely launch a KVM session and perform out-of-band management tasks for an entire fleet such as:   </a:t>
            </a:r>
          </a:p>
          <a:p>
            <a:pPr marL="342900" marR="0" lvl="0" indent="-342900" algn="l" defTabSz="914126" rtl="0" eaLnBrk="1" fontAlgn="auto" latinLnBrk="0" hangingPunct="1">
              <a:lnSpc>
                <a:spcPct val="90000"/>
              </a:lnSpc>
              <a:spcBef>
                <a:spcPts val="1000"/>
              </a:spcBef>
              <a:spcAft>
                <a:spcPts val="600"/>
              </a:spcAft>
              <a:buClrTx/>
              <a:buSzTx/>
              <a:buFont typeface="Wingdings" panose="05000000000000000000" pitchFamily="2" charset="2"/>
              <a:buChar char="l"/>
              <a:tabLst/>
              <a:defRPr/>
            </a:pPr>
            <a:r>
              <a:rPr kumimoji="0" lang="en-US" sz="2000" b="0" i="0" u="none" strike="noStrike" kern="1200" cap="none" spc="0" normalizeH="0" baseline="0" noProof="0" dirty="0">
                <a:ln>
                  <a:noFill/>
                </a:ln>
                <a:solidFill>
                  <a:srgbClr val="000000"/>
                </a:solidFill>
                <a:effectLst/>
                <a:uLnTx/>
                <a:uFillTx/>
                <a:latin typeface="Forma DJR Micro" panose="00000000000000090000" pitchFamily="2" charset="0"/>
                <a:ea typeface="+mn-ea"/>
                <a:cs typeface="Gotham" pitchFamily="50" charset="0"/>
              </a:rPr>
              <a:t>Remote Power Control</a:t>
            </a:r>
            <a:r>
              <a:rPr kumimoji="0" lang="en-US" sz="2000" b="0" i="0" u="none" strike="noStrike" kern="1200" cap="none" spc="0" normalizeH="0" baseline="30000" noProof="0" dirty="0">
                <a:ln>
                  <a:noFill/>
                </a:ln>
                <a:solidFill>
                  <a:srgbClr val="000000"/>
                </a:solidFill>
                <a:effectLst/>
                <a:uLnTx/>
                <a:uFillTx/>
                <a:latin typeface="Forma DJR Micro" panose="00000000000000090000" pitchFamily="2" charset="0"/>
                <a:ea typeface="+mn-ea"/>
                <a:cs typeface="Gotham" pitchFamily="50" charset="0"/>
              </a:rPr>
              <a:t>5</a:t>
            </a:r>
            <a:endParaRPr kumimoji="0" lang="en-US" sz="2000" b="0" i="0" u="none" strike="noStrike" kern="1200" cap="none" spc="0" normalizeH="0" baseline="0" noProof="0" dirty="0">
              <a:ln>
                <a:noFill/>
              </a:ln>
              <a:solidFill>
                <a:srgbClr val="000000"/>
              </a:solidFill>
              <a:effectLst/>
              <a:uLnTx/>
              <a:uFillTx/>
              <a:latin typeface="Forma DJR Micro" panose="00000000000000090000" pitchFamily="2" charset="0"/>
              <a:ea typeface="+mn-ea"/>
              <a:cs typeface="Gotham" pitchFamily="50" charset="0"/>
            </a:endParaRPr>
          </a:p>
          <a:p>
            <a:pPr marL="342900" marR="0" lvl="0" indent="-342900" algn="l" defTabSz="914126" rtl="0" eaLnBrk="1" fontAlgn="auto" latinLnBrk="0" hangingPunct="1">
              <a:lnSpc>
                <a:spcPct val="90000"/>
              </a:lnSpc>
              <a:spcBef>
                <a:spcPts val="1000"/>
              </a:spcBef>
              <a:spcAft>
                <a:spcPts val="600"/>
              </a:spcAft>
              <a:buClrTx/>
              <a:buSzTx/>
              <a:buFont typeface="Wingdings" panose="05000000000000000000" pitchFamily="2" charset="2"/>
              <a:buChar char="l"/>
              <a:tabLst/>
              <a:defRPr/>
            </a:pPr>
            <a:r>
              <a:rPr kumimoji="0" lang="en-US" sz="2000" b="0" i="0" u="none" strike="noStrike" kern="1200" cap="none" spc="0" normalizeH="0" baseline="0" noProof="0" dirty="0">
                <a:ln>
                  <a:noFill/>
                </a:ln>
                <a:solidFill>
                  <a:srgbClr val="000000"/>
                </a:solidFill>
                <a:effectLst/>
                <a:uLnTx/>
                <a:uFillTx/>
                <a:latin typeface="Forma DJR Micro" panose="00000000000000090000" pitchFamily="2" charset="0"/>
                <a:ea typeface="+mn-ea"/>
                <a:cs typeface="Gotham" pitchFamily="50" charset="0"/>
              </a:rPr>
              <a:t>BIOS Settings and Updates</a:t>
            </a:r>
            <a:r>
              <a:rPr kumimoji="0" lang="en-US" sz="2000" b="0" i="0" u="none" strike="noStrike" kern="1200" cap="none" spc="0" normalizeH="0" baseline="30000" noProof="0" dirty="0">
                <a:ln>
                  <a:noFill/>
                </a:ln>
                <a:solidFill>
                  <a:srgbClr val="000000"/>
                </a:solidFill>
                <a:effectLst/>
                <a:uLnTx/>
                <a:uFillTx/>
                <a:latin typeface="Forma DJR Micro" panose="00000000000000090000" pitchFamily="2" charset="0"/>
                <a:ea typeface="+mn-ea"/>
                <a:cs typeface="Gotham" pitchFamily="50" charset="0"/>
              </a:rPr>
              <a:t>6</a:t>
            </a:r>
            <a:endParaRPr kumimoji="0" lang="en-US" sz="2000" b="0" i="0" u="none" strike="noStrike" kern="1200" cap="none" spc="0" normalizeH="0" baseline="0" noProof="0" dirty="0">
              <a:ln>
                <a:noFill/>
              </a:ln>
              <a:solidFill>
                <a:srgbClr val="000000"/>
              </a:solidFill>
              <a:effectLst/>
              <a:uLnTx/>
              <a:uFillTx/>
              <a:latin typeface="Forma DJR Micro" panose="00000000000000090000" pitchFamily="2" charset="0"/>
              <a:ea typeface="+mn-ea"/>
              <a:cs typeface="Gotham" pitchFamily="50" charset="0"/>
            </a:endParaRPr>
          </a:p>
          <a:p>
            <a:pPr marL="342900" marR="0" lvl="0" indent="-342900" algn="l" defTabSz="914126" rtl="0" eaLnBrk="1" fontAlgn="auto" latinLnBrk="0" hangingPunct="1">
              <a:lnSpc>
                <a:spcPct val="90000"/>
              </a:lnSpc>
              <a:spcBef>
                <a:spcPts val="1000"/>
              </a:spcBef>
              <a:spcAft>
                <a:spcPts val="600"/>
              </a:spcAft>
              <a:buClrTx/>
              <a:buSzTx/>
              <a:buFont typeface="Wingdings" panose="05000000000000000000" pitchFamily="2" charset="2"/>
              <a:buChar char="l"/>
              <a:tabLst/>
              <a:defRPr/>
            </a:pPr>
            <a:r>
              <a:rPr kumimoji="0" lang="en-US" sz="2000" b="0" i="0" u="none" strike="noStrike" kern="1200" cap="none" spc="0" normalizeH="0" baseline="0" noProof="0" dirty="0">
                <a:ln>
                  <a:noFill/>
                </a:ln>
                <a:solidFill>
                  <a:srgbClr val="000000"/>
                </a:solidFill>
                <a:effectLst/>
                <a:uLnTx/>
                <a:uFillTx/>
                <a:latin typeface="Forma DJR Micro" panose="00000000000000090000" pitchFamily="2" charset="0"/>
                <a:ea typeface="+mn-ea"/>
                <a:cs typeface="Gotham" pitchFamily="50" charset="0"/>
              </a:rPr>
              <a:t>Bare Metal Imaging</a:t>
            </a:r>
            <a:r>
              <a:rPr kumimoji="0" lang="en-US" sz="2000" b="0" i="0" u="none" strike="noStrike" kern="1200" cap="none" spc="0" normalizeH="0" baseline="30000" noProof="0" dirty="0">
                <a:ln>
                  <a:noFill/>
                </a:ln>
                <a:solidFill>
                  <a:srgbClr val="000000"/>
                </a:solidFill>
                <a:effectLst/>
                <a:uLnTx/>
                <a:uFillTx/>
                <a:latin typeface="Forma DJR Micro" panose="00000000000000090000" pitchFamily="2" charset="0"/>
                <a:ea typeface="+mn-ea"/>
                <a:cs typeface="Gotham" pitchFamily="50" charset="0"/>
              </a:rPr>
              <a:t>1</a:t>
            </a:r>
            <a:endParaRPr kumimoji="0" lang="en-US" sz="2000" b="0" i="0" u="none" strike="noStrike" kern="1200" cap="none" spc="0" normalizeH="0" baseline="0" noProof="0" dirty="0">
              <a:ln>
                <a:noFill/>
              </a:ln>
              <a:solidFill>
                <a:srgbClr val="000000"/>
              </a:solidFill>
              <a:effectLst/>
              <a:uLnTx/>
              <a:uFillTx/>
              <a:latin typeface="Forma DJR Micro" panose="00000000000000090000" pitchFamily="2" charset="0"/>
              <a:ea typeface="+mn-ea"/>
              <a:cs typeface="Gotham" pitchFamily="50" charset="0"/>
            </a:endParaRPr>
          </a:p>
          <a:p>
            <a:pPr marL="342900" marR="0" lvl="0" indent="-342900" algn="l" defTabSz="914126" rtl="0" eaLnBrk="1" fontAlgn="auto" latinLnBrk="0" hangingPunct="1">
              <a:lnSpc>
                <a:spcPct val="90000"/>
              </a:lnSpc>
              <a:spcBef>
                <a:spcPts val="1000"/>
              </a:spcBef>
              <a:spcAft>
                <a:spcPts val="600"/>
              </a:spcAft>
              <a:buClrTx/>
              <a:buSzTx/>
              <a:buFont typeface="Wingdings" panose="05000000000000000000" pitchFamily="2" charset="2"/>
              <a:buChar char="l"/>
              <a:tabLst/>
              <a:defRPr/>
            </a:pPr>
            <a:r>
              <a:rPr kumimoji="0" lang="en-US" sz="2000" b="0" i="0" u="none" strike="noStrike" kern="1200" cap="none" spc="0" normalizeH="0" baseline="0" noProof="0" dirty="0">
                <a:ln>
                  <a:noFill/>
                </a:ln>
                <a:solidFill>
                  <a:srgbClr val="000000"/>
                </a:solidFill>
                <a:effectLst/>
                <a:uLnTx/>
                <a:uFillTx/>
                <a:latin typeface="Forma DJR Micro" panose="00000000000000090000" pitchFamily="2" charset="0"/>
                <a:ea typeface="+mn-ea"/>
                <a:cs typeface="Gotham" pitchFamily="50" charset="0"/>
              </a:rPr>
              <a:t>Remote Virtual Storage</a:t>
            </a:r>
          </a:p>
        </p:txBody>
      </p:sp>
      <p:pic>
        <p:nvPicPr>
          <p:cNvPr id="8" name="Content Placeholder 4">
            <a:extLst>
              <a:ext uri="{FF2B5EF4-FFF2-40B4-BE49-F238E27FC236}">
                <a16:creationId xmlns:a16="http://schemas.microsoft.com/office/drawing/2014/main" id="{A7420828-16EF-4C4E-80D7-4FEA5DAEA49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sp>
        <p:nvSpPr>
          <p:cNvPr id="11" name="Title 1">
            <a:extLst>
              <a:ext uri="{FF2B5EF4-FFF2-40B4-BE49-F238E27FC236}">
                <a16:creationId xmlns:a16="http://schemas.microsoft.com/office/drawing/2014/main" id="{D7CDA75C-F903-8549-B17A-22EA2F668FD6}"/>
              </a:ext>
            </a:extLst>
          </p:cNvPr>
          <p:cNvSpPr txBox="1">
            <a:spLocks/>
          </p:cNvSpPr>
          <p:nvPr/>
        </p:nvSpPr>
        <p:spPr>
          <a:xfrm>
            <a:off x="304800" y="464160"/>
            <a:ext cx="5413623" cy="744483"/>
          </a:xfrm>
          <a:prstGeom prst="rect">
            <a:avLst/>
          </a:prstGeom>
        </p:spPr>
        <p:txBody>
          <a:bodyPr/>
          <a:lst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 typeface="Forma DJR Micro" panose="00000000000000090000" pitchFamily="2" charset="0"/>
              <a:buNone/>
              <a:tabLst/>
              <a:defRPr/>
            </a:pPr>
            <a:r>
              <a:rPr kumimoji="0" lang="en-US" sz="4400" b="0" i="0" u="none" strike="noStrike" kern="1200" cap="none" spc="0" normalizeH="0" baseline="0" noProof="0" dirty="0">
                <a:ln>
                  <a:noFill/>
                </a:ln>
                <a:solidFill>
                  <a:srgbClr val="000000"/>
                </a:solidFill>
                <a:effectLst/>
                <a:uLnTx/>
                <a:uFillTx/>
                <a:latin typeface="Forma DJR Display"/>
                <a:ea typeface="+mj-ea"/>
                <a:cs typeface="+mj-cs"/>
              </a:rPr>
              <a:t>Workstation Fleet Management – From Anywhere</a:t>
            </a:r>
          </a:p>
        </p:txBody>
      </p:sp>
      <p:pic>
        <p:nvPicPr>
          <p:cNvPr id="7" name="Picture 6" descr="A picture containing black, darkness&#10;&#10;Description automatically generated">
            <a:extLst>
              <a:ext uri="{FF2B5EF4-FFF2-40B4-BE49-F238E27FC236}">
                <a16:creationId xmlns:a16="http://schemas.microsoft.com/office/drawing/2014/main" id="{BA8FA106-3813-77E8-1861-9ED6A7DAA2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
        <p:nvSpPr>
          <p:cNvPr id="3" name="Slide Number Placeholder 6">
            <a:extLst>
              <a:ext uri="{FF2B5EF4-FFF2-40B4-BE49-F238E27FC236}">
                <a16:creationId xmlns:a16="http://schemas.microsoft.com/office/drawing/2014/main" id="{4B8DBEE3-5A15-9DB4-56EE-74E7149A44B5}"/>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24</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121361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a computer screen&#10;&#10;Description automatically generated with medium confidence">
            <a:extLst>
              <a:ext uri="{FF2B5EF4-FFF2-40B4-BE49-F238E27FC236}">
                <a16:creationId xmlns:a16="http://schemas.microsoft.com/office/drawing/2014/main" id="{8B430E16-3C59-934F-F7C8-55C056E918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38C17496-828E-1EDD-F097-E020512C1B6B}"/>
              </a:ext>
            </a:extLst>
          </p:cNvPr>
          <p:cNvSpPr/>
          <p:nvPr/>
        </p:nvSpPr>
        <p:spPr>
          <a:xfrm rot="10800000">
            <a:off x="0" y="2425700"/>
            <a:ext cx="12192000" cy="4432300"/>
          </a:xfrm>
          <a:prstGeom prst="rect">
            <a:avLst/>
          </a:prstGeom>
          <a:gradFill flip="none" rotWithShape="1">
            <a:gsLst>
              <a:gs pos="0">
                <a:schemeClr val="tx1">
                  <a:alpha val="80056"/>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11">
            <a:extLst>
              <a:ext uri="{FF2B5EF4-FFF2-40B4-BE49-F238E27FC236}">
                <a16:creationId xmlns:a16="http://schemas.microsoft.com/office/drawing/2014/main" id="{56CC3DE6-4164-73FB-C71A-B332A9464725}"/>
              </a:ext>
            </a:extLst>
          </p:cNvPr>
          <p:cNvSpPr/>
          <p:nvPr/>
        </p:nvSpPr>
        <p:spPr>
          <a:xfrm rot="16200000">
            <a:off x="-1212850" y="1212850"/>
            <a:ext cx="6858000" cy="4432300"/>
          </a:xfrm>
          <a:prstGeom prst="rect">
            <a:avLst/>
          </a:prstGeom>
          <a:gradFill flip="none" rotWithShape="1">
            <a:gsLst>
              <a:gs pos="0">
                <a:schemeClr val="tx1">
                  <a:alpha val="16000"/>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6" name="Straight Connector 15">
            <a:extLst>
              <a:ext uri="{FF2B5EF4-FFF2-40B4-BE49-F238E27FC236}">
                <a16:creationId xmlns:a16="http://schemas.microsoft.com/office/drawing/2014/main" id="{71FC68A0-BFC3-E31A-98B0-D3F153522CF9}"/>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82CF1F34-9386-0199-29F2-E45B86987115}"/>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a:solidFill>
                  <a:schemeClr val="bg1"/>
                </a:solidFill>
                <a:latin typeface="Forma DJR Display" pitchFamily="2" charset="77"/>
              </a:rPr>
              <a:t>Top segments</a:t>
            </a:r>
          </a:p>
        </p:txBody>
      </p:sp>
      <p:pic>
        <p:nvPicPr>
          <p:cNvPr id="3" name="Picture 2" descr="A picture containing text, clipart&#10;&#10;Description automatically generated">
            <a:extLst>
              <a:ext uri="{FF2B5EF4-FFF2-40B4-BE49-F238E27FC236}">
                <a16:creationId xmlns:a16="http://schemas.microsoft.com/office/drawing/2014/main" id="{084765EB-940C-9AF1-9422-77299353F1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2" name="Picture 2" descr="Image">
            <a:extLst>
              <a:ext uri="{FF2B5EF4-FFF2-40B4-BE49-F238E27FC236}">
                <a16:creationId xmlns:a16="http://schemas.microsoft.com/office/drawing/2014/main" id="{2BE43416-8676-E2C3-4B34-2470B4E83C0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384430" y="6442410"/>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6">
            <a:extLst>
              <a:ext uri="{FF2B5EF4-FFF2-40B4-BE49-F238E27FC236}">
                <a16:creationId xmlns:a16="http://schemas.microsoft.com/office/drawing/2014/main" id="{1F21B2B3-3430-4C87-F31F-19F00EE195A3}"/>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solidFill>
                  <a:schemeClr val="bg1"/>
                </a:solidFill>
                <a:latin typeface="Forma DJR Micro" pitchFamily="2" charset="77"/>
              </a:rPr>
              <a:pPr/>
              <a:t>25</a:t>
            </a:fld>
            <a:r>
              <a:rPr lang="en-US" sz="1000">
                <a:solidFill>
                  <a:schemeClr val="bg1"/>
                </a:solidFill>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73939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553B702-C6EB-F4A5-B113-0F0FEC6C7326}"/>
              </a:ext>
            </a:extLst>
          </p:cNvPr>
          <p:cNvSpPr/>
          <p:nvPr/>
        </p:nvSpPr>
        <p:spPr bwMode="ltGray">
          <a:xfrm>
            <a:off x="0" y="1249378"/>
            <a:ext cx="121920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4" name="Rectangle 13">
            <a:extLst>
              <a:ext uri="{FF2B5EF4-FFF2-40B4-BE49-F238E27FC236}">
                <a16:creationId xmlns:a16="http://schemas.microsoft.com/office/drawing/2014/main" id="{93D078DA-FB0A-C04D-2957-1817FFA0EF45}"/>
              </a:ext>
            </a:extLst>
          </p:cNvPr>
          <p:cNvSpPr/>
          <p:nvPr/>
        </p:nvSpPr>
        <p:spPr bwMode="ltGray">
          <a:xfrm>
            <a:off x="0" y="2161261"/>
            <a:ext cx="7416093" cy="3274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2" name="Text Placeholder 2">
            <a:extLst>
              <a:ext uri="{FF2B5EF4-FFF2-40B4-BE49-F238E27FC236}">
                <a16:creationId xmlns:a16="http://schemas.microsoft.com/office/drawing/2014/main" id="{4378F8F7-4258-EEE4-D2A2-FB3454CC978E}"/>
              </a:ext>
            </a:extLst>
          </p:cNvPr>
          <p:cNvSpPr txBox="1">
            <a:spLocks/>
          </p:cNvSpPr>
          <p:nvPr/>
        </p:nvSpPr>
        <p:spPr>
          <a:xfrm>
            <a:off x="296826" y="1296880"/>
            <a:ext cx="10619179" cy="885627"/>
          </a:xfrm>
          <a:prstGeom prst="rect">
            <a:avLst/>
          </a:prstGeom>
        </p:spPr>
        <p:txBody>
          <a:bodyPr vert="horz" wrap="square" lIns="0" tIns="45720" rIns="0" bIns="45720" rtlCol="0" anchor="ctr" anchorCtr="0">
            <a:spAutoFit/>
          </a:bodyPr>
          <a:lst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Forma DJR Micro" panose="00000000000000090000" pitchFamily="2" charset="0"/>
              <a:buNone/>
              <a:tabLst/>
              <a:defRPr/>
            </a:pPr>
            <a:r>
              <a:rPr kumimoji="0" lang="en-US" sz="1800" b="0" i="0" u="none" strike="noStrike" kern="1200" cap="none" spc="0" normalizeH="0" baseline="0" noProof="0">
                <a:ln>
                  <a:noFill/>
                </a:ln>
                <a:solidFill>
                  <a:srgbClr val="000000"/>
                </a:solidFill>
                <a:effectLst/>
                <a:uLnTx/>
                <a:uFillTx/>
                <a:latin typeface="Forma DJR Micro"/>
                <a:ea typeface="+mn-ea"/>
                <a:cs typeface="+mn-cs"/>
              </a:rPr>
              <a:t>AI and data science are now employed across nearly every industry segment. </a:t>
            </a:r>
          </a:p>
          <a:p>
            <a:pPr marL="0" marR="0" lvl="0" indent="0" algn="l" defTabSz="914400" rtl="0" eaLnBrk="1" fontAlgn="auto" latinLnBrk="0" hangingPunct="1">
              <a:lnSpc>
                <a:spcPct val="90000"/>
              </a:lnSpc>
              <a:spcBef>
                <a:spcPts val="300"/>
              </a:spcBef>
              <a:spcAft>
                <a:spcPts val="0"/>
              </a:spcAft>
              <a:buClrTx/>
              <a:buSzTx/>
              <a:buFont typeface="Forma DJR Micro" panose="00000000000000090000" pitchFamily="2" charset="0"/>
              <a:buNone/>
              <a:tabLst/>
              <a:defRPr/>
            </a:pPr>
            <a:r>
              <a:rPr kumimoji="0" lang="en-US" sz="1800" b="0" i="0" u="none" strike="noStrike" kern="1200" cap="none" spc="0" normalizeH="0" baseline="0" noProof="0">
                <a:ln>
                  <a:noFill/>
                </a:ln>
                <a:solidFill>
                  <a:srgbClr val="000000"/>
                </a:solidFill>
                <a:effectLst/>
                <a:uLnTx/>
                <a:uFillTx/>
                <a:latin typeface="Forma DJR Micro"/>
                <a:ea typeface="+mn-ea"/>
                <a:cs typeface="+mn-cs"/>
              </a:rPr>
              <a:t>Get rapid results on your most challenging projects with Z data science solutions designed to accelerate data science and AI development workflows. </a:t>
            </a:r>
          </a:p>
        </p:txBody>
      </p:sp>
      <p:sp>
        <p:nvSpPr>
          <p:cNvPr id="44" name="TextBox 43">
            <a:extLst>
              <a:ext uri="{FF2B5EF4-FFF2-40B4-BE49-F238E27FC236}">
                <a16:creationId xmlns:a16="http://schemas.microsoft.com/office/drawing/2014/main" id="{331675A1-A518-0FA9-9BC3-56D3661DB20C}"/>
              </a:ext>
            </a:extLst>
          </p:cNvPr>
          <p:cNvSpPr txBox="1"/>
          <p:nvPr/>
        </p:nvSpPr>
        <p:spPr>
          <a:xfrm>
            <a:off x="271117" y="2330770"/>
            <a:ext cx="6678502" cy="3016210"/>
          </a:xfrm>
          <a:prstGeom prst="rect">
            <a:avLst/>
          </a:prstGeom>
          <a:noFill/>
        </p:spPr>
        <p:txBody>
          <a:bodyPr wrap="square" lIns="0" tIns="0" rIns="0" bIns="0" rtlCol="0" anchor="t">
            <a:spAutoFit/>
          </a:bodyPr>
          <a:lstStyle/>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Certified Ubuntu</a:t>
            </a:r>
            <a:r>
              <a:rPr kumimoji="0" lang="en-US" sz="1600" b="0" i="0" u="none" strike="noStrike" kern="1200" cap="none" spc="0" normalizeH="0" baseline="30000" noProof="0">
                <a:ln>
                  <a:noFill/>
                </a:ln>
                <a:solidFill>
                  <a:prstClr val="black"/>
                </a:solidFill>
                <a:effectLst/>
                <a:uLnTx/>
                <a:uFillTx/>
                <a:latin typeface="Forma DJR Micro"/>
                <a:ea typeface="+mn-ea"/>
                <a:cs typeface="+mn-cs"/>
              </a:rPr>
              <a:t>1</a:t>
            </a:r>
            <a:r>
              <a:rPr kumimoji="0" lang="en-US" sz="1600" b="0" i="0" u="none" strike="noStrike" kern="1200" cap="none" spc="0" normalizeH="0" baseline="0" noProof="0">
                <a:ln>
                  <a:noFill/>
                </a:ln>
                <a:solidFill>
                  <a:prstClr val="black"/>
                </a:solidFill>
                <a:effectLst/>
                <a:uLnTx/>
                <a:uFillTx/>
                <a:latin typeface="Forma DJR Micro"/>
                <a:ea typeface="+mn-ea"/>
                <a:cs typeface="+mn-cs"/>
              </a:rPr>
              <a:t> and Windows—along with Microsoft WSL 2</a:t>
            </a:r>
            <a:r>
              <a:rPr kumimoji="0" lang="en-US" sz="1600" b="0" i="0" u="none" strike="noStrike" kern="1200" cap="none" spc="0" normalizeH="0" baseline="30000" noProof="0">
                <a:ln>
                  <a:noFill/>
                </a:ln>
                <a:solidFill>
                  <a:prstClr val="black"/>
                </a:solidFill>
                <a:effectLst/>
                <a:uLnTx/>
                <a:uFillTx/>
                <a:latin typeface="Forma DJR Micro"/>
                <a:ea typeface="+mn-ea"/>
                <a:cs typeface="+mn-cs"/>
              </a:rPr>
              <a:t>2</a:t>
            </a:r>
            <a:r>
              <a:rPr kumimoji="0" lang="en-US" sz="1600" b="0" i="0" u="none" strike="noStrike" kern="1200" cap="none" spc="0" normalizeH="0" baseline="0" noProof="0">
                <a:ln>
                  <a:noFill/>
                </a:ln>
                <a:solidFill>
                  <a:prstClr val="black"/>
                </a:solidFill>
                <a:effectLst/>
                <a:uLnTx/>
                <a:uFillTx/>
                <a:latin typeface="Forma DJR Micro"/>
                <a:ea typeface="+mn-ea"/>
                <a:cs typeface="+mn-cs"/>
              </a:rPr>
              <a:t>—enable data science in any environment.</a:t>
            </a:r>
            <a:endParaRPr kumimoji="0" lang="en-US" sz="1600" b="0" i="0" u="none" strike="noStrike" kern="1200" cap="none" spc="0" normalizeH="0" baseline="0" noProof="0">
              <a:ln>
                <a:noFill/>
              </a:ln>
              <a:solidFill>
                <a:prstClr val="black"/>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Z by HP Data Science Software Stack and Z by HP Data Science Stack Manager</a:t>
            </a:r>
            <a:r>
              <a:rPr kumimoji="0" lang="en-US" sz="1600" b="0" i="0" u="none" strike="noStrike" kern="1200" cap="none" spc="0" normalizeH="0" baseline="30000" noProof="0">
                <a:ln>
                  <a:noFill/>
                </a:ln>
                <a:solidFill>
                  <a:prstClr val="black"/>
                </a:solidFill>
                <a:effectLst/>
                <a:uLnTx/>
                <a:uFillTx/>
                <a:latin typeface="Forma DJR Micro"/>
                <a:ea typeface="+mn-ea"/>
                <a:cs typeface="+mn-cs"/>
              </a:rPr>
              <a:t>3 </a:t>
            </a:r>
            <a:r>
              <a:rPr kumimoji="0" lang="en-US" sz="1600" b="0" i="0" u="none" strike="noStrike" kern="1200" cap="none" spc="0" normalizeH="0" baseline="0" noProof="0">
                <a:ln>
                  <a:noFill/>
                </a:ln>
                <a:solidFill>
                  <a:prstClr val="black"/>
                </a:solidFill>
                <a:effectLst/>
                <a:uLnTx/>
                <a:uFillTx/>
                <a:latin typeface="Forma DJR Micro"/>
                <a:ea typeface="+mn-ea"/>
                <a:cs typeface="+mn-cs"/>
              </a:rPr>
              <a:t>provide convenient access to popular tools with automatic updates.</a:t>
            </a:r>
            <a:endParaRPr kumimoji="0" lang="en-US" sz="1600" b="0" i="0" u="none" strike="noStrike" kern="1200" cap="none" spc="0" normalizeH="0" baseline="0" noProof="0">
              <a:ln>
                <a:noFill/>
              </a:ln>
              <a:solidFill>
                <a:prstClr val="black"/>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Z by HP AI Studio will provide fast and easy access to tools, templates, and models to collaborate on AI, machine learning, and data science</a:t>
            </a:r>
            <a:r>
              <a:rPr kumimoji="0" lang="en-US" sz="1600" b="0" i="0" u="none" strike="noStrike" kern="1200" cap="none" spc="0" normalizeH="0" baseline="30000" noProof="0">
                <a:ln>
                  <a:noFill/>
                </a:ln>
                <a:solidFill>
                  <a:prstClr val="black"/>
                </a:solidFill>
                <a:effectLst/>
                <a:uLnTx/>
                <a:uFillTx/>
                <a:latin typeface="Forma DJR Micro"/>
                <a:ea typeface="+mn-ea"/>
                <a:cs typeface="+mn-cs"/>
              </a:rPr>
              <a:t>5</a:t>
            </a:r>
            <a:r>
              <a:rPr kumimoji="0" lang="en-US" sz="1600" b="0" i="0" u="none" strike="noStrike" kern="1200" cap="none" spc="0" normalizeH="0" baseline="0" noProof="0">
                <a:ln>
                  <a:noFill/>
                </a:ln>
                <a:solidFill>
                  <a:prstClr val="black"/>
                </a:solidFill>
                <a:effectLst/>
                <a:uLnTx/>
                <a:uFillTx/>
                <a:latin typeface="Forma DJR Micro"/>
                <a:ea typeface="+mn-ea"/>
                <a:cs typeface="+mn-cs"/>
              </a:rPr>
              <a:t>.</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Seamless and highly secure interaction with the cloud—toggle back and forth with ease.</a:t>
            </a:r>
            <a:endParaRPr kumimoji="0" lang="en-US" sz="1600" b="0" i="0" u="none" strike="noStrike" kern="1200" cap="none" spc="0" normalizeH="0" baseline="0" noProof="0">
              <a:ln>
                <a:noFill/>
              </a:ln>
              <a:solidFill>
                <a:prstClr val="black"/>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HP Anyware software provides access to workstation power from anywhere.</a:t>
            </a:r>
            <a:r>
              <a:rPr kumimoji="0" lang="en-US" sz="1600" b="0" i="0" u="none" strike="noStrike" kern="1200" cap="none" spc="0" normalizeH="0" baseline="30000" noProof="0">
                <a:ln>
                  <a:noFill/>
                </a:ln>
                <a:solidFill>
                  <a:prstClr val="black"/>
                </a:solidFill>
                <a:effectLst/>
                <a:uLnTx/>
                <a:uFillTx/>
                <a:latin typeface="Forma DJR Micro"/>
                <a:ea typeface="+mn-ea"/>
                <a:cs typeface="+mn-cs"/>
              </a:rPr>
              <a:t>4</a:t>
            </a:r>
          </a:p>
        </p:txBody>
      </p:sp>
      <p:pic>
        <p:nvPicPr>
          <p:cNvPr id="25" name="Picture 24" descr="A person sitting at a desk with two computers&#10;&#10;Description automatically generated">
            <a:extLst>
              <a:ext uri="{FF2B5EF4-FFF2-40B4-BE49-F238E27FC236}">
                <a16:creationId xmlns:a16="http://schemas.microsoft.com/office/drawing/2014/main" id="{DD94BBE1-7F1A-D7D8-BCE7-492031C60D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16092" y="2161260"/>
            <a:ext cx="4775908" cy="4696740"/>
          </a:xfrm>
          <a:prstGeom prst="rect">
            <a:avLst/>
          </a:prstGeom>
        </p:spPr>
      </p:pic>
      <p:pic>
        <p:nvPicPr>
          <p:cNvPr id="9" name="Picture 8" descr="A black and white logo&#10;&#10;Description automatically generated with medium confidence">
            <a:extLst>
              <a:ext uri="{FF2B5EF4-FFF2-40B4-BE49-F238E27FC236}">
                <a16:creationId xmlns:a16="http://schemas.microsoft.com/office/drawing/2014/main" id="{D52EC496-0154-CB54-D502-1897B65554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52790" y="6403256"/>
            <a:ext cx="579858" cy="264968"/>
          </a:xfrm>
          <a:prstGeom prst="rect">
            <a:avLst/>
          </a:prstGeom>
        </p:spPr>
      </p:pic>
      <p:sp>
        <p:nvSpPr>
          <p:cNvPr id="6" name="Rectangle 5">
            <a:extLst>
              <a:ext uri="{FF2B5EF4-FFF2-40B4-BE49-F238E27FC236}">
                <a16:creationId xmlns:a16="http://schemas.microsoft.com/office/drawing/2014/main" id="{A4D51082-C4BF-8697-91A3-6108983ED1D1}"/>
              </a:ext>
            </a:extLst>
          </p:cNvPr>
          <p:cNvSpPr/>
          <p:nvPr/>
        </p:nvSpPr>
        <p:spPr bwMode="ltGray">
          <a:xfrm>
            <a:off x="1337256" y="5635697"/>
            <a:ext cx="1097281"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AI Development</a:t>
            </a:r>
          </a:p>
        </p:txBody>
      </p:sp>
      <p:sp>
        <p:nvSpPr>
          <p:cNvPr id="8" name="Rectangle 7">
            <a:extLst>
              <a:ext uri="{FF2B5EF4-FFF2-40B4-BE49-F238E27FC236}">
                <a16:creationId xmlns:a16="http://schemas.microsoft.com/office/drawing/2014/main" id="{C7B6F0CD-84A2-91FE-1749-189B52943FF9}"/>
              </a:ext>
            </a:extLst>
          </p:cNvPr>
          <p:cNvSpPr/>
          <p:nvPr/>
        </p:nvSpPr>
        <p:spPr bwMode="ltGray">
          <a:xfrm>
            <a:off x="125062" y="5635697"/>
            <a:ext cx="1097280"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Data Analytics</a:t>
            </a:r>
          </a:p>
        </p:txBody>
      </p:sp>
      <p:sp>
        <p:nvSpPr>
          <p:cNvPr id="10" name="Rectangle 9">
            <a:extLst>
              <a:ext uri="{FF2B5EF4-FFF2-40B4-BE49-F238E27FC236}">
                <a16:creationId xmlns:a16="http://schemas.microsoft.com/office/drawing/2014/main" id="{96DFADC6-0194-5734-7B99-3A7B91CBBBD0}"/>
              </a:ext>
            </a:extLst>
          </p:cNvPr>
          <p:cNvSpPr/>
          <p:nvPr/>
        </p:nvSpPr>
        <p:spPr bwMode="ltGray">
          <a:xfrm>
            <a:off x="2549451" y="5635697"/>
            <a:ext cx="1097281"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Machine Learning</a:t>
            </a:r>
          </a:p>
        </p:txBody>
      </p:sp>
      <p:sp>
        <p:nvSpPr>
          <p:cNvPr id="11" name="Rectangle 10">
            <a:extLst>
              <a:ext uri="{FF2B5EF4-FFF2-40B4-BE49-F238E27FC236}">
                <a16:creationId xmlns:a16="http://schemas.microsoft.com/office/drawing/2014/main" id="{6BCA0B93-A843-C839-5E24-1E6C17CB1398}"/>
              </a:ext>
            </a:extLst>
          </p:cNvPr>
          <p:cNvSpPr/>
          <p:nvPr/>
        </p:nvSpPr>
        <p:spPr bwMode="ltGray">
          <a:xfrm>
            <a:off x="3761646" y="5635697"/>
            <a:ext cx="1097281"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Deep Learning</a:t>
            </a:r>
          </a:p>
        </p:txBody>
      </p:sp>
      <p:sp>
        <p:nvSpPr>
          <p:cNvPr id="12" name="Rectangle 11">
            <a:extLst>
              <a:ext uri="{FF2B5EF4-FFF2-40B4-BE49-F238E27FC236}">
                <a16:creationId xmlns:a16="http://schemas.microsoft.com/office/drawing/2014/main" id="{E1B1C9D2-8045-9E17-7BA4-11261B9279D6}"/>
              </a:ext>
            </a:extLst>
          </p:cNvPr>
          <p:cNvSpPr/>
          <p:nvPr/>
        </p:nvSpPr>
        <p:spPr bwMode="ltGray">
          <a:xfrm>
            <a:off x="4973841" y="5635697"/>
            <a:ext cx="1097281"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Computer Vision</a:t>
            </a:r>
          </a:p>
        </p:txBody>
      </p:sp>
      <p:sp>
        <p:nvSpPr>
          <p:cNvPr id="15" name="Rectangle 14">
            <a:extLst>
              <a:ext uri="{FF2B5EF4-FFF2-40B4-BE49-F238E27FC236}">
                <a16:creationId xmlns:a16="http://schemas.microsoft.com/office/drawing/2014/main" id="{BD782B1F-639D-C77D-CBCD-4E01B8AFDAF0}"/>
              </a:ext>
            </a:extLst>
          </p:cNvPr>
          <p:cNvSpPr/>
          <p:nvPr/>
        </p:nvSpPr>
        <p:spPr bwMode="ltGray">
          <a:xfrm>
            <a:off x="6186036" y="5635697"/>
            <a:ext cx="1097281"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Natural Language Processing</a:t>
            </a:r>
          </a:p>
        </p:txBody>
      </p:sp>
      <p:sp>
        <p:nvSpPr>
          <p:cNvPr id="19" name="Slide Number Placeholder 6">
            <a:extLst>
              <a:ext uri="{FF2B5EF4-FFF2-40B4-BE49-F238E27FC236}">
                <a16:creationId xmlns:a16="http://schemas.microsoft.com/office/drawing/2014/main" id="{D6037395-CF49-0603-08E4-4668BEA5B2C1}"/>
              </a:ext>
            </a:extLst>
          </p:cNvPr>
          <p:cNvSpPr txBox="1">
            <a:spLocks/>
          </p:cNvSpPr>
          <p:nvPr/>
        </p:nvSpPr>
        <p:spPr>
          <a:xfrm>
            <a:off x="330620" y="6571988"/>
            <a:ext cx="6618999"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HP Confidential. For use by HP or Partner with Customers under HP CDA only. </a:t>
            </a:r>
          </a:p>
        </p:txBody>
      </p:sp>
      <p:sp>
        <p:nvSpPr>
          <p:cNvPr id="3" name="Title 1">
            <a:extLst>
              <a:ext uri="{FF2B5EF4-FFF2-40B4-BE49-F238E27FC236}">
                <a16:creationId xmlns:a16="http://schemas.microsoft.com/office/drawing/2014/main" id="{F6E31286-5F7D-7E04-62E7-DC6072741CB2}"/>
              </a:ext>
            </a:extLst>
          </p:cNvPr>
          <p:cNvSpPr txBox="1">
            <a:spLocks/>
          </p:cNvSpPr>
          <p:nvPr/>
        </p:nvSpPr>
        <p:spPr>
          <a:xfrm>
            <a:off x="378097" y="379838"/>
            <a:ext cx="11612880" cy="580608"/>
          </a:xfrm>
          <a:prstGeom prst="rect">
            <a:avLst/>
          </a:prstGeom>
        </p:spPr>
        <p:txBody>
          <a:bodyPr vert="horz" wrap="square" lIns="0" tIns="0" rIns="0" bIns="0" rtlCol="0" anchor="ctr">
            <a:spAutoFit/>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FormaDJRDisplay"/>
                <a:ea typeface="+mj-ea"/>
                <a:cs typeface="+mj-cs"/>
              </a:rPr>
              <a:t>The Z advantage for AI and data science</a:t>
            </a:r>
          </a:p>
        </p:txBody>
      </p:sp>
    </p:spTree>
    <p:extLst>
      <p:ext uri="{BB962C8B-B14F-4D97-AF65-F5344CB8AC3E}">
        <p14:creationId xmlns:p14="http://schemas.microsoft.com/office/powerpoint/2010/main" val="147489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E5B237D-12AB-1949-3521-428936C53393}"/>
              </a:ext>
            </a:extLst>
          </p:cNvPr>
          <p:cNvSpPr/>
          <p:nvPr/>
        </p:nvSpPr>
        <p:spPr bwMode="ltGray">
          <a:xfrm>
            <a:off x="6096000" y="1295926"/>
            <a:ext cx="6096000" cy="55620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EF0C08B5-865A-73BA-4B3A-DB9664232AF4}"/>
              </a:ext>
            </a:extLst>
          </p:cNvPr>
          <p:cNvSpPr/>
          <p:nvPr/>
        </p:nvSpPr>
        <p:spPr bwMode="ltGray">
          <a:xfrm>
            <a:off x="-30874" y="1295926"/>
            <a:ext cx="6126874" cy="556207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54B1732F-243C-1B35-85E2-E5ADD5D59AF2}"/>
              </a:ext>
            </a:extLst>
          </p:cNvPr>
          <p:cNvSpPr/>
          <p:nvPr/>
        </p:nvSpPr>
        <p:spPr bwMode="ltGray">
          <a:xfrm>
            <a:off x="551001" y="4576107"/>
            <a:ext cx="4080669" cy="1389632"/>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572A1C0-54EB-5F6D-E0C2-0F72AFC618C8}"/>
              </a:ext>
            </a:extLst>
          </p:cNvPr>
          <p:cNvSpPr txBox="1"/>
          <p:nvPr/>
        </p:nvSpPr>
        <p:spPr>
          <a:xfrm>
            <a:off x="297842" y="304800"/>
            <a:ext cx="11943055" cy="693267"/>
          </a:xfrm>
          <a:prstGeom prst="rect">
            <a:avLst/>
          </a:prstGeom>
          <a:noFill/>
        </p:spPr>
        <p:txBody>
          <a:bodyPr wrap="square">
            <a:spAutoFit/>
          </a:bodyPr>
          <a:lstStyle>
            <a:defPPr>
              <a:defRPr lang="en-US"/>
            </a:defPPr>
            <a:lvl1pPr>
              <a:lnSpc>
                <a:spcPct val="85000"/>
              </a:lnSpc>
              <a:spcBef>
                <a:spcPct val="0"/>
              </a:spcBef>
              <a:tabLst/>
              <a:defRPr sz="4400">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 typeface="Forma DJR Micro" panose="00000000000000090000" pitchFamily="2" charset="0"/>
              <a:buNone/>
              <a:tabLst/>
              <a:defRPr/>
            </a:pPr>
            <a:r>
              <a:rPr kumimoji="0" lang="en-IN" sz="4400" b="0" i="0" u="none" strike="noStrike" kern="1200" cap="none" spc="0" normalizeH="0" baseline="0" noProof="0">
                <a:ln>
                  <a:noFill/>
                </a:ln>
                <a:solidFill>
                  <a:srgbClr val="000000"/>
                </a:solidFill>
                <a:effectLst/>
                <a:uLnTx/>
                <a:uFillTx/>
                <a:latin typeface="Forma DJR Display"/>
                <a:ea typeface="+mj-ea"/>
                <a:cs typeface="+mj-cs"/>
              </a:rPr>
              <a:t>HP AI Studio: Connecting Data, People and Compute</a:t>
            </a:r>
            <a:endParaRPr kumimoji="0" lang="en-US" sz="4400" b="0" i="0" u="none" strike="noStrike" kern="1200" cap="none" spc="0" normalizeH="0" baseline="0" noProof="0">
              <a:ln>
                <a:noFill/>
              </a:ln>
              <a:solidFill>
                <a:srgbClr val="000000"/>
              </a:solidFill>
              <a:effectLst/>
              <a:uLnTx/>
              <a:uFillTx/>
              <a:latin typeface="Forma DJR Display"/>
              <a:ea typeface="+mj-ea"/>
              <a:cs typeface="+mj-cs"/>
            </a:endParaRPr>
          </a:p>
        </p:txBody>
      </p:sp>
      <p:sp>
        <p:nvSpPr>
          <p:cNvPr id="2" name="Text Placeholder 22">
            <a:extLst>
              <a:ext uri="{FF2B5EF4-FFF2-40B4-BE49-F238E27FC236}">
                <a16:creationId xmlns:a16="http://schemas.microsoft.com/office/drawing/2014/main" id="{F8D25B26-16D5-FE89-4749-A9A0F2CF0F39}"/>
              </a:ext>
            </a:extLst>
          </p:cNvPr>
          <p:cNvSpPr txBox="1">
            <a:spLocks/>
          </p:cNvSpPr>
          <p:nvPr/>
        </p:nvSpPr>
        <p:spPr>
          <a:xfrm>
            <a:off x="6721093" y="1697042"/>
            <a:ext cx="5054017" cy="4665557"/>
          </a:xfrm>
          <a:prstGeom prst="rect">
            <a:avLst/>
          </a:prstGeom>
        </p:spPr>
        <p:txBody>
          <a:bodyPr lIns="91440" tIns="73152" rIns="91440" bIns="45720" anchor="t"/>
          <a:lstStyle>
            <a:lvl1pPr marL="0" indent="0" algn="l" defTabSz="914400" rtl="0" eaLnBrk="1" latinLnBrk="0" hangingPunct="1">
              <a:lnSpc>
                <a:spcPct val="90000"/>
              </a:lnSpc>
              <a:spcBef>
                <a:spcPts val="1000"/>
              </a:spcBef>
              <a:buFont typeface="Arial"/>
              <a:buNone/>
              <a:defRPr sz="1200" b="0" i="0" kern="1200">
                <a:solidFill>
                  <a:schemeClr val="tx1">
                    <a:lumMod val="65000"/>
                    <a:lumOff val="35000"/>
                  </a:schemeClr>
                </a:solidFill>
                <a:latin typeface="HP Simplified Light" panose="020B0404020204020204" pitchFamily="34" charset="0"/>
                <a:ea typeface="HP Simplified Light" panose="020B0404020204020204" pitchFamily="34" charset="0"/>
                <a:cs typeface="HP Simplified Light" panose="020B0404020204020204" pitchFamily="34" charset="0"/>
              </a:defRPr>
            </a:lvl1pPr>
            <a:lvl2pPr marL="685800" indent="-228600" algn="l" defTabSz="914400"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2pPr>
            <a:lvl3pPr marL="1143000" indent="-228600" algn="l" defTabSz="914400"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3pPr>
            <a:lvl4pPr marL="1600200" indent="-228600" algn="l" defTabSz="914400"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4pPr>
            <a:lvl5pPr marL="2057400" indent="-228600" algn="l" defTabSz="914400"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0"/>
              </a:spcAft>
              <a:buClrTx/>
              <a:buSzTx/>
              <a:buFont typeface="System Font Regular"/>
              <a:buChar char="●"/>
              <a:tabLst/>
              <a:defRPr/>
            </a:pPr>
            <a:endParaRPr kumimoji="0" lang="en-US" sz="1400" b="0" i="0" u="none" strike="noStrike" kern="1200" cap="none" spc="0" normalizeH="0" baseline="0" noProof="0">
              <a:ln>
                <a:noFill/>
              </a:ln>
              <a:solidFill>
                <a:srgbClr val="FFFFFF"/>
              </a:solidFill>
              <a:effectLst/>
              <a:uLnTx/>
              <a:uFillTx/>
              <a:latin typeface="Forma DJR Micro" pitchFamily="2" charset="77"/>
            </a:endParaRPr>
          </a:p>
        </p:txBody>
      </p:sp>
      <p:pic>
        <p:nvPicPr>
          <p:cNvPr id="4" name="Picture 3" descr="A computer with a screen on&#10;&#10;Description automatically generated">
            <a:extLst>
              <a:ext uri="{FF2B5EF4-FFF2-40B4-BE49-F238E27FC236}">
                <a16:creationId xmlns:a16="http://schemas.microsoft.com/office/drawing/2014/main" id="{1C0FAA99-B389-C371-F702-DE30A32363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552" y="1522476"/>
            <a:ext cx="4489569" cy="2977168"/>
          </a:xfrm>
          <a:prstGeom prst="rect">
            <a:avLst/>
          </a:prstGeom>
        </p:spPr>
      </p:pic>
      <p:sp>
        <p:nvSpPr>
          <p:cNvPr id="5" name="TextBox 4">
            <a:extLst>
              <a:ext uri="{FF2B5EF4-FFF2-40B4-BE49-F238E27FC236}">
                <a16:creationId xmlns:a16="http://schemas.microsoft.com/office/drawing/2014/main" id="{DC258614-36C9-1B6A-45D4-D75009BC31D9}"/>
              </a:ext>
            </a:extLst>
          </p:cNvPr>
          <p:cNvSpPr txBox="1"/>
          <p:nvPr/>
        </p:nvSpPr>
        <p:spPr>
          <a:xfrm>
            <a:off x="6659681" y="1451146"/>
            <a:ext cx="4591321" cy="227645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 typeface="Forma DJR Micro" panose="00000000000000090000" pitchFamily="2" charset="0"/>
              <a:buNone/>
              <a:tabLst/>
              <a:defRPr/>
            </a:pPr>
            <a:r>
              <a:rPr kumimoji="0" lang="en-US" sz="2400" b="0" i="0" u="none" strike="noStrike" kern="1200" cap="none" spc="0" normalizeH="0" baseline="0" noProof="0">
                <a:ln>
                  <a:noFill/>
                </a:ln>
                <a:solidFill>
                  <a:prstClr val="black"/>
                </a:solidFill>
                <a:effectLst/>
                <a:uLnTx/>
                <a:uFillTx/>
                <a:latin typeface="Forma DJR Micro"/>
                <a:ea typeface="+mn-ea"/>
                <a:cs typeface="+mn-cs"/>
              </a:rPr>
              <a:t>Customer challenges today:</a:t>
            </a:r>
          </a:p>
          <a:p>
            <a:pPr marL="182880" marR="0" lvl="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Data located in multiple cloud databases</a:t>
            </a:r>
            <a:endParaRPr kumimoji="0" lang="en-US" sz="18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endParaRPr>
          </a:p>
          <a:p>
            <a:pPr marL="182880" marR="0" lvl="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Team members using different tools</a:t>
            </a:r>
          </a:p>
          <a:p>
            <a:pPr marL="182880" marR="0" lvl="0" indent="-18288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No visibility to compute resources </a:t>
            </a:r>
          </a:p>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6" name="Rounded Rectangle 66">
            <a:extLst>
              <a:ext uri="{FF2B5EF4-FFF2-40B4-BE49-F238E27FC236}">
                <a16:creationId xmlns:a16="http://schemas.microsoft.com/office/drawing/2014/main" id="{D7450AB5-D8FB-EF52-994F-3DB39C55CE7F}"/>
              </a:ext>
            </a:extLst>
          </p:cNvPr>
          <p:cNvSpPr/>
          <p:nvPr/>
        </p:nvSpPr>
        <p:spPr bwMode="auto">
          <a:xfrm rot="5400000">
            <a:off x="5020755" y="3965444"/>
            <a:ext cx="1933389" cy="2468880"/>
          </a:xfrm>
          <a:prstGeom prst="roundRect">
            <a:avLst>
              <a:gd name="adj" fmla="val 0"/>
            </a:avLst>
          </a:prstGeom>
          <a:solidFill>
            <a:srgbClr val="549EF8"/>
          </a:solidFill>
          <a:ln w="6350" cap="flat" cmpd="sng" algn="ctr">
            <a:solidFill>
              <a:schemeClr val="bg1">
                <a:alpha val="73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ts val="0"/>
              </a:spcBef>
              <a:spcAft>
                <a:spcPts val="0"/>
              </a:spcAft>
              <a:buClrTx/>
              <a:buSzTx/>
              <a:buFontTx/>
              <a:buNone/>
              <a:tabLst>
                <a:tab pos="345177" algn="r"/>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0CD54C3-AD64-7700-437C-D4F771C1760A}"/>
              </a:ext>
            </a:extLst>
          </p:cNvPr>
          <p:cNvSpPr txBox="1"/>
          <p:nvPr/>
        </p:nvSpPr>
        <p:spPr>
          <a:xfrm>
            <a:off x="4836739" y="4780799"/>
            <a:ext cx="2272728" cy="118494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100" normalizeH="0" baseline="0" noProof="0">
                <a:ln>
                  <a:noFill/>
                </a:ln>
                <a:solidFill>
                  <a:srgbClr val="000000"/>
                </a:solidFill>
                <a:effectLst/>
                <a:uLnTx/>
                <a:uFillTx/>
                <a:latin typeface="FormaDJRDisplay" pitchFamily="2" charset="77"/>
                <a:ea typeface="+mn-ea"/>
                <a:cs typeface="+mn-cs"/>
              </a:rPr>
              <a:t>CENTRALIZE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Forma DJR Micro" panose="00000000000000090000" pitchFamily="2" charset="0"/>
                <a:ea typeface="+mn-ea"/>
                <a:cs typeface="+mn-cs"/>
              </a:rPr>
              <a:t>Simplify access to critical tools, compute, and data. </a:t>
            </a:r>
          </a:p>
        </p:txBody>
      </p:sp>
      <p:grpSp>
        <p:nvGrpSpPr>
          <p:cNvPr id="10" name="Group 9">
            <a:extLst>
              <a:ext uri="{FF2B5EF4-FFF2-40B4-BE49-F238E27FC236}">
                <a16:creationId xmlns:a16="http://schemas.microsoft.com/office/drawing/2014/main" id="{94C80556-011C-E4F7-0315-60EDEF581273}"/>
              </a:ext>
            </a:extLst>
          </p:cNvPr>
          <p:cNvGrpSpPr/>
          <p:nvPr/>
        </p:nvGrpSpPr>
        <p:grpSpPr>
          <a:xfrm>
            <a:off x="5484320" y="3788091"/>
            <a:ext cx="1005775" cy="847257"/>
            <a:chOff x="1724464" y="1982076"/>
            <a:chExt cx="1224190" cy="1031248"/>
          </a:xfrm>
          <a:solidFill>
            <a:schemeClr val="tx1"/>
          </a:solidFill>
          <a:effectLst/>
        </p:grpSpPr>
        <p:sp>
          <p:nvSpPr>
            <p:cNvPr id="11" name="Oval 10">
              <a:extLst>
                <a:ext uri="{FF2B5EF4-FFF2-40B4-BE49-F238E27FC236}">
                  <a16:creationId xmlns:a16="http://schemas.microsoft.com/office/drawing/2014/main" id="{0E23C4A6-0262-8F8A-14E8-4069C216ED7D}"/>
                </a:ext>
              </a:extLst>
            </p:cNvPr>
            <p:cNvSpPr/>
            <p:nvPr/>
          </p:nvSpPr>
          <p:spPr bwMode="auto">
            <a:xfrm>
              <a:off x="1811792" y="1982076"/>
              <a:ext cx="1031248" cy="1031248"/>
            </a:xfrm>
            <a:prstGeom prst="ellipse">
              <a:avLst/>
            </a:prstGeom>
            <a:grpFill/>
            <a:ln w="6350" cap="flat" cmpd="sng" algn="ctr">
              <a:solidFill>
                <a:schemeClr val="bg1">
                  <a:alpha val="52008"/>
                </a:schemeClr>
              </a:solidFill>
              <a:prstDash val="solid"/>
              <a:round/>
              <a:headEnd type="none" w="med" len="med"/>
              <a:tailEnd type="none" w="med" len="med"/>
            </a:ln>
            <a:effectLst>
              <a:outerShdw blurRad="188396" dist="329686" dir="5400000" algn="ctr" rotWithShape="0">
                <a:srgbClr val="000000">
                  <a:alpha val="34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ts val="0"/>
                </a:spcBef>
                <a:spcAft>
                  <a:spcPts val="0"/>
                </a:spcAft>
                <a:buClrTx/>
                <a:buSzTx/>
                <a:buFontTx/>
                <a:buNone/>
                <a:tabLst>
                  <a:tab pos="345177" algn="r"/>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2AEF8224-16DF-B174-5EC4-3BA58CAB715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724464" y="2068009"/>
              <a:ext cx="1224190" cy="868779"/>
            </a:xfrm>
            <a:prstGeom prst="rect">
              <a:avLst/>
            </a:prstGeom>
          </p:spPr>
        </p:pic>
      </p:grpSp>
      <p:sp>
        <p:nvSpPr>
          <p:cNvPr id="13" name="Rounded Rectangle 68">
            <a:extLst>
              <a:ext uri="{FF2B5EF4-FFF2-40B4-BE49-F238E27FC236}">
                <a16:creationId xmlns:a16="http://schemas.microsoft.com/office/drawing/2014/main" id="{2D6CD725-6443-0632-D348-BBF33FFEE653}"/>
              </a:ext>
            </a:extLst>
          </p:cNvPr>
          <p:cNvSpPr/>
          <p:nvPr/>
        </p:nvSpPr>
        <p:spPr bwMode="auto">
          <a:xfrm rot="5400000">
            <a:off x="10002649" y="3964143"/>
            <a:ext cx="1933391" cy="2468880"/>
          </a:xfrm>
          <a:prstGeom prst="roundRect">
            <a:avLst>
              <a:gd name="adj" fmla="val 0"/>
            </a:avLst>
          </a:prstGeom>
          <a:solidFill>
            <a:srgbClr val="549EF8"/>
          </a:solidFill>
          <a:ln w="6350" cap="flat" cmpd="sng" algn="ctr">
            <a:solidFill>
              <a:schemeClr val="bg1">
                <a:alpha val="73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ts val="0"/>
              </a:spcBef>
              <a:spcAft>
                <a:spcPts val="0"/>
              </a:spcAft>
              <a:buClrTx/>
              <a:buSzTx/>
              <a:buFontTx/>
              <a:buNone/>
              <a:tabLst>
                <a:tab pos="345177" algn="r"/>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06E114E-7728-AB55-B9DC-CF81AD397E7D}"/>
              </a:ext>
            </a:extLst>
          </p:cNvPr>
          <p:cNvSpPr txBox="1"/>
          <p:nvPr/>
        </p:nvSpPr>
        <p:spPr>
          <a:xfrm>
            <a:off x="9836511" y="4780799"/>
            <a:ext cx="2265667" cy="118494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100" normalizeH="0" baseline="0" noProof="0">
                <a:ln>
                  <a:noFill/>
                </a:ln>
                <a:solidFill>
                  <a:srgbClr val="000000"/>
                </a:solidFill>
                <a:effectLst/>
                <a:uLnTx/>
                <a:uFillTx/>
                <a:latin typeface="FormaDJRDisplay" pitchFamily="2" charset="77"/>
                <a:ea typeface="+mn-ea"/>
                <a:cs typeface="+mn-cs"/>
              </a:rPr>
              <a:t>ACCELERATE</a:t>
            </a:r>
          </a:p>
          <a:p>
            <a:pPr marL="0" marR="0" lvl="0" indent="0" algn="ctr" defTabSz="914400" rtl="0" eaLnBrk="1" fontAlgn="auto" latinLnBrk="0" hangingPunct="1">
              <a:lnSpc>
                <a:spcPct val="100000"/>
              </a:lnSpc>
              <a:spcBef>
                <a:spcPts val="600"/>
              </a:spcBef>
              <a:spcAft>
                <a:spcPts val="0"/>
              </a:spcAft>
              <a:buClrTx/>
              <a:buSzTx/>
              <a:buFont typeface="Forma DJR Micro" panose="00000000000000090000" pitchFamily="2" charset="0"/>
              <a:buNone/>
              <a:tabLst/>
              <a:defRPr/>
            </a:pPr>
            <a:r>
              <a:rPr kumimoji="0" lang="en-US" sz="1600" i="0" u="none" strike="noStrike" kern="0" cap="none" spc="0" normalizeH="0" baseline="0" noProof="0">
                <a:ln>
                  <a:noFill/>
                </a:ln>
                <a:solidFill>
                  <a:srgbClr val="000000"/>
                </a:solidFill>
                <a:effectLst/>
                <a:uLnTx/>
                <a:uFillTx/>
                <a:latin typeface="Forma DJR Micro" panose="00000000000000090000" pitchFamily="2" charset="0"/>
                <a:ea typeface="+mn-ea"/>
                <a:cs typeface="+mn-cs"/>
              </a:rPr>
              <a:t>Create local AI </a:t>
            </a:r>
            <a:r>
              <a:rPr kumimoji="0" lang="en-US" sz="1600" b="0" i="0" u="none" strike="noStrike" kern="0" cap="none" spc="0" normalizeH="0" baseline="0" noProof="0">
                <a:ln>
                  <a:noFill/>
                </a:ln>
                <a:solidFill>
                  <a:srgbClr val="000000"/>
                </a:solidFill>
                <a:effectLst/>
                <a:uLnTx/>
                <a:uFillTx/>
                <a:latin typeface="Forma DJR Micro" panose="00000000000000090000" pitchFamily="2" charset="0"/>
                <a:ea typeface="+mn-ea"/>
                <a:cs typeface="+mn-cs"/>
              </a:rPr>
              <a:t>projects in minutes, not days/weeks.</a:t>
            </a:r>
          </a:p>
        </p:txBody>
      </p:sp>
      <p:grpSp>
        <p:nvGrpSpPr>
          <p:cNvPr id="15" name="Group 14">
            <a:extLst>
              <a:ext uri="{FF2B5EF4-FFF2-40B4-BE49-F238E27FC236}">
                <a16:creationId xmlns:a16="http://schemas.microsoft.com/office/drawing/2014/main" id="{C561BCAE-BA13-A3AB-1BF8-1DF73EA4ADA1}"/>
              </a:ext>
            </a:extLst>
          </p:cNvPr>
          <p:cNvGrpSpPr/>
          <p:nvPr/>
        </p:nvGrpSpPr>
        <p:grpSpPr>
          <a:xfrm>
            <a:off x="10517828" y="3765706"/>
            <a:ext cx="847257" cy="847257"/>
            <a:chOff x="1777848" y="1982076"/>
            <a:chExt cx="1031248" cy="1031248"/>
          </a:xfrm>
          <a:solidFill>
            <a:schemeClr val="tx1">
              <a:alpha val="89804"/>
            </a:schemeClr>
          </a:solidFill>
        </p:grpSpPr>
        <p:sp>
          <p:nvSpPr>
            <p:cNvPr id="17" name="Oval 16">
              <a:extLst>
                <a:ext uri="{FF2B5EF4-FFF2-40B4-BE49-F238E27FC236}">
                  <a16:creationId xmlns:a16="http://schemas.microsoft.com/office/drawing/2014/main" id="{DD53ADF2-01D2-C969-5B30-62B29C41ECFD}"/>
                </a:ext>
              </a:extLst>
            </p:cNvPr>
            <p:cNvSpPr/>
            <p:nvPr/>
          </p:nvSpPr>
          <p:spPr bwMode="auto">
            <a:xfrm>
              <a:off x="1777848" y="1982076"/>
              <a:ext cx="1031248" cy="1031248"/>
            </a:xfrm>
            <a:prstGeom prst="ellipse">
              <a:avLst/>
            </a:prstGeom>
            <a:grpFill/>
            <a:ln w="6350" cap="flat" cmpd="sng" algn="ctr">
              <a:solidFill>
                <a:schemeClr val="bg1">
                  <a:alpha val="52008"/>
                </a:schemeClr>
              </a:solidFill>
              <a:prstDash val="solid"/>
              <a:round/>
              <a:headEnd type="none" w="med" len="med"/>
              <a:tailEnd type="none" w="med" len="med"/>
            </a:ln>
            <a:effectLst>
              <a:outerShdw blurRad="188396" dist="329686" dir="5400000" algn="ctr" rotWithShape="0">
                <a:srgbClr val="000000">
                  <a:alpha val="34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ts val="0"/>
                </a:spcBef>
                <a:spcAft>
                  <a:spcPts val="0"/>
                </a:spcAft>
                <a:buClrTx/>
                <a:buSzTx/>
                <a:buFontTx/>
                <a:buNone/>
                <a:tabLst>
                  <a:tab pos="345177" algn="r"/>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1">
              <a:extLst>
                <a:ext uri="{FF2B5EF4-FFF2-40B4-BE49-F238E27FC236}">
                  <a16:creationId xmlns:a16="http://schemas.microsoft.com/office/drawing/2014/main" id="{47730A10-1A9E-D0A5-535E-7B38776EA15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817647" y="2080403"/>
              <a:ext cx="965592" cy="685259"/>
            </a:xfrm>
            <a:prstGeom prst="rect">
              <a:avLst/>
            </a:prstGeom>
          </p:spPr>
        </p:pic>
      </p:grpSp>
      <p:sp>
        <p:nvSpPr>
          <p:cNvPr id="21" name="Rounded Rectangle 67">
            <a:extLst>
              <a:ext uri="{FF2B5EF4-FFF2-40B4-BE49-F238E27FC236}">
                <a16:creationId xmlns:a16="http://schemas.microsoft.com/office/drawing/2014/main" id="{6646612B-1427-DE34-04AC-CF01DDE6C5FF}"/>
              </a:ext>
            </a:extLst>
          </p:cNvPr>
          <p:cNvSpPr/>
          <p:nvPr/>
        </p:nvSpPr>
        <p:spPr bwMode="auto">
          <a:xfrm rot="5400000">
            <a:off x="7504530" y="3964141"/>
            <a:ext cx="1933390" cy="2468880"/>
          </a:xfrm>
          <a:prstGeom prst="roundRect">
            <a:avLst>
              <a:gd name="adj" fmla="val 0"/>
            </a:avLst>
          </a:prstGeom>
          <a:solidFill>
            <a:srgbClr val="549EF8"/>
          </a:solidFill>
          <a:ln w="6350" cap="flat" cmpd="sng" algn="ctr">
            <a:solidFill>
              <a:schemeClr val="bg1">
                <a:alpha val="73000"/>
              </a:schemeClr>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ts val="0"/>
              </a:spcBef>
              <a:spcAft>
                <a:spcPts val="0"/>
              </a:spcAft>
              <a:buClrTx/>
              <a:buSzTx/>
              <a:buFontTx/>
              <a:buNone/>
              <a:tabLst>
                <a:tab pos="345177" algn="r"/>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93D630C8-F0F4-B040-7136-912662432EED}"/>
              </a:ext>
            </a:extLst>
          </p:cNvPr>
          <p:cNvSpPr txBox="1"/>
          <p:nvPr/>
        </p:nvSpPr>
        <p:spPr>
          <a:xfrm>
            <a:off x="7272417" y="4780799"/>
            <a:ext cx="2397616" cy="118494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100" normalizeH="0" baseline="0" noProof="0">
                <a:ln>
                  <a:noFill/>
                </a:ln>
                <a:solidFill>
                  <a:srgbClr val="000000"/>
                </a:solidFill>
                <a:effectLst/>
                <a:uLnTx/>
                <a:uFillTx/>
                <a:latin typeface="FormaDJRDisplay" pitchFamily="2" charset="77"/>
                <a:ea typeface="+mn-ea"/>
                <a:cs typeface="+mn-cs"/>
              </a:rPr>
              <a:t>COLLABORATE</a:t>
            </a:r>
          </a:p>
          <a:p>
            <a:pPr marL="0" marR="0" lvl="0" indent="0" algn="ctr" defTabSz="914400" rtl="0" eaLnBrk="1" fontAlgn="auto" latinLnBrk="0" hangingPunct="1">
              <a:lnSpc>
                <a:spcPct val="100000"/>
              </a:lnSpc>
              <a:spcBef>
                <a:spcPts val="600"/>
              </a:spcBef>
              <a:spcAft>
                <a:spcPts val="0"/>
              </a:spcAft>
              <a:buClrTx/>
              <a:buSzTx/>
              <a:buFont typeface="Forma DJR Micro" panose="00000000000000090000" pitchFamily="2" charset="0"/>
              <a:buNone/>
              <a:tabLst/>
              <a:defRPr/>
            </a:pPr>
            <a:r>
              <a:rPr kumimoji="0" lang="en-US" sz="1600" i="0" u="none" strike="noStrike" kern="0" cap="none" spc="0" normalizeH="0" baseline="0" noProof="0">
                <a:ln>
                  <a:noFill/>
                </a:ln>
                <a:solidFill>
                  <a:srgbClr val="000000"/>
                </a:solidFill>
                <a:effectLst/>
                <a:uLnTx/>
                <a:uFillTx/>
                <a:latin typeface="Forma DJR Micro" panose="00000000000000090000" pitchFamily="2" charset="0"/>
                <a:ea typeface="+mn-ea"/>
                <a:cs typeface="+mn-cs"/>
              </a:rPr>
              <a:t>Efficiently share images </a:t>
            </a:r>
            <a:r>
              <a:rPr kumimoji="0" lang="en-US" sz="1600" b="0" i="0" u="none" strike="noStrike" kern="0" cap="none" spc="0" normalizeH="0" baseline="0" noProof="0">
                <a:ln>
                  <a:noFill/>
                </a:ln>
                <a:solidFill>
                  <a:srgbClr val="000000"/>
                </a:solidFill>
                <a:effectLst/>
                <a:uLnTx/>
                <a:uFillTx/>
                <a:latin typeface="Forma DJR Micro" panose="00000000000000090000" pitchFamily="2" charset="0"/>
                <a:ea typeface="+mn-ea"/>
                <a:cs typeface="+mn-cs"/>
              </a:rPr>
              <a:t>with teammates and collaborate in real-time.</a:t>
            </a:r>
          </a:p>
        </p:txBody>
      </p:sp>
      <p:grpSp>
        <p:nvGrpSpPr>
          <p:cNvPr id="26" name="Group 25">
            <a:extLst>
              <a:ext uri="{FF2B5EF4-FFF2-40B4-BE49-F238E27FC236}">
                <a16:creationId xmlns:a16="http://schemas.microsoft.com/office/drawing/2014/main" id="{89FD19AD-86C3-D486-1578-8CED557905FA}"/>
              </a:ext>
            </a:extLst>
          </p:cNvPr>
          <p:cNvGrpSpPr/>
          <p:nvPr/>
        </p:nvGrpSpPr>
        <p:grpSpPr>
          <a:xfrm>
            <a:off x="8011842" y="3765706"/>
            <a:ext cx="933107" cy="847256"/>
            <a:chOff x="1765559" y="1579551"/>
            <a:chExt cx="1135742" cy="1031248"/>
          </a:xfrm>
          <a:solidFill>
            <a:schemeClr val="tx1"/>
          </a:solidFill>
        </p:grpSpPr>
        <p:sp>
          <p:nvSpPr>
            <p:cNvPr id="27" name="Oval 26">
              <a:extLst>
                <a:ext uri="{FF2B5EF4-FFF2-40B4-BE49-F238E27FC236}">
                  <a16:creationId xmlns:a16="http://schemas.microsoft.com/office/drawing/2014/main" id="{7A6B94EC-2B9C-9B1E-B220-1A09506762AD}"/>
                </a:ext>
              </a:extLst>
            </p:cNvPr>
            <p:cNvSpPr/>
            <p:nvPr/>
          </p:nvSpPr>
          <p:spPr bwMode="auto">
            <a:xfrm>
              <a:off x="1850521" y="1579551"/>
              <a:ext cx="1031247" cy="1031248"/>
            </a:xfrm>
            <a:prstGeom prst="ellipse">
              <a:avLst/>
            </a:prstGeom>
            <a:grpFill/>
            <a:ln w="6350" cap="flat" cmpd="sng" algn="ctr">
              <a:solidFill>
                <a:schemeClr val="bg1">
                  <a:alpha val="52008"/>
                </a:schemeClr>
              </a:solidFill>
              <a:prstDash val="solid"/>
              <a:round/>
              <a:headEnd type="none" w="med" len="med"/>
              <a:tailEnd type="none" w="med" len="med"/>
            </a:ln>
            <a:effectLst>
              <a:outerShdw blurRad="188396" dist="329686" dir="5400000" algn="ctr" rotWithShape="0">
                <a:srgbClr val="000000">
                  <a:alpha val="34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ts val="0"/>
                </a:spcBef>
                <a:spcAft>
                  <a:spcPts val="0"/>
                </a:spcAft>
                <a:buClrTx/>
                <a:buSzTx/>
                <a:buFontTx/>
                <a:buNone/>
                <a:tabLst>
                  <a:tab pos="345177" algn="r"/>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28" name="Picture 11">
              <a:extLst>
                <a:ext uri="{FF2B5EF4-FFF2-40B4-BE49-F238E27FC236}">
                  <a16:creationId xmlns:a16="http://schemas.microsoft.com/office/drawing/2014/main" id="{8F6E2741-354E-EB2D-9956-EF948737E91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765559" y="1675017"/>
              <a:ext cx="1135742" cy="806010"/>
            </a:xfrm>
            <a:prstGeom prst="rect">
              <a:avLst/>
            </a:prstGeom>
          </p:spPr>
        </p:pic>
      </p:grpSp>
      <p:sp>
        <p:nvSpPr>
          <p:cNvPr id="29" name="TextBox 28">
            <a:extLst>
              <a:ext uri="{FF2B5EF4-FFF2-40B4-BE49-F238E27FC236}">
                <a16:creationId xmlns:a16="http://schemas.microsoft.com/office/drawing/2014/main" id="{D8597952-131E-453B-52E4-FD67991906E1}"/>
              </a:ext>
            </a:extLst>
          </p:cNvPr>
          <p:cNvSpPr txBox="1"/>
          <p:nvPr/>
        </p:nvSpPr>
        <p:spPr>
          <a:xfrm>
            <a:off x="1030871" y="4738865"/>
            <a:ext cx="3478799" cy="830997"/>
          </a:xfrm>
          <a:prstGeom prst="rect">
            <a:avLst/>
          </a:prstGeom>
          <a:solidFill>
            <a:schemeClr val="accent3"/>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Forma DJR Micro"/>
                <a:ea typeface="+mn-ea"/>
                <a:cs typeface="+mn-cs"/>
              </a:rPr>
              <a:t>With Z by HP AI Studio</a:t>
            </a:r>
            <a:r>
              <a:rPr kumimoji="0" lang="en-US" sz="2400" i="0" u="none" strike="noStrike" kern="1200" cap="none" spc="0" normalizeH="0" baseline="30000" noProof="0" dirty="0">
                <a:ln>
                  <a:noFill/>
                </a:ln>
                <a:solidFill>
                  <a:srgbClr val="000000"/>
                </a:solidFill>
                <a:effectLst/>
                <a:uLnTx/>
                <a:uFillTx/>
                <a:latin typeface="Forma DJR Micro"/>
                <a:ea typeface="+mn-ea"/>
                <a:cs typeface="+mn-cs"/>
              </a:rPr>
              <a:t>5</a:t>
            </a:r>
            <a:endParaRPr kumimoji="0" lang="en-US" sz="2400" i="0" u="none" strike="noStrike" kern="1200" cap="none" spc="0" normalizeH="0" baseline="0" noProof="0" dirty="0">
              <a:ln>
                <a:noFill/>
              </a:ln>
              <a:solidFill>
                <a:srgbClr val="000000"/>
              </a:solidFill>
              <a:effectLst/>
              <a:uLnTx/>
              <a:uFillTx/>
              <a:latin typeface="Forma DJR Mic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Forma DJR Micro"/>
                <a:ea typeface="+mn-ea"/>
                <a:cs typeface="+mn-cs"/>
              </a:rPr>
              <a:t>customers can: </a:t>
            </a:r>
          </a:p>
        </p:txBody>
      </p:sp>
      <p:pic>
        <p:nvPicPr>
          <p:cNvPr id="7" name="Picture 6" descr="A picture containing black, darkness&#10;&#10;Description automatically generated">
            <a:extLst>
              <a:ext uri="{FF2B5EF4-FFF2-40B4-BE49-F238E27FC236}">
                <a16:creationId xmlns:a16="http://schemas.microsoft.com/office/drawing/2014/main" id="{019CE6BA-21DA-3504-8D4D-032B81FAEE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
        <p:nvSpPr>
          <p:cNvPr id="3" name="Slide Number Placeholder 6">
            <a:extLst>
              <a:ext uri="{FF2B5EF4-FFF2-40B4-BE49-F238E27FC236}">
                <a16:creationId xmlns:a16="http://schemas.microsoft.com/office/drawing/2014/main" id="{36C8608B-9670-5E3A-2A0C-C5FD102611B9}"/>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27</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46386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3572A1C0-54EB-5F6D-E0C2-0F72AFC618C8}"/>
              </a:ext>
            </a:extLst>
          </p:cNvPr>
          <p:cNvSpPr txBox="1"/>
          <p:nvPr/>
        </p:nvSpPr>
        <p:spPr>
          <a:xfrm>
            <a:off x="311707" y="369916"/>
            <a:ext cx="11439288" cy="693267"/>
          </a:xfrm>
          <a:prstGeom prst="rect">
            <a:avLst/>
          </a:prstGeom>
          <a:noFill/>
        </p:spPr>
        <p:txBody>
          <a:bodyPr wrap="square">
            <a:spAutoFit/>
          </a:bodyPr>
          <a:lstStyle>
            <a:defPPr>
              <a:defRPr lang="en-US"/>
            </a:defPPr>
            <a:lvl1pPr>
              <a:lnSpc>
                <a:spcPct val="85000"/>
              </a:lnSpc>
              <a:spcBef>
                <a:spcPct val="0"/>
              </a:spcBef>
              <a:tabLst/>
              <a:defRPr sz="4400">
                <a:latin typeface="+mj-lt"/>
                <a:ea typeface="+mj-ea"/>
                <a:cs typeface="+mj-cs"/>
              </a:defRPr>
            </a:lvl1pPr>
          </a:lstStyle>
          <a:p>
            <a:r>
              <a:rPr lang="en-IN"/>
              <a:t>Z8 Fury G5 advantage for data science</a:t>
            </a:r>
            <a:endParaRPr lang="en-US"/>
          </a:p>
        </p:txBody>
      </p:sp>
      <p:sp>
        <p:nvSpPr>
          <p:cNvPr id="12" name="Content Placeholder 1">
            <a:extLst>
              <a:ext uri="{FF2B5EF4-FFF2-40B4-BE49-F238E27FC236}">
                <a16:creationId xmlns:a16="http://schemas.microsoft.com/office/drawing/2014/main" id="{ACD91EBA-979C-EB2B-BDC6-30D8A8455C25}"/>
              </a:ext>
            </a:extLst>
          </p:cNvPr>
          <p:cNvSpPr txBox="1">
            <a:spLocks/>
          </p:cNvSpPr>
          <p:nvPr/>
        </p:nvSpPr>
        <p:spPr>
          <a:xfrm>
            <a:off x="384412" y="1521409"/>
            <a:ext cx="11439288" cy="826784"/>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endParaRPr lang="en-GB">
              <a:effectLst/>
              <a:latin typeface="Forma DJR Micro" panose="00000000000000090000" pitchFamily="2"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D79F889E-E814-964A-C0D7-70F4CED84F6E}"/>
              </a:ext>
            </a:extLst>
          </p:cNvPr>
          <p:cNvSpPr/>
          <p:nvPr/>
        </p:nvSpPr>
        <p:spPr bwMode="ltGray">
          <a:xfrm>
            <a:off x="2041209" y="2754800"/>
            <a:ext cx="1295400" cy="1267332"/>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 Placeholder 8">
            <a:extLst>
              <a:ext uri="{FF2B5EF4-FFF2-40B4-BE49-F238E27FC236}">
                <a16:creationId xmlns:a16="http://schemas.microsoft.com/office/drawing/2014/main" id="{A08893DC-B11F-A21E-B050-5D27819E2BA2}"/>
              </a:ext>
            </a:extLst>
          </p:cNvPr>
          <p:cNvSpPr>
            <a:spLocks noGrp="1"/>
          </p:cNvSpPr>
          <p:nvPr>
            <p:ph type="body" sz="quarter" idx="15"/>
          </p:nvPr>
        </p:nvSpPr>
        <p:spPr>
          <a:xfrm>
            <a:off x="304798" y="1466586"/>
            <a:ext cx="11582400" cy="597856"/>
          </a:xfrm>
        </p:spPr>
        <p:txBody>
          <a:bodyPr lIns="91440"/>
          <a:lstStyle/>
          <a:p>
            <a:r>
              <a:rPr lang="en-US">
                <a:latin typeface="Forma DJR Micro" panose="00000000000000090000" pitchFamily="2" charset="0"/>
                <a:cs typeface="Calibri" panose="020F0502020204030204" pitchFamily="34" charset="0"/>
              </a:rPr>
              <a:t>Deliver fast, accurate insights from your most challenging deep learning projects. The Z8 Fury is optimized to run complex models with unstructured data. Or, set your team up to run simultaneous workflows on up to 4 GPUs. </a:t>
            </a:r>
          </a:p>
        </p:txBody>
      </p:sp>
      <p:sp>
        <p:nvSpPr>
          <p:cNvPr id="17" name="Rectangle 16">
            <a:extLst>
              <a:ext uri="{FF2B5EF4-FFF2-40B4-BE49-F238E27FC236}">
                <a16:creationId xmlns:a16="http://schemas.microsoft.com/office/drawing/2014/main" id="{0DE94900-B81F-D08C-9534-AFB98A008F89}"/>
              </a:ext>
            </a:extLst>
          </p:cNvPr>
          <p:cNvSpPr/>
          <p:nvPr/>
        </p:nvSpPr>
        <p:spPr bwMode="ltGray">
          <a:xfrm>
            <a:off x="5551912" y="2745543"/>
            <a:ext cx="1295400" cy="1267332"/>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2">
            <a:extLst>
              <a:ext uri="{FF2B5EF4-FFF2-40B4-BE49-F238E27FC236}">
                <a16:creationId xmlns:a16="http://schemas.microsoft.com/office/drawing/2014/main" id="{0950A5B3-54AE-1E96-83F0-F4F082B8C3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67073" y="2965925"/>
            <a:ext cx="905164" cy="9144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E31C572-66E6-0E30-65EE-293E580DD2ED}"/>
              </a:ext>
            </a:extLst>
          </p:cNvPr>
          <p:cNvSpPr/>
          <p:nvPr/>
        </p:nvSpPr>
        <p:spPr bwMode="ltGray">
          <a:xfrm>
            <a:off x="8870044" y="2766461"/>
            <a:ext cx="1295400" cy="1267332"/>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6">
            <a:extLst>
              <a:ext uri="{FF2B5EF4-FFF2-40B4-BE49-F238E27FC236}">
                <a16:creationId xmlns:a16="http://schemas.microsoft.com/office/drawing/2014/main" id="{2BD28AA4-3FEF-82E7-4D39-7EEE1BE11B93}"/>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28</a:t>
            </a:fld>
            <a:r>
              <a:rPr lang="en-US" sz="1000">
                <a:latin typeface="Forma DJR Micro" pitchFamily="2" charset="77"/>
              </a:rPr>
              <a:t>    I   Z8 Fury G5   I   HP Confidential. For use by HP or Partner with Customers under HP CDA only. </a:t>
            </a:r>
          </a:p>
        </p:txBody>
      </p:sp>
      <p:sp>
        <p:nvSpPr>
          <p:cNvPr id="4" name="Content Placeholder 1">
            <a:extLst>
              <a:ext uri="{FF2B5EF4-FFF2-40B4-BE49-F238E27FC236}">
                <a16:creationId xmlns:a16="http://schemas.microsoft.com/office/drawing/2014/main" id="{DB568720-2E0D-0B57-A0CC-F7260F807502}"/>
              </a:ext>
            </a:extLst>
          </p:cNvPr>
          <p:cNvSpPr txBox="1">
            <a:spLocks/>
          </p:cNvSpPr>
          <p:nvPr/>
        </p:nvSpPr>
        <p:spPr>
          <a:xfrm>
            <a:off x="8180891" y="4238751"/>
            <a:ext cx="2807613" cy="1422058"/>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1400"/>
              </a:spcBef>
              <a:spcAft>
                <a:spcPts val="0"/>
              </a:spcAft>
              <a:buClrTx/>
              <a:buSzTx/>
              <a:buFont typeface="Courier New" panose="02070309020205020404" pitchFamily="49" charset="0"/>
              <a:buNone/>
              <a:tabLst/>
              <a:defRPr/>
            </a:pPr>
            <a:r>
              <a:rPr kumimoji="0" lang="en-US" sz="1800" b="1" i="0" u="none" strike="noStrike" kern="1200" cap="none" spc="0" normalizeH="0" baseline="0" noProof="0" dirty="0">
                <a:ln>
                  <a:noFill/>
                </a:ln>
                <a:effectLst/>
                <a:uLnTx/>
                <a:uFillTx/>
                <a:latin typeface="Forma DJR Micro"/>
                <a:ea typeface="+mn-ea"/>
                <a:cs typeface="+mn-cs"/>
              </a:rPr>
              <a:t>Parallel Workflows</a:t>
            </a:r>
          </a:p>
          <a:p>
            <a:pPr marL="0" marR="0" lvl="1" indent="0" algn="ctr" defTabSz="914400" rtl="0" eaLnBrk="1" fontAlgn="auto" latinLnBrk="0" hangingPunct="1">
              <a:lnSpc>
                <a:spcPct val="100000"/>
              </a:lnSpc>
              <a:spcBef>
                <a:spcPts val="1400"/>
              </a:spcBef>
              <a:spcAft>
                <a:spcPts val="0"/>
              </a:spcAft>
              <a:buClrTx/>
              <a:buSzTx/>
              <a:buFont typeface="Courier New" panose="02070309020205020404" pitchFamily="49" charset="0"/>
              <a:buNone/>
              <a:tabLst/>
              <a:defRPr/>
            </a:pPr>
            <a:r>
              <a:rPr kumimoji="0" lang="en-US" sz="1800" b="0" i="0" u="none" strike="noStrike" kern="1200" cap="none" spc="0" normalizeH="0" baseline="0" noProof="0" dirty="0">
                <a:ln>
                  <a:noFill/>
                </a:ln>
                <a:effectLst/>
                <a:uLnTx/>
                <a:uFillTx/>
                <a:latin typeface="Forma DJR Micro"/>
                <a:ea typeface="+mn-ea"/>
                <a:cs typeface="+mn-cs"/>
              </a:rPr>
              <a:t>Save time by running multiple workflows simultaneously </a:t>
            </a:r>
            <a:endParaRPr kumimoji="0" lang="en-US" sz="2000" b="0" i="0" u="none" strike="noStrike" kern="1200" cap="none" spc="0" normalizeH="0" baseline="0" noProof="0" dirty="0">
              <a:ln>
                <a:noFill/>
              </a:ln>
              <a:effectLst/>
              <a:uLnTx/>
              <a:uFillTx/>
              <a:latin typeface="Forma DJR Micro"/>
              <a:ea typeface="+mn-ea"/>
              <a:cs typeface="+mn-cs"/>
            </a:endParaRPr>
          </a:p>
          <a:p>
            <a:pPr marL="0" marR="0" lvl="1" indent="0" algn="ctr"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kumimoji="0" lang="en-US" sz="1800" b="0" i="0" u="none" strike="noStrike" kern="1200" cap="none" spc="0" normalizeH="0" baseline="0" noProof="0" dirty="0">
                <a:ln>
                  <a:noFill/>
                </a:ln>
                <a:effectLst/>
                <a:uLnTx/>
                <a:uFillTx/>
                <a:latin typeface="Forma DJR Micro"/>
                <a:ea typeface="+mn-ea"/>
                <a:cs typeface="+mn-cs"/>
              </a:rPr>
              <a:t>(on different GPUs)</a:t>
            </a:r>
            <a:endParaRPr kumimoji="0" lang="en-US" sz="2000" b="0" i="0" u="none" strike="noStrike" kern="1200" cap="none" spc="0" normalizeH="0" baseline="0" noProof="0" dirty="0">
              <a:ln>
                <a:noFill/>
              </a:ln>
              <a:effectLst/>
              <a:uLnTx/>
              <a:uFillTx/>
              <a:latin typeface="Forma DJR Micro"/>
              <a:ea typeface="+mn-ea"/>
              <a:cs typeface="+mn-cs"/>
            </a:endParaRPr>
          </a:p>
          <a:p>
            <a:pPr marL="0" marR="0" lvl="0" indent="0" algn="l" defTabSz="914400" rtl="0" eaLnBrk="1" fontAlgn="auto" latinLnBrk="0" hangingPunct="1">
              <a:lnSpc>
                <a:spcPct val="100000"/>
              </a:lnSpc>
              <a:spcBef>
                <a:spcPts val="1400"/>
              </a:spcBef>
              <a:spcAft>
                <a:spcPts val="600"/>
              </a:spcAft>
              <a:buClrTx/>
              <a:buSzTx/>
              <a:buFont typeface="Arial" panose="020B0604020202020204" pitchFamily="34" charset="0"/>
              <a:buNone/>
              <a:tabLst/>
              <a:defRPr/>
            </a:pPr>
            <a:endParaRPr kumimoji="0" lang="en-GB" sz="1400" b="0" i="0" u="none" strike="noStrike" kern="1200" cap="none" spc="0" normalizeH="0" baseline="0" noProof="0" dirty="0">
              <a:ln>
                <a:noFill/>
              </a:ln>
              <a:effectLst/>
              <a:uLnTx/>
              <a:uFillTx/>
              <a:latin typeface="Forma DJR Micro" pitchFamily="2" charset="77"/>
              <a:ea typeface="+mn-ea"/>
              <a:cs typeface="+mn-cs"/>
            </a:endParaRPr>
          </a:p>
        </p:txBody>
      </p:sp>
      <p:sp>
        <p:nvSpPr>
          <p:cNvPr id="5" name="Content Placeholder 1">
            <a:extLst>
              <a:ext uri="{FF2B5EF4-FFF2-40B4-BE49-F238E27FC236}">
                <a16:creationId xmlns:a16="http://schemas.microsoft.com/office/drawing/2014/main" id="{C7D1786E-3DE9-DB9C-EB8E-A8DB5E1F4941}"/>
              </a:ext>
            </a:extLst>
          </p:cNvPr>
          <p:cNvSpPr txBox="1">
            <a:spLocks/>
          </p:cNvSpPr>
          <p:nvPr/>
        </p:nvSpPr>
        <p:spPr>
          <a:xfrm>
            <a:off x="1297612" y="4238751"/>
            <a:ext cx="2807613" cy="1524925"/>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1400"/>
              </a:spcBef>
              <a:spcAft>
                <a:spcPts val="0"/>
              </a:spcAft>
              <a:buClrTx/>
              <a:buSzTx/>
              <a:buFont typeface="Courier New" panose="02070309020205020404" pitchFamily="49" charset="0"/>
              <a:buNone/>
              <a:tabLst/>
              <a:defRPr/>
            </a:pPr>
            <a:r>
              <a:rPr kumimoji="0" lang="en-US" sz="1800" b="1" i="0" u="none" strike="noStrike" kern="1200" cap="none" spc="0" normalizeH="0" baseline="0" noProof="0" dirty="0">
                <a:ln>
                  <a:noFill/>
                </a:ln>
                <a:effectLst/>
                <a:uLnTx/>
                <a:uFillTx/>
                <a:latin typeface="Forma DJR Micro" panose="00000000000000090000" pitchFamily="2" charset="0"/>
                <a:ea typeface="+mn-ea"/>
                <a:cs typeface="+mn-cs"/>
              </a:rPr>
              <a:t>Deep Learning</a:t>
            </a:r>
          </a:p>
          <a:p>
            <a:pPr marL="0" marR="0" lvl="1" indent="0" algn="ctr" defTabSz="914400" rtl="0" eaLnBrk="1" fontAlgn="auto" latinLnBrk="0" hangingPunct="1">
              <a:lnSpc>
                <a:spcPct val="100000"/>
              </a:lnSpc>
              <a:spcBef>
                <a:spcPts val="1400"/>
              </a:spcBef>
              <a:spcAft>
                <a:spcPts val="0"/>
              </a:spcAft>
              <a:buClrTx/>
              <a:buSzTx/>
              <a:buFont typeface="Courier New" panose="02070309020205020404" pitchFamily="49" charset="0"/>
              <a:buNone/>
              <a:tabLst/>
              <a:defRPr/>
            </a:pPr>
            <a:r>
              <a:rPr kumimoji="0" lang="en-US" sz="1800" b="0" i="0" u="none" strike="noStrike" kern="1200" cap="none" spc="0" normalizeH="0" baseline="0" noProof="0" dirty="0">
                <a:ln>
                  <a:noFill/>
                </a:ln>
                <a:effectLst/>
                <a:uLnTx/>
                <a:uFillTx/>
                <a:latin typeface="Forma DJR Micro" panose="00000000000000090000" pitchFamily="2" charset="0"/>
                <a:ea typeface="+mn-ea"/>
                <a:cs typeface="+mn-cs"/>
              </a:rPr>
              <a:t>Run complex deep learning models involving unstructured data without having to reduce file, sample, or batch sizes</a:t>
            </a:r>
          </a:p>
          <a:p>
            <a:pPr marL="0" marR="0" lvl="0" indent="0" algn="l" defTabSz="914400" rtl="0" eaLnBrk="1" fontAlgn="auto" latinLnBrk="0" hangingPunct="1">
              <a:lnSpc>
                <a:spcPct val="100000"/>
              </a:lnSpc>
              <a:spcBef>
                <a:spcPts val="1400"/>
              </a:spcBef>
              <a:spcAft>
                <a:spcPts val="600"/>
              </a:spcAft>
              <a:buClrTx/>
              <a:buSzTx/>
              <a:buFont typeface="Arial" panose="020B0604020202020204" pitchFamily="34" charset="0"/>
              <a:buNone/>
              <a:tabLst/>
              <a:defRPr/>
            </a:pPr>
            <a:endParaRPr kumimoji="0" lang="en-GB" sz="1400" b="0" i="0" u="none" strike="noStrike" kern="1200" cap="none" spc="0" normalizeH="0" baseline="0" noProof="0" dirty="0">
              <a:ln>
                <a:noFill/>
              </a:ln>
              <a:effectLst/>
              <a:uLnTx/>
              <a:uFillTx/>
              <a:latin typeface="Forma DJR Micro" pitchFamily="2" charset="77"/>
              <a:ea typeface="+mn-ea"/>
              <a:cs typeface="+mn-cs"/>
            </a:endParaRPr>
          </a:p>
        </p:txBody>
      </p:sp>
      <p:sp>
        <p:nvSpPr>
          <p:cNvPr id="7" name="Content Placeholder 1">
            <a:extLst>
              <a:ext uri="{FF2B5EF4-FFF2-40B4-BE49-F238E27FC236}">
                <a16:creationId xmlns:a16="http://schemas.microsoft.com/office/drawing/2014/main" id="{2577890E-7C96-28C7-7883-A51814D90F37}"/>
              </a:ext>
            </a:extLst>
          </p:cNvPr>
          <p:cNvSpPr txBox="1">
            <a:spLocks/>
          </p:cNvSpPr>
          <p:nvPr/>
        </p:nvSpPr>
        <p:spPr>
          <a:xfrm>
            <a:off x="4967522" y="4238751"/>
            <a:ext cx="2584946" cy="1243090"/>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1400"/>
              </a:spcBef>
              <a:spcAft>
                <a:spcPts val="0"/>
              </a:spcAft>
              <a:buClrTx/>
              <a:buSzTx/>
              <a:buFont typeface="Courier New" panose="02070309020205020404" pitchFamily="49" charset="0"/>
              <a:buNone/>
              <a:tabLst/>
              <a:defRPr/>
            </a:pPr>
            <a:r>
              <a:rPr kumimoji="0" lang="en-US" sz="1800" b="1" i="0" u="none" strike="noStrike" kern="1200" cap="none" spc="0" normalizeH="0" baseline="0" noProof="0" dirty="0">
                <a:ln>
                  <a:noFill/>
                </a:ln>
                <a:effectLst/>
                <a:uLnTx/>
                <a:uFillTx/>
                <a:latin typeface="Forma DJR Micro" panose="00000000000000090000" pitchFamily="2" charset="0"/>
                <a:ea typeface="+mn-ea"/>
                <a:cs typeface="+mn-cs"/>
              </a:rPr>
              <a:t>Real-</a:t>
            </a:r>
            <a:r>
              <a:rPr lang="en-US" sz="1800" b="1" dirty="0">
                <a:latin typeface="Forma DJR Micro" panose="00000000000000090000" pitchFamily="2" charset="0"/>
              </a:rPr>
              <a:t>Time Data Analytics</a:t>
            </a:r>
          </a:p>
          <a:p>
            <a:pPr marL="0" marR="0" lvl="1" indent="0" algn="ctr" defTabSz="914400" rtl="0" eaLnBrk="1" fontAlgn="auto" latinLnBrk="0" hangingPunct="1">
              <a:lnSpc>
                <a:spcPct val="100000"/>
              </a:lnSpc>
              <a:spcBef>
                <a:spcPts val="1400"/>
              </a:spcBef>
              <a:spcAft>
                <a:spcPts val="0"/>
              </a:spcAft>
              <a:buClrTx/>
              <a:buSzTx/>
              <a:buFont typeface="Courier New" panose="02070309020205020404" pitchFamily="49" charset="0"/>
              <a:buNone/>
              <a:tabLst/>
              <a:defRPr/>
            </a:pPr>
            <a:r>
              <a:rPr kumimoji="0" lang="en-US" sz="1800" b="0" i="0" u="none" strike="noStrike" kern="1200" cap="none" spc="0" normalizeH="0" baseline="0" noProof="0" dirty="0">
                <a:ln>
                  <a:noFill/>
                </a:ln>
                <a:effectLst/>
                <a:uLnTx/>
                <a:uFillTx/>
                <a:latin typeface="Forma DJR Micro" panose="00000000000000090000" pitchFamily="2" charset="0"/>
                <a:ea typeface="+mn-ea"/>
                <a:cs typeface="+mn-cs"/>
              </a:rPr>
              <a:t>Capture and train data at the edge, in real time, for faster data insights</a:t>
            </a:r>
          </a:p>
          <a:p>
            <a:pPr marL="0" marR="0" lvl="0" indent="0" algn="l" defTabSz="914400" rtl="0" eaLnBrk="1" fontAlgn="auto" latinLnBrk="0" hangingPunct="1">
              <a:lnSpc>
                <a:spcPct val="100000"/>
              </a:lnSpc>
              <a:spcBef>
                <a:spcPts val="1400"/>
              </a:spcBef>
              <a:spcAft>
                <a:spcPts val="600"/>
              </a:spcAft>
              <a:buClrTx/>
              <a:buSzTx/>
              <a:buFont typeface="Arial" panose="020B0604020202020204" pitchFamily="34" charset="0"/>
              <a:buNone/>
              <a:tabLst/>
              <a:defRPr/>
            </a:pPr>
            <a:endParaRPr kumimoji="0" lang="en-GB" sz="1400" b="0" i="0" u="none" strike="noStrike" kern="1200" cap="none" spc="0" normalizeH="0" baseline="0" noProof="0" dirty="0">
              <a:ln>
                <a:noFill/>
              </a:ln>
              <a:effectLst/>
              <a:uLnTx/>
              <a:uFillTx/>
              <a:latin typeface="Forma DJR Micro" pitchFamily="2" charset="77"/>
              <a:ea typeface="+mn-ea"/>
              <a:cs typeface="+mn-cs"/>
            </a:endParaRPr>
          </a:p>
        </p:txBody>
      </p:sp>
      <p:pic>
        <p:nvPicPr>
          <p:cNvPr id="15" name="Picture 2">
            <a:extLst>
              <a:ext uri="{FF2B5EF4-FFF2-40B4-BE49-F238E27FC236}">
                <a16:creationId xmlns:a16="http://schemas.microsoft.com/office/drawing/2014/main" id="{42634412-1D0C-2FB8-8D45-C791224399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48846" y="2944244"/>
            <a:ext cx="89611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6B435B55-7CC9-4AD4-C22F-9028D60C3E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37241" y="2944244"/>
            <a:ext cx="905164"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67D9B439-5422-02CC-5D22-B04C1B790C1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57718" y="2944244"/>
            <a:ext cx="905164"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88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9BCAE6-5561-3C3F-88FA-1274D75E59D1}"/>
              </a:ext>
            </a:extLst>
          </p:cNvPr>
          <p:cNvSpPr>
            <a:spLocks/>
          </p:cNvSpPr>
          <p:nvPr/>
        </p:nvSpPr>
        <p:spPr>
          <a:xfrm>
            <a:off x="6268588" y="1256053"/>
            <a:ext cx="5922186" cy="5606630"/>
          </a:xfrm>
          <a:prstGeom prst="rect">
            <a:avLst/>
          </a:prstGeom>
          <a:solidFill>
            <a:srgbClr val="A6A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
            <a:extLst>
              <a:ext uri="{FF2B5EF4-FFF2-40B4-BE49-F238E27FC236}">
                <a16:creationId xmlns:a16="http://schemas.microsoft.com/office/drawing/2014/main" id="{0325999D-031F-E81D-CFA5-8749925CD9A6}"/>
              </a:ext>
            </a:extLst>
          </p:cNvPr>
          <p:cNvSpPr txBox="1">
            <a:spLocks/>
          </p:cNvSpPr>
          <p:nvPr/>
        </p:nvSpPr>
        <p:spPr>
          <a:xfrm>
            <a:off x="6263422" y="1573856"/>
            <a:ext cx="5625230" cy="1011078"/>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2000">
              <a:latin typeface="Forma DJR Micro" pitchFamily="2" charset="77"/>
            </a:endParaRPr>
          </a:p>
        </p:txBody>
      </p:sp>
      <p:sp>
        <p:nvSpPr>
          <p:cNvPr id="22" name="Slide Number Placeholder 6">
            <a:extLst>
              <a:ext uri="{FF2B5EF4-FFF2-40B4-BE49-F238E27FC236}">
                <a16:creationId xmlns:a16="http://schemas.microsoft.com/office/drawing/2014/main" id="{B92CFBB9-E448-D970-10C0-961CF6E58601}"/>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29</a:t>
            </a:fld>
            <a:r>
              <a:rPr lang="en-US" sz="1000">
                <a:latin typeface="Forma DJR Micro" pitchFamily="2" charset="77"/>
              </a:rPr>
              <a:t>    I   Z8 Fury G5   I   HP Confidential. For use by HP or Partner with Customers under HP CDA only. </a:t>
            </a:r>
          </a:p>
        </p:txBody>
      </p:sp>
      <p:sp>
        <p:nvSpPr>
          <p:cNvPr id="13" name="TextBox 12">
            <a:extLst>
              <a:ext uri="{FF2B5EF4-FFF2-40B4-BE49-F238E27FC236}">
                <a16:creationId xmlns:a16="http://schemas.microsoft.com/office/drawing/2014/main" id="{5D2B1CAE-944F-2761-5083-582F2934B1B0}"/>
              </a:ext>
            </a:extLst>
          </p:cNvPr>
          <p:cNvSpPr txBox="1"/>
          <p:nvPr/>
        </p:nvSpPr>
        <p:spPr>
          <a:xfrm>
            <a:off x="6470755" y="5705010"/>
            <a:ext cx="5296343" cy="820738"/>
          </a:xfrm>
          <a:prstGeom prst="rect">
            <a:avLst/>
          </a:prstGeom>
          <a:noFill/>
        </p:spPr>
        <p:txBody>
          <a:bodyPr wrap="square" lIns="91440" tIns="45720" rIns="91440" bIns="45720" anchor="t">
            <a:spAutoFit/>
          </a:bodyPr>
          <a:lstStyle/>
          <a:p>
            <a:pPr marL="0" lvl="1" indent="0">
              <a:spcAft>
                <a:spcPts val="400"/>
              </a:spcAft>
              <a:buNone/>
              <a:defRPr/>
            </a:pPr>
            <a:r>
              <a:rPr lang="en-US" sz="1600" b="1">
                <a:latin typeface="Forma DJR Micro" panose="00000000000000090000" pitchFamily="2" charset="0"/>
              </a:rPr>
              <a:t>Tools used:</a:t>
            </a:r>
            <a:endParaRPr lang="en-US" sz="1600">
              <a:latin typeface="Forma DJR Micro" panose="00000000000000090000" pitchFamily="2" charset="0"/>
              <a:cs typeface="Calibri"/>
            </a:endParaRPr>
          </a:p>
          <a:p>
            <a:pPr marL="280988" lvl="1" indent="-280988">
              <a:spcAft>
                <a:spcPts val="400"/>
              </a:spcAft>
              <a:defRPr/>
            </a:pPr>
            <a:r>
              <a:rPr lang="en-US" sz="1400" err="1">
                <a:latin typeface="Forma DJR Micro"/>
              </a:rPr>
              <a:t>PyTorch</a:t>
            </a:r>
            <a:r>
              <a:rPr lang="en-US" sz="1400">
                <a:latin typeface="Forma DJR Micro"/>
              </a:rPr>
              <a:t> and TensorFlow, NVIDIA Rapids and CUDA for GPU acceleration</a:t>
            </a:r>
          </a:p>
        </p:txBody>
      </p:sp>
      <p:sp>
        <p:nvSpPr>
          <p:cNvPr id="16" name="Content Placeholder 1">
            <a:extLst>
              <a:ext uri="{FF2B5EF4-FFF2-40B4-BE49-F238E27FC236}">
                <a16:creationId xmlns:a16="http://schemas.microsoft.com/office/drawing/2014/main" id="{3F34B80D-9134-10F3-B19B-0451147D9B9A}"/>
              </a:ext>
            </a:extLst>
          </p:cNvPr>
          <p:cNvSpPr txBox="1">
            <a:spLocks/>
          </p:cNvSpPr>
          <p:nvPr/>
        </p:nvSpPr>
        <p:spPr>
          <a:xfrm>
            <a:off x="269707" y="1625018"/>
            <a:ext cx="5622524" cy="605904"/>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500"/>
              </a:spcBef>
              <a:buNone/>
            </a:pPr>
            <a:r>
              <a:rPr lang="en-US" sz="1800" b="1">
                <a:latin typeface="Forma DJR Micro"/>
              </a:rPr>
              <a:t>Deliver fast, accurate inferences – without compromise – on your most challenging deep learning projects</a:t>
            </a:r>
          </a:p>
        </p:txBody>
      </p:sp>
      <p:sp>
        <p:nvSpPr>
          <p:cNvPr id="17" name="Content Placeholder 1">
            <a:extLst>
              <a:ext uri="{FF2B5EF4-FFF2-40B4-BE49-F238E27FC236}">
                <a16:creationId xmlns:a16="http://schemas.microsoft.com/office/drawing/2014/main" id="{11883BF7-4A8E-50ED-3034-A28F8897D27A}"/>
              </a:ext>
            </a:extLst>
          </p:cNvPr>
          <p:cNvSpPr txBox="1">
            <a:spLocks/>
          </p:cNvSpPr>
          <p:nvPr/>
        </p:nvSpPr>
        <p:spPr>
          <a:xfrm>
            <a:off x="6470755" y="3009247"/>
            <a:ext cx="5458074" cy="2815717"/>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spcAft>
                <a:spcPts val="600"/>
              </a:spcAft>
              <a:buNone/>
            </a:pPr>
            <a:r>
              <a:rPr lang="en-US" sz="1600" b="1" dirty="0">
                <a:latin typeface="Forma DJR Micro"/>
              </a:rPr>
              <a:t>How the Z8 Fury G5 delivers:</a:t>
            </a:r>
          </a:p>
          <a:p>
            <a:pPr marL="342900" lvl="1" indent="-342900">
              <a:lnSpc>
                <a:spcPct val="100000"/>
              </a:lnSpc>
              <a:spcBef>
                <a:spcPts val="0"/>
              </a:spcBef>
              <a:spcAft>
                <a:spcPts val="400"/>
              </a:spcAft>
              <a:buFont typeface="System Font Regular"/>
              <a:buChar char="●"/>
            </a:pPr>
            <a:r>
              <a:rPr lang="en-US" sz="1400" dirty="0">
                <a:latin typeface="Forma DJR Micro"/>
              </a:rPr>
              <a:t>Up to 4 NVIDIA</a:t>
            </a:r>
            <a:r>
              <a:rPr lang="en-US" sz="1400" baseline="30000" dirty="0">
                <a:latin typeface="Forma DJR Micro" pitchFamily="2" charset="77"/>
              </a:rPr>
              <a:t>®</a:t>
            </a:r>
            <a:r>
              <a:rPr lang="en-US" sz="1400" dirty="0">
                <a:latin typeface="Forma DJR Micro"/>
              </a:rPr>
              <a:t> RTX</a:t>
            </a:r>
            <a:r>
              <a:rPr lang="en-US" sz="1400" baseline="30000" dirty="0">
                <a:latin typeface="Forma DJR Micro"/>
              </a:rPr>
              <a:t>™</a:t>
            </a:r>
            <a:r>
              <a:rPr lang="en-US" sz="1400" dirty="0">
                <a:latin typeface="Forma DJR Micro"/>
              </a:rPr>
              <a:t> 6000 Ada 48 GB GPUs</a:t>
            </a:r>
            <a:r>
              <a:rPr lang="en-US" sz="1400" baseline="30000" dirty="0">
                <a:latin typeface="Forma DJR Micro"/>
              </a:rPr>
              <a:t>1 </a:t>
            </a:r>
            <a:r>
              <a:rPr lang="en-US" sz="1400" dirty="0">
                <a:latin typeface="Forma DJR Micro"/>
              </a:rPr>
              <a:t>provide the highest level of computational performance, increasing the speed of model training.</a:t>
            </a:r>
          </a:p>
          <a:p>
            <a:pPr marL="342900" lvl="1" indent="-342900">
              <a:lnSpc>
                <a:spcPct val="100000"/>
              </a:lnSpc>
              <a:spcBef>
                <a:spcPts val="0"/>
              </a:spcBef>
              <a:spcAft>
                <a:spcPts val="400"/>
              </a:spcAft>
              <a:buFont typeface="System Font Regular"/>
              <a:buChar char="●"/>
            </a:pPr>
            <a:r>
              <a:rPr lang="en-US" sz="1400" dirty="0">
                <a:latin typeface="Forma DJR Micro"/>
              </a:rPr>
              <a:t>Up to 2TB DDR5 RAM</a:t>
            </a:r>
            <a:r>
              <a:rPr lang="en-US" sz="1400" baseline="30000" dirty="0">
                <a:latin typeface="Forma DJR Micro"/>
              </a:rPr>
              <a:t>2</a:t>
            </a:r>
            <a:r>
              <a:rPr lang="en-US" sz="1400" dirty="0">
                <a:latin typeface="Forma DJR Micro"/>
              </a:rPr>
              <a:t> removes potential bottlenecks for flawless GPU code execution.</a:t>
            </a:r>
          </a:p>
          <a:p>
            <a:pPr marL="342900" lvl="1" indent="-342900">
              <a:lnSpc>
                <a:spcPct val="100000"/>
              </a:lnSpc>
              <a:spcBef>
                <a:spcPts val="0"/>
              </a:spcBef>
              <a:spcAft>
                <a:spcPts val="400"/>
              </a:spcAft>
              <a:buFont typeface="System Font Regular"/>
              <a:buChar char="●"/>
            </a:pPr>
            <a:r>
              <a:rPr lang="en-US" sz="1400" dirty="0">
                <a:latin typeface="Forma DJR Micro"/>
              </a:rPr>
              <a:t>Up to 120TB storage</a:t>
            </a:r>
            <a:r>
              <a:rPr lang="en-US" sz="1400" baseline="30000" dirty="0">
                <a:latin typeface="Forma DJR Micro"/>
              </a:rPr>
              <a:t>3.a</a:t>
            </a:r>
            <a:r>
              <a:rPr lang="en-US" sz="1400" dirty="0">
                <a:latin typeface="Forma DJR Micro"/>
              </a:rPr>
              <a:t> allows data to be stored locally and securely, optimizing performance.</a:t>
            </a:r>
            <a:endParaRPr lang="en-US" sz="1400" dirty="0">
              <a:solidFill>
                <a:srgbClr val="FF0000"/>
              </a:solidFill>
              <a:latin typeface="Forma DJR Micro"/>
            </a:endParaRPr>
          </a:p>
          <a:p>
            <a:pPr marL="342900" lvl="1" indent="-342900">
              <a:lnSpc>
                <a:spcPct val="100000"/>
              </a:lnSpc>
              <a:spcBef>
                <a:spcPts val="0"/>
              </a:spcBef>
              <a:spcAft>
                <a:spcPts val="400"/>
              </a:spcAft>
              <a:buFont typeface="System Font Regular"/>
              <a:buChar char="●"/>
            </a:pPr>
            <a:r>
              <a:rPr lang="en-US" sz="1400" dirty="0">
                <a:latin typeface="Forma DJR Micro"/>
              </a:rPr>
              <a:t>Single-socket Intel</a:t>
            </a:r>
            <a:r>
              <a:rPr lang="en-US" sz="1400" baseline="30000" dirty="0">
                <a:latin typeface="Forma DJR Micro"/>
              </a:rPr>
              <a:t>®</a:t>
            </a:r>
            <a:r>
              <a:rPr lang="en-US" sz="1400" dirty="0">
                <a:latin typeface="Forma DJR Micro"/>
              </a:rPr>
              <a:t> Xeon</a:t>
            </a:r>
            <a:r>
              <a:rPr lang="en-US" sz="1400" baseline="30000" dirty="0">
                <a:latin typeface="Forma DJR Micro"/>
              </a:rPr>
              <a:t>®</a:t>
            </a:r>
            <a:r>
              <a:rPr lang="en-US" sz="1400" dirty="0">
                <a:latin typeface="Forma DJR Micro"/>
              </a:rPr>
              <a:t> CPU processor (up to 60 cores)</a:t>
            </a:r>
            <a:r>
              <a:rPr lang="en-US" sz="1400" baseline="30000" dirty="0">
                <a:latin typeface="Forma DJR Micro"/>
              </a:rPr>
              <a:t>4</a:t>
            </a:r>
            <a:r>
              <a:rPr lang="en-US" sz="1400" dirty="0">
                <a:latin typeface="Forma DJR Micro"/>
              </a:rPr>
              <a:t> and dual power supplies (aggregate up to 2250W)</a:t>
            </a:r>
            <a:r>
              <a:rPr lang="en-US" sz="1400" baseline="30000" dirty="0">
                <a:latin typeface="Forma DJR Micro"/>
              </a:rPr>
              <a:t>5</a:t>
            </a:r>
            <a:r>
              <a:rPr lang="en-US" sz="1400" dirty="0">
                <a:latin typeface="Forma DJR Micro"/>
              </a:rPr>
              <a:t> enable the 4 GPUs.</a:t>
            </a:r>
          </a:p>
        </p:txBody>
      </p:sp>
      <p:cxnSp>
        <p:nvCxnSpPr>
          <p:cNvPr id="18" name="Straight Arrow Connector 17">
            <a:extLst>
              <a:ext uri="{FF2B5EF4-FFF2-40B4-BE49-F238E27FC236}">
                <a16:creationId xmlns:a16="http://schemas.microsoft.com/office/drawing/2014/main" id="{1D2E3F90-A3F9-C775-1691-30BCD776DF5E}"/>
              </a:ext>
            </a:extLst>
          </p:cNvPr>
          <p:cNvCxnSpPr/>
          <p:nvPr/>
        </p:nvCxnSpPr>
        <p:spPr>
          <a:xfrm flipH="1">
            <a:off x="1246544" y="2407283"/>
            <a:ext cx="3653118" cy="0"/>
          </a:xfrm>
          <a:prstGeom prst="straightConnector1">
            <a:avLst/>
          </a:prstGeom>
          <a:ln w="12700">
            <a:solidFill>
              <a:srgbClr val="212248"/>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291C2ED-687E-FF16-7113-876B8CCDEEF0}"/>
              </a:ext>
            </a:extLst>
          </p:cNvPr>
          <p:cNvSpPr txBox="1"/>
          <p:nvPr/>
        </p:nvSpPr>
        <p:spPr>
          <a:xfrm>
            <a:off x="319335" y="37218"/>
            <a:ext cx="11439288" cy="1261884"/>
          </a:xfrm>
          <a:prstGeom prst="rect">
            <a:avLst/>
          </a:prstGeom>
          <a:noFill/>
        </p:spPr>
        <p:txBody>
          <a:bodyPr wrap="square" lIns="91440" tIns="45720" rIns="91440" bIns="45720" anchor="t">
            <a:spAutoFit/>
          </a:bodyPr>
          <a:lstStyle/>
          <a:p>
            <a:pPr lvl="0" defTabSz="914126">
              <a:lnSpc>
                <a:spcPct val="100000"/>
              </a:lnSpc>
              <a:spcBef>
                <a:spcPts val="0"/>
              </a:spcBef>
              <a:defRPr/>
            </a:pPr>
            <a:r>
              <a:rPr lang="en-US" sz="4400">
                <a:latin typeface="Forma DJR Display" pitchFamily="2" charset="77"/>
              </a:rPr>
              <a:t>Deep Learning</a:t>
            </a:r>
            <a:endParaRPr lang="en-US"/>
          </a:p>
          <a:p>
            <a:pPr defTabSz="914126">
              <a:lnSpc>
                <a:spcPct val="100000"/>
              </a:lnSpc>
              <a:spcBef>
                <a:spcPts val="0"/>
              </a:spcBef>
              <a:defRPr/>
            </a:pPr>
            <a:r>
              <a:rPr lang="en-US" sz="3200">
                <a:latin typeface="Forma DJR Display" pitchFamily="2" charset="77"/>
              </a:rPr>
              <a:t>Z8 Fury G5 for Data Science</a:t>
            </a:r>
          </a:p>
        </p:txBody>
      </p:sp>
      <p:sp>
        <p:nvSpPr>
          <p:cNvPr id="21" name="Content Placeholder 1">
            <a:extLst>
              <a:ext uri="{FF2B5EF4-FFF2-40B4-BE49-F238E27FC236}">
                <a16:creationId xmlns:a16="http://schemas.microsoft.com/office/drawing/2014/main" id="{060E8379-15AF-93CD-DD47-5FDB80D702EE}"/>
              </a:ext>
            </a:extLst>
          </p:cNvPr>
          <p:cNvSpPr txBox="1">
            <a:spLocks/>
          </p:cNvSpPr>
          <p:nvPr/>
        </p:nvSpPr>
        <p:spPr>
          <a:xfrm>
            <a:off x="322354" y="2600715"/>
            <a:ext cx="5598006" cy="3597767"/>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ts val="600"/>
              </a:spcBef>
              <a:spcAft>
                <a:spcPts val="600"/>
              </a:spcAft>
              <a:buNone/>
            </a:pPr>
            <a:r>
              <a:rPr lang="en-US" sz="1600" b="1" dirty="0">
                <a:latin typeface="Forma DJR Micro"/>
              </a:rPr>
              <a:t>With the power of a Z8 Fury G5, you can train your largest, most complex deep learning models faster and more accurately, while managing cloud costs.</a:t>
            </a:r>
            <a:endParaRPr lang="en-US" sz="1600" b="1" dirty="0">
              <a:latin typeface="Forma DJR Micro" pitchFamily="2" charset="77"/>
            </a:endParaRPr>
          </a:p>
          <a:p>
            <a:pPr marL="285750" lvl="1" indent="-285750">
              <a:lnSpc>
                <a:spcPct val="100000"/>
              </a:lnSpc>
              <a:spcBef>
                <a:spcPts val="600"/>
              </a:spcBef>
              <a:spcAft>
                <a:spcPts val="600"/>
              </a:spcAft>
              <a:buFont typeface="System Font Regular"/>
              <a:buChar char="●"/>
            </a:pPr>
            <a:r>
              <a:rPr lang="en-US" sz="1600" dirty="0">
                <a:latin typeface="Forma DJR Micro"/>
              </a:rPr>
              <a:t>Train on massive unstructured data sets without constraint – larger batch sizes and full-size files will enable more accurate models.</a:t>
            </a:r>
          </a:p>
          <a:p>
            <a:pPr marL="285750" lvl="1" indent="-285750">
              <a:lnSpc>
                <a:spcPct val="100000"/>
              </a:lnSpc>
              <a:spcBef>
                <a:spcPts val="600"/>
              </a:spcBef>
              <a:spcAft>
                <a:spcPts val="600"/>
              </a:spcAft>
              <a:buFont typeface="System Font Regular"/>
              <a:buChar char="●"/>
            </a:pPr>
            <a:r>
              <a:rPr lang="en-GB" sz="1600" dirty="0">
                <a:latin typeface="Forma DJR Micro"/>
              </a:rPr>
              <a:t>Faster training means</a:t>
            </a:r>
            <a:r>
              <a:rPr lang="en-US" sz="1600" dirty="0">
                <a:latin typeface="Forma DJR Micro"/>
              </a:rPr>
              <a:t> faster results – or iterate more for increased accuracy.</a:t>
            </a:r>
          </a:p>
          <a:p>
            <a:pPr marL="285750" lvl="1" indent="-285750">
              <a:lnSpc>
                <a:spcPct val="100000"/>
              </a:lnSpc>
              <a:spcBef>
                <a:spcPts val="600"/>
              </a:spcBef>
              <a:spcAft>
                <a:spcPts val="600"/>
              </a:spcAft>
              <a:buFont typeface="System Font Regular"/>
              <a:buChar char="●"/>
            </a:pPr>
            <a:r>
              <a:rPr lang="en-GB" sz="1600" dirty="0">
                <a:latin typeface="Forma DJR Micro"/>
              </a:rPr>
              <a:t>Manage cloud costs by training on-prem.</a:t>
            </a:r>
          </a:p>
        </p:txBody>
      </p:sp>
      <p:pic>
        <p:nvPicPr>
          <p:cNvPr id="2" name="Picture 1">
            <a:extLst>
              <a:ext uri="{FF2B5EF4-FFF2-40B4-BE49-F238E27FC236}">
                <a16:creationId xmlns:a16="http://schemas.microsoft.com/office/drawing/2014/main" id="{6033753E-C3B8-39AE-AB69-1979C05DBF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8"/>
          <a:stretch/>
        </p:blipFill>
        <p:spPr>
          <a:xfrm>
            <a:off x="6263989" y="1297528"/>
            <a:ext cx="5922186" cy="1562626"/>
          </a:xfrm>
          <a:prstGeom prst="rect">
            <a:avLst/>
          </a:prstGeom>
        </p:spPr>
      </p:pic>
      <p:pic>
        <p:nvPicPr>
          <p:cNvPr id="4" name="Picture 3" descr="A picture containing black, darkness&#10;&#10;Description automatically generated">
            <a:extLst>
              <a:ext uri="{FF2B5EF4-FFF2-40B4-BE49-F238E27FC236}">
                <a16:creationId xmlns:a16="http://schemas.microsoft.com/office/drawing/2014/main" id="{A08E7742-07CC-76A9-8847-206EC7A2DD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104116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8">
            <a:extLst>
              <a:ext uri="{FF2B5EF4-FFF2-40B4-BE49-F238E27FC236}">
                <a16:creationId xmlns:a16="http://schemas.microsoft.com/office/drawing/2014/main" id="{DCFE2F15-3775-AF3A-5F3B-C32B8D273A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5"/>
          </a:xfrm>
          <a:prstGeom prst="rect">
            <a:avLst/>
          </a:prstGeom>
        </p:spPr>
      </p:pic>
      <p:sp>
        <p:nvSpPr>
          <p:cNvPr id="12" name="Rectangle 11">
            <a:extLst>
              <a:ext uri="{FF2B5EF4-FFF2-40B4-BE49-F238E27FC236}">
                <a16:creationId xmlns:a16="http://schemas.microsoft.com/office/drawing/2014/main" id="{1FFCA3FF-130A-D4A8-E6CB-0C4A0FA936A1}"/>
              </a:ext>
            </a:extLst>
          </p:cNvPr>
          <p:cNvSpPr/>
          <p:nvPr/>
        </p:nvSpPr>
        <p:spPr>
          <a:xfrm>
            <a:off x="0" y="0"/>
            <a:ext cx="12181609" cy="6858000"/>
          </a:xfrm>
          <a:prstGeom prst="rect">
            <a:avLst/>
          </a:prstGeom>
          <a:gradFill>
            <a:gsLst>
              <a:gs pos="100000">
                <a:schemeClr val="tx1">
                  <a:alpha val="62000"/>
                </a:schemeClr>
              </a:gs>
              <a:gs pos="0">
                <a:schemeClr val="tx1">
                  <a:alpha val="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CBB0AF8-59EF-920B-F632-716A0CA42A45}"/>
              </a:ext>
            </a:extLst>
          </p:cNvPr>
          <p:cNvSpPr txBox="1">
            <a:spLocks/>
          </p:cNvSpPr>
          <p:nvPr/>
        </p:nvSpPr>
        <p:spPr>
          <a:xfrm>
            <a:off x="273878" y="1522883"/>
            <a:ext cx="11610306" cy="2378909"/>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a:lnSpc>
                <a:spcPct val="80000"/>
              </a:lnSpc>
              <a:buFontTx/>
              <a:tabLst/>
            </a:pPr>
            <a:r>
              <a:rPr lang="en-US" sz="13000">
                <a:solidFill>
                  <a:srgbClr val="E6E6E6"/>
                </a:solidFill>
              </a:rPr>
              <a:t>Equipping the New Era of AI</a:t>
            </a:r>
          </a:p>
        </p:txBody>
      </p:sp>
      <p:sp>
        <p:nvSpPr>
          <p:cNvPr id="9" name="Rectangle 8">
            <a:extLst>
              <a:ext uri="{FF2B5EF4-FFF2-40B4-BE49-F238E27FC236}">
                <a16:creationId xmlns:a16="http://schemas.microsoft.com/office/drawing/2014/main" id="{0D41044A-6361-2118-BB94-46F865A2D75B}"/>
              </a:ext>
            </a:extLst>
          </p:cNvPr>
          <p:cNvSpPr/>
          <p:nvPr/>
        </p:nvSpPr>
        <p:spPr>
          <a:xfrm rot="5400000">
            <a:off x="3734661" y="1289979"/>
            <a:ext cx="389630" cy="7218016"/>
          </a:xfrm>
          <a:prstGeom prst="rect">
            <a:avLst/>
          </a:prstGeom>
          <a:solidFill>
            <a:srgbClr val="549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549EF7"/>
              </a:solidFill>
            </a:endParaRPr>
          </a:p>
        </p:txBody>
      </p:sp>
      <p:sp>
        <p:nvSpPr>
          <p:cNvPr id="6" name="Text Placeholder 8">
            <a:extLst>
              <a:ext uri="{FF2B5EF4-FFF2-40B4-BE49-F238E27FC236}">
                <a16:creationId xmlns:a16="http://schemas.microsoft.com/office/drawing/2014/main" id="{CFE738D4-86B6-9FBD-5CF6-DA93C0746EC6}"/>
              </a:ext>
            </a:extLst>
          </p:cNvPr>
          <p:cNvSpPr txBox="1">
            <a:spLocks/>
          </p:cNvSpPr>
          <p:nvPr/>
        </p:nvSpPr>
        <p:spPr>
          <a:xfrm>
            <a:off x="298464" y="4714805"/>
            <a:ext cx="11582401" cy="112792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bg1"/>
                </a:solidFill>
              </a:rPr>
              <a:t>Cutting Edge Solutions for Creative &amp; Technical Pros</a:t>
            </a:r>
          </a:p>
          <a:p>
            <a:r>
              <a:rPr lang="en-US">
                <a:solidFill>
                  <a:schemeClr val="bg1"/>
                </a:solidFill>
              </a:rPr>
              <a:t>2024</a:t>
            </a:r>
          </a:p>
        </p:txBody>
      </p:sp>
      <p:pic>
        <p:nvPicPr>
          <p:cNvPr id="7" name="Picture 6">
            <a:extLst>
              <a:ext uri="{FF2B5EF4-FFF2-40B4-BE49-F238E27FC236}">
                <a16:creationId xmlns:a16="http://schemas.microsoft.com/office/drawing/2014/main" id="{145D4FF6-C04F-BA61-647B-4EDD2A19FEA0}"/>
              </a:ext>
            </a:extLst>
          </p:cNvPr>
          <p:cNvPicPr>
            <a:picLocks noChangeAspect="1"/>
          </p:cNvPicPr>
          <p:nvPr/>
        </p:nvPicPr>
        <p:blipFill>
          <a:blip r:embed="rId4"/>
          <a:stretch>
            <a:fillRect/>
          </a:stretch>
        </p:blipFill>
        <p:spPr>
          <a:xfrm>
            <a:off x="320468" y="6504640"/>
            <a:ext cx="431889" cy="196055"/>
          </a:xfrm>
          <a:prstGeom prst="rect">
            <a:avLst/>
          </a:prstGeom>
        </p:spPr>
      </p:pic>
      <p:sp>
        <p:nvSpPr>
          <p:cNvPr id="8" name="TextBox 7">
            <a:extLst>
              <a:ext uri="{FF2B5EF4-FFF2-40B4-BE49-F238E27FC236}">
                <a16:creationId xmlns:a16="http://schemas.microsoft.com/office/drawing/2014/main" id="{AD77A7E2-4CC1-BA0E-06A3-6D5925E256A8}"/>
              </a:ext>
            </a:extLst>
          </p:cNvPr>
          <p:cNvSpPr txBox="1"/>
          <p:nvPr/>
        </p:nvSpPr>
        <p:spPr>
          <a:xfrm>
            <a:off x="6036805" y="6548506"/>
            <a:ext cx="6117770" cy="234680"/>
          </a:xfrm>
          <a:prstGeom prst="rect">
            <a:avLst/>
          </a:prstGeom>
          <a:noFill/>
        </p:spPr>
        <p:txBody>
          <a:bodyPr wrap="square">
            <a:spAutoFit/>
          </a:bodyPr>
          <a:lstStyle/>
          <a:p>
            <a:pPr algn="r"/>
            <a:r>
              <a:rPr lang="en-US" sz="1000">
                <a:solidFill>
                  <a:schemeClr val="bg1"/>
                </a:solidFill>
                <a:latin typeface="Forma DJR Micro" pitchFamily="2" charset="77"/>
                <a:cs typeface="Arial"/>
              </a:rPr>
              <a:t>HP Confidential. For use by HP or Partner with Customers under HP CDA only.</a:t>
            </a:r>
          </a:p>
        </p:txBody>
      </p:sp>
    </p:spTree>
    <p:extLst>
      <p:ext uri="{BB962C8B-B14F-4D97-AF65-F5344CB8AC3E}">
        <p14:creationId xmlns:p14="http://schemas.microsoft.com/office/powerpoint/2010/main" val="76015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9BCAE6-5561-3C3F-88FA-1274D75E59D1}"/>
              </a:ext>
            </a:extLst>
          </p:cNvPr>
          <p:cNvSpPr>
            <a:spLocks/>
          </p:cNvSpPr>
          <p:nvPr/>
        </p:nvSpPr>
        <p:spPr>
          <a:xfrm>
            <a:off x="6263422" y="1297504"/>
            <a:ext cx="5922186" cy="5560496"/>
          </a:xfrm>
          <a:prstGeom prst="rect">
            <a:avLst/>
          </a:prstGeom>
          <a:solidFill>
            <a:srgbClr val="A6A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
            <a:extLst>
              <a:ext uri="{FF2B5EF4-FFF2-40B4-BE49-F238E27FC236}">
                <a16:creationId xmlns:a16="http://schemas.microsoft.com/office/drawing/2014/main" id="{0325999D-031F-E81D-CFA5-8749925CD9A6}"/>
              </a:ext>
            </a:extLst>
          </p:cNvPr>
          <p:cNvSpPr txBox="1">
            <a:spLocks/>
          </p:cNvSpPr>
          <p:nvPr/>
        </p:nvSpPr>
        <p:spPr>
          <a:xfrm>
            <a:off x="6263422" y="1573856"/>
            <a:ext cx="5625230" cy="1011078"/>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2000">
              <a:latin typeface="Forma DJR Micro" pitchFamily="2" charset="77"/>
            </a:endParaRPr>
          </a:p>
        </p:txBody>
      </p:sp>
      <p:sp>
        <p:nvSpPr>
          <p:cNvPr id="22" name="Slide Number Placeholder 6">
            <a:extLst>
              <a:ext uri="{FF2B5EF4-FFF2-40B4-BE49-F238E27FC236}">
                <a16:creationId xmlns:a16="http://schemas.microsoft.com/office/drawing/2014/main" id="{B92CFBB9-E448-D970-10C0-961CF6E58601}"/>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30</a:t>
            </a:fld>
            <a:r>
              <a:rPr lang="en-US" sz="1000">
                <a:latin typeface="Forma DJR Micro" pitchFamily="2" charset="77"/>
              </a:rPr>
              <a:t>    I   Z8 Fury G5   I   HP Confidential. For use by HP or Partner with Customers under HP CDA only. </a:t>
            </a:r>
          </a:p>
        </p:txBody>
      </p:sp>
      <p:pic>
        <p:nvPicPr>
          <p:cNvPr id="7" name="Picture 6">
            <a:extLst>
              <a:ext uri="{FF2B5EF4-FFF2-40B4-BE49-F238E27FC236}">
                <a16:creationId xmlns:a16="http://schemas.microsoft.com/office/drawing/2014/main" id="{03F22E8B-7BF2-4000-C3BE-A03A68F27C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8"/>
          <a:stretch/>
        </p:blipFill>
        <p:spPr>
          <a:xfrm>
            <a:off x="6248400" y="1293813"/>
            <a:ext cx="5922186" cy="1562626"/>
          </a:xfrm>
          <a:prstGeom prst="rect">
            <a:avLst/>
          </a:prstGeom>
        </p:spPr>
      </p:pic>
      <p:sp>
        <p:nvSpPr>
          <p:cNvPr id="17" name="Content Placeholder 1">
            <a:extLst>
              <a:ext uri="{FF2B5EF4-FFF2-40B4-BE49-F238E27FC236}">
                <a16:creationId xmlns:a16="http://schemas.microsoft.com/office/drawing/2014/main" id="{11883BF7-4A8E-50ED-3034-A28F8897D27A}"/>
              </a:ext>
            </a:extLst>
          </p:cNvPr>
          <p:cNvSpPr txBox="1">
            <a:spLocks/>
          </p:cNvSpPr>
          <p:nvPr/>
        </p:nvSpPr>
        <p:spPr>
          <a:xfrm>
            <a:off x="6470755" y="3009247"/>
            <a:ext cx="5458074" cy="2815717"/>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spcAft>
                <a:spcPts val="600"/>
              </a:spcAft>
              <a:buNone/>
            </a:pPr>
            <a:r>
              <a:rPr lang="en-US" sz="1600" b="1" dirty="0">
                <a:latin typeface="Forma DJR Micro"/>
              </a:rPr>
              <a:t>How the Z8 Fury G5 delivers:</a:t>
            </a:r>
          </a:p>
          <a:p>
            <a:pPr marL="285750" lvl="1" indent="-285750">
              <a:lnSpc>
                <a:spcPct val="100000"/>
              </a:lnSpc>
              <a:buFont typeface="System Font Regular"/>
              <a:buChar char="●"/>
            </a:pPr>
            <a:r>
              <a:rPr lang="en-US" sz="1400" dirty="0">
                <a:latin typeface="Forma DJR Micro"/>
              </a:rPr>
              <a:t>Up to 4 NVIDIA</a:t>
            </a:r>
            <a:r>
              <a:rPr lang="en-US" sz="1400" baseline="30000" dirty="0">
                <a:latin typeface="Forma DJR Micro" pitchFamily="2" charset="77"/>
              </a:rPr>
              <a:t>®</a:t>
            </a:r>
            <a:r>
              <a:rPr lang="en-US" sz="1400" dirty="0">
                <a:latin typeface="Forma DJR Micro"/>
              </a:rPr>
              <a:t> RTX</a:t>
            </a:r>
            <a:r>
              <a:rPr lang="en-US" sz="1400" b="0" i="0" baseline="30000" dirty="0">
                <a:solidFill>
                  <a:srgbClr val="231F20"/>
                </a:solidFill>
                <a:effectLst/>
                <a:latin typeface="Forma DJR Micro" panose="00000000000000090000" pitchFamily="2" charset="0"/>
              </a:rPr>
              <a:t>™</a:t>
            </a:r>
            <a:r>
              <a:rPr lang="en-US" sz="1400" dirty="0">
                <a:latin typeface="Forma DJR Micro"/>
              </a:rPr>
              <a:t> 6000 Ada 48 GB GPUs</a:t>
            </a:r>
            <a:r>
              <a:rPr lang="en-US" sz="1400" baseline="30000" dirty="0">
                <a:latin typeface="Forma DJR Micro"/>
              </a:rPr>
              <a:t>1</a:t>
            </a:r>
            <a:r>
              <a:rPr lang="en-US" sz="1400" dirty="0">
                <a:latin typeface="Forma DJR Micro"/>
              </a:rPr>
              <a:t> can enable up to 4 different concurrent projects or workflows.</a:t>
            </a:r>
          </a:p>
          <a:p>
            <a:pPr marL="285750" lvl="1" indent="-285750">
              <a:lnSpc>
                <a:spcPct val="100000"/>
              </a:lnSpc>
              <a:buFont typeface="System Font Regular"/>
              <a:buChar char="●"/>
            </a:pPr>
            <a:r>
              <a:rPr lang="en-US" sz="1400" dirty="0">
                <a:latin typeface="Forma DJR Micro"/>
              </a:rPr>
              <a:t>Up to 2TB DDR5 RAM</a:t>
            </a:r>
            <a:r>
              <a:rPr lang="en-US" sz="1400" baseline="30000" dirty="0">
                <a:latin typeface="Forma DJR Micro"/>
              </a:rPr>
              <a:t>2</a:t>
            </a:r>
            <a:r>
              <a:rPr lang="en-US" sz="1400" dirty="0">
                <a:latin typeface="Forma DJR Micro"/>
              </a:rPr>
              <a:t> and 120TB storage</a:t>
            </a:r>
            <a:r>
              <a:rPr lang="en-US" sz="1400" baseline="30000" dirty="0">
                <a:latin typeface="Forma DJR Micro"/>
              </a:rPr>
              <a:t>3</a:t>
            </a:r>
            <a:r>
              <a:rPr lang="en-US" sz="1400" dirty="0">
                <a:latin typeface="Forma DJR Micro"/>
              </a:rPr>
              <a:t> enable multi-tasking with no bottlenecks.</a:t>
            </a:r>
            <a:endParaRPr lang="en-US" sz="1400" dirty="0">
              <a:latin typeface="Forma DJR Micro" pitchFamily="2" charset="77"/>
            </a:endParaRPr>
          </a:p>
          <a:p>
            <a:pPr marL="285750" lvl="1" indent="-285750">
              <a:lnSpc>
                <a:spcPct val="100000"/>
              </a:lnSpc>
              <a:buFont typeface="System Font Regular"/>
              <a:buChar char="●"/>
            </a:pPr>
            <a:r>
              <a:rPr lang="en-US" sz="1400" b="0" dirty="0">
                <a:latin typeface="Forma DJR Micro"/>
              </a:rPr>
              <a:t>Single-socket Intel</a:t>
            </a:r>
            <a:r>
              <a:rPr lang="en-US" sz="1400" b="0" baseline="30000" dirty="0">
                <a:latin typeface="Forma DJR Micro"/>
              </a:rPr>
              <a:t>®</a:t>
            </a:r>
            <a:r>
              <a:rPr lang="en-US" sz="1400" b="0" dirty="0">
                <a:latin typeface="Forma DJR Micro"/>
              </a:rPr>
              <a:t> Xeon</a:t>
            </a:r>
            <a:r>
              <a:rPr lang="en-US" sz="1400" b="0" baseline="30000" dirty="0">
                <a:latin typeface="Forma DJR Micro"/>
              </a:rPr>
              <a:t>®</a:t>
            </a:r>
            <a:r>
              <a:rPr lang="en-US" sz="1400" b="0" dirty="0">
                <a:latin typeface="Forma DJR Micro"/>
              </a:rPr>
              <a:t> CPU processor (up to </a:t>
            </a:r>
            <a:r>
              <a:rPr lang="en-US" sz="1400" dirty="0">
                <a:latin typeface="Forma DJR Micro"/>
              </a:rPr>
              <a:t>60</a:t>
            </a:r>
            <a:r>
              <a:rPr lang="en-US" sz="1400" b="0" dirty="0">
                <a:latin typeface="Forma DJR Micro"/>
              </a:rPr>
              <a:t> cores)</a:t>
            </a:r>
            <a:r>
              <a:rPr lang="en-US" sz="1400" baseline="30000" dirty="0">
                <a:latin typeface="Forma DJR Micro"/>
              </a:rPr>
              <a:t>4</a:t>
            </a:r>
            <a:r>
              <a:rPr lang="en-US" sz="1400" b="0" dirty="0">
                <a:latin typeface="Forma DJR Micro"/>
              </a:rPr>
              <a:t> and d</a:t>
            </a:r>
            <a:r>
              <a:rPr lang="en-US" sz="1400" dirty="0">
                <a:latin typeface="Forma DJR Micro"/>
              </a:rPr>
              <a:t>ual power supplies (aggregate up to 2250W)</a:t>
            </a:r>
            <a:r>
              <a:rPr lang="en-US" sz="1400" baseline="30000" dirty="0">
                <a:latin typeface="Forma DJR Micro"/>
              </a:rPr>
              <a:t>5</a:t>
            </a:r>
            <a:r>
              <a:rPr lang="en-US" sz="1400" dirty="0">
                <a:latin typeface="Forma DJR Micro"/>
              </a:rPr>
              <a:t> enable the 4 GPUs.</a:t>
            </a:r>
          </a:p>
        </p:txBody>
      </p:sp>
      <p:sp>
        <p:nvSpPr>
          <p:cNvPr id="2" name="TextBox 1">
            <a:extLst>
              <a:ext uri="{FF2B5EF4-FFF2-40B4-BE49-F238E27FC236}">
                <a16:creationId xmlns:a16="http://schemas.microsoft.com/office/drawing/2014/main" id="{CBD5D3A1-169A-F050-E2FF-5295BAB045AC}"/>
              </a:ext>
            </a:extLst>
          </p:cNvPr>
          <p:cNvSpPr txBox="1"/>
          <p:nvPr/>
        </p:nvSpPr>
        <p:spPr>
          <a:xfrm>
            <a:off x="6544012" y="5143008"/>
            <a:ext cx="5056721" cy="923330"/>
          </a:xfrm>
          <a:prstGeom prst="rect">
            <a:avLst/>
          </a:prstGeom>
          <a:noFill/>
        </p:spPr>
        <p:txBody>
          <a:bodyPr wrap="square" lIns="91440" tIns="45720" rIns="91440" bIns="45720" anchor="t">
            <a:noAutofit/>
          </a:bodyPr>
          <a:lstStyle/>
          <a:p>
            <a:pPr marL="0" lvl="1" indent="0">
              <a:spcAft>
                <a:spcPts val="600"/>
              </a:spcAft>
              <a:buNone/>
              <a:defRPr/>
            </a:pPr>
            <a:r>
              <a:rPr lang="en-US" sz="1600" b="1">
                <a:latin typeface="Forma DJR Micro"/>
              </a:rPr>
              <a:t>Tools used:</a:t>
            </a:r>
            <a:endParaRPr lang="en-US" sz="1600">
              <a:latin typeface="Calibri"/>
              <a:cs typeface="Calibri"/>
            </a:endParaRPr>
          </a:p>
          <a:p>
            <a:pPr marL="285750" lvl="1" indent="-285750" fontAlgn="auto">
              <a:lnSpc>
                <a:spcPct val="100000"/>
              </a:lnSpc>
              <a:spcBef>
                <a:spcPts val="0"/>
              </a:spcBef>
              <a:spcAft>
                <a:spcPts val="600"/>
              </a:spcAft>
              <a:buFont typeface="Wingdings" panose="05000000000000000000" pitchFamily="2" charset="2"/>
              <a:buChar char="§"/>
              <a:defRPr/>
            </a:pPr>
            <a:r>
              <a:rPr lang="en-US" sz="1400">
                <a:latin typeface="Forma DJR Micro"/>
              </a:rPr>
              <a:t>Python, R, </a:t>
            </a:r>
            <a:r>
              <a:rPr lang="en-US" sz="1400" err="1">
                <a:latin typeface="Forma DJR Micro"/>
              </a:rPr>
              <a:t>MiniConda</a:t>
            </a:r>
            <a:r>
              <a:rPr lang="en-US" sz="1400">
                <a:latin typeface="Forma DJR Micro"/>
              </a:rPr>
              <a:t>, and NVIDIA Rapids, HP Anyware</a:t>
            </a:r>
            <a:r>
              <a:rPr lang="en-US" sz="1400" baseline="30000">
                <a:latin typeface="Forma DJR Micro"/>
              </a:rPr>
              <a:t>6</a:t>
            </a:r>
          </a:p>
        </p:txBody>
      </p:sp>
      <p:sp>
        <p:nvSpPr>
          <p:cNvPr id="5" name="Content Placeholder 1">
            <a:extLst>
              <a:ext uri="{FF2B5EF4-FFF2-40B4-BE49-F238E27FC236}">
                <a16:creationId xmlns:a16="http://schemas.microsoft.com/office/drawing/2014/main" id="{489FA4AA-BD11-DA27-D5AD-3EDB6D894347}"/>
              </a:ext>
            </a:extLst>
          </p:cNvPr>
          <p:cNvSpPr>
            <a:spLocks noGrp="1"/>
          </p:cNvSpPr>
          <p:nvPr>
            <p:ph idx="4294967295"/>
          </p:nvPr>
        </p:nvSpPr>
        <p:spPr>
          <a:xfrm>
            <a:off x="298863" y="2580694"/>
            <a:ext cx="5608638" cy="3522663"/>
          </a:xfrm>
        </p:spPr>
        <p:txBody>
          <a:bodyPr vert="horz" lIns="91440" tIns="45720" rIns="91440" bIns="45720" rtlCol="0" anchor="t">
            <a:noAutofit/>
          </a:bodyPr>
          <a:lstStyle/>
          <a:p>
            <a:pPr marL="0" lvl="1" indent="0">
              <a:lnSpc>
                <a:spcPct val="100000"/>
              </a:lnSpc>
              <a:spcBef>
                <a:spcPts val="0"/>
              </a:spcBef>
              <a:spcAft>
                <a:spcPts val="600"/>
              </a:spcAft>
              <a:buNone/>
            </a:pPr>
            <a:r>
              <a:rPr lang="en-US" sz="1600" b="1">
                <a:latin typeface="Forma DJR Micro"/>
              </a:rPr>
              <a:t>Increase the GPU density within any given footprint, whether it’s a single system or a data closet. </a:t>
            </a:r>
          </a:p>
          <a:p>
            <a:pPr marL="0" lvl="1" indent="0">
              <a:lnSpc>
                <a:spcPct val="100000"/>
              </a:lnSpc>
              <a:spcBef>
                <a:spcPts val="0"/>
              </a:spcBef>
              <a:spcAft>
                <a:spcPts val="600"/>
              </a:spcAft>
              <a:buNone/>
            </a:pPr>
            <a:r>
              <a:rPr lang="en-US" sz="1600" b="1">
                <a:latin typeface="Forma DJR Micro"/>
              </a:rPr>
              <a:t>Run up to 4 workflows concurrently – on different GPUs – to optimize your productivity and save time on projects.</a:t>
            </a:r>
          </a:p>
          <a:p>
            <a:pPr marL="285750" lvl="1" indent="-285750">
              <a:lnSpc>
                <a:spcPct val="100000"/>
              </a:lnSpc>
              <a:spcBef>
                <a:spcPts val="0"/>
              </a:spcBef>
              <a:spcAft>
                <a:spcPts val="600"/>
              </a:spcAft>
              <a:buFont typeface="System Font Regular"/>
              <a:buChar char="●"/>
            </a:pPr>
            <a:r>
              <a:rPr lang="en-US" sz="1600">
                <a:latin typeface="Forma DJR Micro"/>
              </a:rPr>
              <a:t>With HP Anyware</a:t>
            </a:r>
            <a:r>
              <a:rPr lang="en-US" sz="1600" baseline="30000">
                <a:latin typeface="Forma DJR Micro"/>
              </a:rPr>
              <a:t>4</a:t>
            </a:r>
            <a:r>
              <a:rPr lang="en-US" sz="1600">
                <a:latin typeface="Forma DJR Micro"/>
              </a:rPr>
              <a:t> remote access software, a Z8 Fury G5 can serve as a computing hub for a data science team. </a:t>
            </a:r>
          </a:p>
          <a:p>
            <a:pPr marL="285750" lvl="1" indent="-285750">
              <a:lnSpc>
                <a:spcPct val="100000"/>
              </a:lnSpc>
              <a:spcBef>
                <a:spcPts val="0"/>
              </a:spcBef>
              <a:spcAft>
                <a:spcPts val="600"/>
              </a:spcAft>
              <a:buFont typeface="System Font Regular"/>
              <a:buChar char="●"/>
            </a:pPr>
            <a:r>
              <a:rPr lang="en-US" sz="1600">
                <a:latin typeface="Forma DJR Micro"/>
              </a:rPr>
              <a:t>Allocate individual GPUs to either different users or different workflows.</a:t>
            </a:r>
          </a:p>
          <a:p>
            <a:pPr marL="685800" lvl="2">
              <a:lnSpc>
                <a:spcPct val="100000"/>
              </a:lnSpc>
              <a:spcBef>
                <a:spcPts val="0"/>
              </a:spcBef>
              <a:spcAft>
                <a:spcPts val="600"/>
              </a:spcAft>
              <a:buFont typeface="System Font Regular"/>
              <a:buChar char="●"/>
            </a:pPr>
            <a:r>
              <a:rPr lang="en-US" sz="1600">
                <a:latin typeface="Forma DJR Micro"/>
              </a:rPr>
              <a:t>Train multiple machine learning model candidates in parallel, getting to model selection sooner.</a:t>
            </a:r>
          </a:p>
          <a:p>
            <a:pPr marL="285750" lvl="1" indent="-285750">
              <a:lnSpc>
                <a:spcPct val="100000"/>
              </a:lnSpc>
              <a:spcBef>
                <a:spcPts val="0"/>
              </a:spcBef>
              <a:spcAft>
                <a:spcPts val="600"/>
              </a:spcAft>
              <a:buFont typeface="System Font Regular"/>
              <a:buChar char="●"/>
            </a:pPr>
            <a:r>
              <a:rPr lang="en-US" sz="1600">
                <a:latin typeface="Forma DJR Micro"/>
              </a:rPr>
              <a:t>Or devote up to 4 GPUs to one workflow for maximum speed.</a:t>
            </a:r>
          </a:p>
          <a:p>
            <a:pPr marL="285750" lvl="1" indent="-285750">
              <a:lnSpc>
                <a:spcPct val="100000"/>
              </a:lnSpc>
              <a:spcBef>
                <a:spcPts val="0"/>
              </a:spcBef>
              <a:spcAft>
                <a:spcPts val="600"/>
              </a:spcAft>
              <a:buFont typeface="System Font Regular"/>
              <a:buChar char="●"/>
            </a:pPr>
            <a:r>
              <a:rPr lang="en-GB" sz="1600">
                <a:latin typeface="Forma DJR Micro"/>
              </a:rPr>
              <a:t>Manage cloud costs by training on-prem.</a:t>
            </a:r>
            <a:endParaRPr lang="en-US" sz="1600">
              <a:latin typeface="Forma DJR Micro"/>
            </a:endParaRPr>
          </a:p>
          <a:p>
            <a:pPr marL="0" lvl="1" indent="0">
              <a:lnSpc>
                <a:spcPct val="100000"/>
              </a:lnSpc>
              <a:buNone/>
            </a:pPr>
            <a:endParaRPr lang="en-US" sz="1600" b="1">
              <a:latin typeface="Forma DJR Micro"/>
            </a:endParaRPr>
          </a:p>
        </p:txBody>
      </p:sp>
      <p:sp>
        <p:nvSpPr>
          <p:cNvPr id="6" name="TextBox 5">
            <a:extLst>
              <a:ext uri="{FF2B5EF4-FFF2-40B4-BE49-F238E27FC236}">
                <a16:creationId xmlns:a16="http://schemas.microsoft.com/office/drawing/2014/main" id="{ECDA0B68-F1AC-3F1A-9B55-E3FA806BFFA1}"/>
              </a:ext>
            </a:extLst>
          </p:cNvPr>
          <p:cNvSpPr txBox="1"/>
          <p:nvPr/>
        </p:nvSpPr>
        <p:spPr>
          <a:xfrm>
            <a:off x="317286" y="13718"/>
            <a:ext cx="11439288" cy="1261884"/>
          </a:xfrm>
          <a:prstGeom prst="rect">
            <a:avLst/>
          </a:prstGeom>
          <a:noFill/>
        </p:spPr>
        <p:txBody>
          <a:bodyPr wrap="square" lIns="91440" tIns="45720" rIns="91440" bIns="45720" anchor="t">
            <a:spAutoFit/>
          </a:bodyPr>
          <a:lstStyle/>
          <a:p>
            <a:pPr lvl="0" defTabSz="914126">
              <a:lnSpc>
                <a:spcPct val="100000"/>
              </a:lnSpc>
              <a:spcBef>
                <a:spcPts val="0"/>
              </a:spcBef>
              <a:defRPr/>
            </a:pPr>
            <a:r>
              <a:rPr lang="en-US" sz="4400">
                <a:latin typeface="Forma DJR Display" pitchFamily="2" charset="77"/>
              </a:rPr>
              <a:t>Simultaneous workflows in parallel with 4 GPUs</a:t>
            </a:r>
            <a:endParaRPr lang="en-US"/>
          </a:p>
          <a:p>
            <a:pPr lvl="0" defTabSz="914126">
              <a:lnSpc>
                <a:spcPct val="100000"/>
              </a:lnSpc>
              <a:spcBef>
                <a:spcPts val="0"/>
              </a:spcBef>
              <a:defRPr/>
            </a:pPr>
            <a:r>
              <a:rPr lang="en-US" sz="3200">
                <a:latin typeface="Forma DJR Display" pitchFamily="2" charset="77"/>
              </a:rPr>
              <a:t>Z8 Fury G5 for Data Science</a:t>
            </a:r>
          </a:p>
        </p:txBody>
      </p:sp>
      <p:sp>
        <p:nvSpPr>
          <p:cNvPr id="9" name="Content Placeholder 1">
            <a:extLst>
              <a:ext uri="{FF2B5EF4-FFF2-40B4-BE49-F238E27FC236}">
                <a16:creationId xmlns:a16="http://schemas.microsoft.com/office/drawing/2014/main" id="{2EE510D3-BF14-ECF7-5139-7ABEADAE7F56}"/>
              </a:ext>
            </a:extLst>
          </p:cNvPr>
          <p:cNvSpPr txBox="1">
            <a:spLocks/>
          </p:cNvSpPr>
          <p:nvPr/>
        </p:nvSpPr>
        <p:spPr>
          <a:xfrm>
            <a:off x="299786" y="1622067"/>
            <a:ext cx="5622524" cy="605904"/>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500"/>
              </a:spcBef>
              <a:buNone/>
            </a:pPr>
            <a:r>
              <a:rPr lang="en-US" sz="1800" b="1">
                <a:latin typeface="Forma DJR Micro"/>
              </a:rPr>
              <a:t>Save time on your data science projects by running multiple workflows simultaneously</a:t>
            </a:r>
          </a:p>
        </p:txBody>
      </p:sp>
      <p:cxnSp>
        <p:nvCxnSpPr>
          <p:cNvPr id="10" name="Straight Arrow Connector 9">
            <a:extLst>
              <a:ext uri="{FF2B5EF4-FFF2-40B4-BE49-F238E27FC236}">
                <a16:creationId xmlns:a16="http://schemas.microsoft.com/office/drawing/2014/main" id="{3BB3A156-22C9-BA45-0DDD-17F3EAF71C78}"/>
              </a:ext>
            </a:extLst>
          </p:cNvPr>
          <p:cNvCxnSpPr/>
          <p:nvPr/>
        </p:nvCxnSpPr>
        <p:spPr>
          <a:xfrm flipH="1">
            <a:off x="1276623" y="2404332"/>
            <a:ext cx="3653118" cy="0"/>
          </a:xfrm>
          <a:prstGeom prst="straightConnector1">
            <a:avLst/>
          </a:prstGeom>
          <a:ln w="12700">
            <a:solidFill>
              <a:srgbClr val="212248"/>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black, darkness&#10;&#10;Description automatically generated">
            <a:extLst>
              <a:ext uri="{FF2B5EF4-FFF2-40B4-BE49-F238E27FC236}">
                <a16:creationId xmlns:a16="http://schemas.microsoft.com/office/drawing/2014/main" id="{72E9F8F3-4191-6712-12B2-4FC279EDF4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136913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9BCAE6-5561-3C3F-88FA-1274D75E59D1}"/>
              </a:ext>
            </a:extLst>
          </p:cNvPr>
          <p:cNvSpPr>
            <a:spLocks/>
          </p:cNvSpPr>
          <p:nvPr/>
        </p:nvSpPr>
        <p:spPr>
          <a:xfrm>
            <a:off x="6263422" y="1763214"/>
            <a:ext cx="5922186" cy="5094786"/>
          </a:xfrm>
          <a:prstGeom prst="rect">
            <a:avLst/>
          </a:prstGeom>
          <a:solidFill>
            <a:srgbClr val="A6A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
            <a:extLst>
              <a:ext uri="{FF2B5EF4-FFF2-40B4-BE49-F238E27FC236}">
                <a16:creationId xmlns:a16="http://schemas.microsoft.com/office/drawing/2014/main" id="{0325999D-031F-E81D-CFA5-8749925CD9A6}"/>
              </a:ext>
            </a:extLst>
          </p:cNvPr>
          <p:cNvSpPr txBox="1">
            <a:spLocks/>
          </p:cNvSpPr>
          <p:nvPr/>
        </p:nvSpPr>
        <p:spPr>
          <a:xfrm>
            <a:off x="6263422" y="1573856"/>
            <a:ext cx="5625230" cy="1011078"/>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US" sz="2000">
              <a:latin typeface="Forma DJR Micro" pitchFamily="2" charset="77"/>
            </a:endParaRPr>
          </a:p>
        </p:txBody>
      </p:sp>
      <p:sp>
        <p:nvSpPr>
          <p:cNvPr id="22" name="Slide Number Placeholder 6">
            <a:extLst>
              <a:ext uri="{FF2B5EF4-FFF2-40B4-BE49-F238E27FC236}">
                <a16:creationId xmlns:a16="http://schemas.microsoft.com/office/drawing/2014/main" id="{B92CFBB9-E448-D970-10C0-961CF6E58601}"/>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31</a:t>
            </a:fld>
            <a:r>
              <a:rPr lang="en-US" sz="1000">
                <a:latin typeface="Forma DJR Micro" pitchFamily="2" charset="77"/>
              </a:rPr>
              <a:t>    I   Z8 Fury G5   I   HP Confidential. For use by HP or Partner with Customers under HP CDA only. </a:t>
            </a:r>
          </a:p>
        </p:txBody>
      </p:sp>
      <p:pic>
        <p:nvPicPr>
          <p:cNvPr id="7" name="Picture 6">
            <a:extLst>
              <a:ext uri="{FF2B5EF4-FFF2-40B4-BE49-F238E27FC236}">
                <a16:creationId xmlns:a16="http://schemas.microsoft.com/office/drawing/2014/main" id="{03F22E8B-7BF2-4000-C3BE-A03A68F27C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63989" y="1297528"/>
            <a:ext cx="5922186" cy="1562626"/>
          </a:xfrm>
          <a:prstGeom prst="rect">
            <a:avLst/>
          </a:prstGeom>
        </p:spPr>
      </p:pic>
      <p:sp>
        <p:nvSpPr>
          <p:cNvPr id="15" name="TextBox 14">
            <a:extLst>
              <a:ext uri="{FF2B5EF4-FFF2-40B4-BE49-F238E27FC236}">
                <a16:creationId xmlns:a16="http://schemas.microsoft.com/office/drawing/2014/main" id="{3D8EA2CE-7EED-F12C-2556-62870AB42E82}"/>
              </a:ext>
            </a:extLst>
          </p:cNvPr>
          <p:cNvSpPr txBox="1"/>
          <p:nvPr/>
        </p:nvSpPr>
        <p:spPr>
          <a:xfrm>
            <a:off x="317194" y="8888"/>
            <a:ext cx="11439288" cy="1754326"/>
          </a:xfrm>
          <a:prstGeom prst="rect">
            <a:avLst/>
          </a:prstGeom>
          <a:noFill/>
        </p:spPr>
        <p:txBody>
          <a:bodyPr wrap="square" lIns="91440" tIns="45720" rIns="91440" bIns="45720" anchor="t">
            <a:spAutoFit/>
          </a:bodyPr>
          <a:lstStyle/>
          <a:p>
            <a:pPr lvl="0" defTabSz="914126">
              <a:lnSpc>
                <a:spcPct val="100000"/>
              </a:lnSpc>
              <a:spcBef>
                <a:spcPts val="0"/>
              </a:spcBef>
              <a:defRPr/>
            </a:pPr>
            <a:r>
              <a:rPr lang="en-US" sz="4400">
                <a:latin typeface="Forma DJR Display" pitchFamily="2" charset="77"/>
              </a:rPr>
              <a:t>Real-Time Data Analytics</a:t>
            </a:r>
            <a:endParaRPr lang="en-US"/>
          </a:p>
          <a:p>
            <a:pPr lvl="0" defTabSz="914126">
              <a:lnSpc>
                <a:spcPct val="100000"/>
              </a:lnSpc>
              <a:spcBef>
                <a:spcPts val="0"/>
              </a:spcBef>
              <a:defRPr/>
            </a:pPr>
            <a:r>
              <a:rPr lang="en-US" sz="3200">
                <a:latin typeface="Forma DJR Display" pitchFamily="2" charset="77"/>
              </a:rPr>
              <a:t>Z8 Fury G5 for Data Science</a:t>
            </a:r>
          </a:p>
          <a:p>
            <a:pPr lvl="0" defTabSz="914126">
              <a:lnSpc>
                <a:spcPct val="100000"/>
              </a:lnSpc>
              <a:spcBef>
                <a:spcPts val="0"/>
              </a:spcBef>
              <a:defRPr/>
            </a:pPr>
            <a:endParaRPr lang="en-US" sz="3200">
              <a:solidFill>
                <a:schemeClr val="bg1"/>
              </a:solidFill>
              <a:latin typeface="Forma DJR Display" pitchFamily="2" charset="77"/>
            </a:endParaRPr>
          </a:p>
        </p:txBody>
      </p:sp>
      <p:sp>
        <p:nvSpPr>
          <p:cNvPr id="16" name="TextBox 15">
            <a:extLst>
              <a:ext uri="{FF2B5EF4-FFF2-40B4-BE49-F238E27FC236}">
                <a16:creationId xmlns:a16="http://schemas.microsoft.com/office/drawing/2014/main" id="{FE77868D-B10F-5305-39A1-500EA867DA85}"/>
              </a:ext>
            </a:extLst>
          </p:cNvPr>
          <p:cNvSpPr txBox="1"/>
          <p:nvPr/>
        </p:nvSpPr>
        <p:spPr>
          <a:xfrm>
            <a:off x="6475638" y="5930106"/>
            <a:ext cx="5056721" cy="600164"/>
          </a:xfrm>
          <a:prstGeom prst="rect">
            <a:avLst/>
          </a:prstGeom>
          <a:noFill/>
        </p:spPr>
        <p:txBody>
          <a:bodyPr wrap="square" lIns="91440" tIns="45720" rIns="91440" bIns="45720" anchor="t">
            <a:spAutoFit/>
          </a:bodyPr>
          <a:lstStyle/>
          <a:p>
            <a:pPr marL="0" lvl="1" indent="0">
              <a:spcAft>
                <a:spcPts val="600"/>
              </a:spcAft>
              <a:buNone/>
              <a:defRPr/>
            </a:pPr>
            <a:r>
              <a:rPr lang="en-US" sz="1600" b="1">
                <a:latin typeface="Forma DJR Micro"/>
              </a:rPr>
              <a:t>Tools used:</a:t>
            </a:r>
            <a:endParaRPr lang="en-US" sz="1200">
              <a:latin typeface="Calibri"/>
              <a:cs typeface="Calibri"/>
            </a:endParaRPr>
          </a:p>
          <a:p>
            <a:pPr marL="285750" lvl="1" indent="-285750">
              <a:spcAft>
                <a:spcPts val="600"/>
              </a:spcAft>
              <a:defRPr/>
            </a:pPr>
            <a:r>
              <a:rPr lang="en-US" sz="1200">
                <a:latin typeface="Forma DJR Micro"/>
              </a:rPr>
              <a:t>Python, R, </a:t>
            </a:r>
            <a:r>
              <a:rPr lang="en-US" sz="1200" err="1">
                <a:latin typeface="Forma DJR Micro"/>
              </a:rPr>
              <a:t>MiniConda</a:t>
            </a:r>
            <a:r>
              <a:rPr lang="en-US" sz="1200">
                <a:latin typeface="Forma DJR Micro"/>
              </a:rPr>
              <a:t>, and NVIDIA Rapids</a:t>
            </a:r>
            <a:endParaRPr lang="en-US" sz="1200">
              <a:cs typeface="Calibri"/>
            </a:endParaRPr>
          </a:p>
        </p:txBody>
      </p:sp>
      <p:sp>
        <p:nvSpPr>
          <p:cNvPr id="18" name="Content Placeholder 1">
            <a:extLst>
              <a:ext uri="{FF2B5EF4-FFF2-40B4-BE49-F238E27FC236}">
                <a16:creationId xmlns:a16="http://schemas.microsoft.com/office/drawing/2014/main" id="{59231B21-BF84-FB2D-1B2E-1AEC325D108F}"/>
              </a:ext>
            </a:extLst>
          </p:cNvPr>
          <p:cNvSpPr txBox="1">
            <a:spLocks/>
          </p:cNvSpPr>
          <p:nvPr/>
        </p:nvSpPr>
        <p:spPr>
          <a:xfrm>
            <a:off x="6475637" y="3012599"/>
            <a:ext cx="5489939" cy="2593568"/>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spcAft>
                <a:spcPts val="600"/>
              </a:spcAft>
              <a:buNone/>
            </a:pPr>
            <a:r>
              <a:rPr lang="en-US" sz="1600" b="1" dirty="0">
                <a:latin typeface="Forma DJR Micro"/>
              </a:rPr>
              <a:t>How the Z8 Fury G5 delivers</a:t>
            </a:r>
          </a:p>
          <a:p>
            <a:pPr marL="228600" lvl="1">
              <a:lnSpc>
                <a:spcPct val="100000"/>
              </a:lnSpc>
              <a:buFont typeface="System Font Regular"/>
              <a:buChar char="●"/>
            </a:pPr>
            <a:r>
              <a:rPr lang="en-US" sz="1400" dirty="0">
                <a:latin typeface="Forma DJR Micro"/>
              </a:rPr>
              <a:t>Wide range of CPU/GPU configurations for the ideal balance of core counts and clock speeds with low latency. </a:t>
            </a:r>
          </a:p>
          <a:p>
            <a:pPr marL="685800" lvl="2">
              <a:lnSpc>
                <a:spcPct val="100000"/>
              </a:lnSpc>
              <a:buFont typeface="System Font Regular"/>
              <a:buChar char="●"/>
            </a:pPr>
            <a:r>
              <a:rPr lang="en-US" sz="1400" dirty="0">
                <a:latin typeface="Forma DJR Micro"/>
              </a:rPr>
              <a:t>For example, configurations are available that offer 28-cores at 2.5 GHz or 16-cores at 3.1 GHz.</a:t>
            </a:r>
            <a:r>
              <a:rPr lang="en-US" sz="1400" baseline="30000" dirty="0">
                <a:latin typeface="Forma DJR Micro"/>
              </a:rPr>
              <a:t>1</a:t>
            </a:r>
            <a:endParaRPr lang="en-US" sz="1400" dirty="0">
              <a:latin typeface="Forma DJR Micro" pitchFamily="2" charset="77"/>
            </a:endParaRPr>
          </a:p>
          <a:p>
            <a:pPr marL="685800" lvl="2">
              <a:lnSpc>
                <a:spcPct val="100000"/>
              </a:lnSpc>
              <a:buFont typeface="System Font Regular"/>
              <a:buChar char="●"/>
            </a:pPr>
            <a:r>
              <a:rPr lang="en-US" sz="1400" dirty="0">
                <a:latin typeface="Forma DJR Micro"/>
              </a:rPr>
              <a:t>up to 4 NVIDIA</a:t>
            </a:r>
            <a:r>
              <a:rPr lang="en-US" sz="1400" baseline="30000" dirty="0">
                <a:latin typeface="Forma DJR Micro" pitchFamily="2" charset="77"/>
              </a:rPr>
              <a:t>®</a:t>
            </a:r>
            <a:r>
              <a:rPr lang="en-US" sz="1400" dirty="0">
                <a:latin typeface="Forma DJR Micro"/>
              </a:rPr>
              <a:t> RTX</a:t>
            </a:r>
            <a:r>
              <a:rPr lang="en-US" sz="1400" b="0" i="0" baseline="30000" dirty="0">
                <a:solidFill>
                  <a:srgbClr val="231F20"/>
                </a:solidFill>
                <a:effectLst/>
                <a:latin typeface="Forma DJR Micro" panose="00000000000000090000" pitchFamily="2" charset="0"/>
              </a:rPr>
              <a:t>™</a:t>
            </a:r>
            <a:r>
              <a:rPr lang="en-US" sz="1400" dirty="0">
                <a:latin typeface="Forma DJR Micro"/>
              </a:rPr>
              <a:t> 6000 Ada 48 GB GPUs</a:t>
            </a:r>
            <a:r>
              <a:rPr lang="en-US" sz="1400" baseline="30000" dirty="0">
                <a:latin typeface="Forma DJR Micro"/>
              </a:rPr>
              <a:t>2</a:t>
            </a:r>
            <a:r>
              <a:rPr lang="en-US" sz="1400" dirty="0">
                <a:latin typeface="Forma DJR Micro"/>
              </a:rPr>
              <a:t> offer highest GPU density for workload balancing. </a:t>
            </a:r>
          </a:p>
          <a:p>
            <a:pPr marL="228600" lvl="1">
              <a:lnSpc>
                <a:spcPct val="100000"/>
              </a:lnSpc>
              <a:buFont typeface="System Font Regular"/>
              <a:buChar char="●"/>
            </a:pPr>
            <a:r>
              <a:rPr lang="en-US" sz="1400" dirty="0">
                <a:latin typeface="Forma DJR Micro"/>
              </a:rPr>
              <a:t>Up to 2TB DDR5 RAM and 120TB storage</a:t>
            </a:r>
            <a:r>
              <a:rPr lang="en-US" sz="1400" baseline="30000" dirty="0">
                <a:latin typeface="Forma DJR Micro"/>
              </a:rPr>
              <a:t>4</a:t>
            </a:r>
            <a:r>
              <a:rPr lang="en-US" sz="1400" dirty="0">
                <a:latin typeface="Forma DJR Micro"/>
              </a:rPr>
              <a:t> enable co-location for direct capture, real-time analysis, and data security.</a:t>
            </a:r>
          </a:p>
          <a:p>
            <a:pPr marL="228600" lvl="1">
              <a:lnSpc>
                <a:spcPct val="100000"/>
              </a:lnSpc>
              <a:buFont typeface="System Font Regular"/>
              <a:buChar char="●"/>
            </a:pPr>
            <a:r>
              <a:rPr lang="en-US" sz="1400" b="0" dirty="0">
                <a:latin typeface="Forma DJR Micro"/>
              </a:rPr>
              <a:t>D</a:t>
            </a:r>
            <a:r>
              <a:rPr lang="en-US" sz="1400" dirty="0">
                <a:latin typeface="Forma DJR Micro"/>
              </a:rPr>
              <a:t>ual power supplies (aggregate up to 2250W)</a:t>
            </a:r>
            <a:r>
              <a:rPr lang="en-US" sz="1400" baseline="30000" dirty="0">
                <a:latin typeface="Forma DJR Micro"/>
              </a:rPr>
              <a:t>5</a:t>
            </a:r>
            <a:r>
              <a:rPr lang="en-US" sz="1400" dirty="0">
                <a:latin typeface="Forma DJR Micro"/>
              </a:rPr>
              <a:t> provide built-in back up to avoid mid project fail. </a:t>
            </a:r>
            <a:endParaRPr lang="en-US" sz="1400" dirty="0">
              <a:solidFill>
                <a:srgbClr val="FF0000"/>
              </a:solidFill>
              <a:latin typeface="Forma DJR Micro" pitchFamily="2" charset="77"/>
            </a:endParaRPr>
          </a:p>
        </p:txBody>
      </p:sp>
      <p:sp>
        <p:nvSpPr>
          <p:cNvPr id="19" name="Content Placeholder 1">
            <a:extLst>
              <a:ext uri="{FF2B5EF4-FFF2-40B4-BE49-F238E27FC236}">
                <a16:creationId xmlns:a16="http://schemas.microsoft.com/office/drawing/2014/main" id="{DD9801FC-B834-285A-E754-2C0025FCA7EB}"/>
              </a:ext>
            </a:extLst>
          </p:cNvPr>
          <p:cNvSpPr txBox="1">
            <a:spLocks/>
          </p:cNvSpPr>
          <p:nvPr/>
        </p:nvSpPr>
        <p:spPr>
          <a:xfrm>
            <a:off x="328704" y="2595304"/>
            <a:ext cx="5446465" cy="3875309"/>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b="1" dirty="0">
                <a:latin typeface="Forma DJR Micro"/>
              </a:rPr>
              <a:t>For complex data analytics demanding the highest performance, the Z8 Fury G5 offers a comprehensive range of CPU core counts/clock speeds and GPUs to provide the balance of computing you need. </a:t>
            </a:r>
          </a:p>
          <a:p>
            <a:pPr marL="285750" lvl="1" indent="-285750">
              <a:lnSpc>
                <a:spcPct val="100000"/>
              </a:lnSpc>
              <a:spcBef>
                <a:spcPts val="0"/>
              </a:spcBef>
              <a:spcAft>
                <a:spcPts val="600"/>
              </a:spcAft>
              <a:buFont typeface="System Font Regular"/>
              <a:buChar char="●"/>
            </a:pPr>
            <a:r>
              <a:rPr lang="en-US" sz="1600" dirty="0">
                <a:latin typeface="Forma DJR Micro"/>
              </a:rPr>
              <a:t>Ingest, store, and process your largest data sets at the edge – with near-zero latency – for fast insights.  </a:t>
            </a:r>
          </a:p>
          <a:p>
            <a:pPr marL="285750" lvl="1" indent="-285750">
              <a:lnSpc>
                <a:spcPct val="100000"/>
              </a:lnSpc>
              <a:spcBef>
                <a:spcPts val="0"/>
              </a:spcBef>
              <a:spcAft>
                <a:spcPts val="600"/>
              </a:spcAft>
              <a:buFont typeface="System Font Regular"/>
              <a:buChar char="●"/>
            </a:pPr>
            <a:r>
              <a:rPr lang="en-US" sz="1600" dirty="0">
                <a:latin typeface="Forma DJR Micro"/>
              </a:rPr>
              <a:t>Capture and analyze more data from diverse streaming sources to enable rapid decision making.</a:t>
            </a:r>
          </a:p>
          <a:p>
            <a:pPr marL="285750" lvl="1" indent="-285750">
              <a:lnSpc>
                <a:spcPct val="100000"/>
              </a:lnSpc>
              <a:spcBef>
                <a:spcPts val="0"/>
              </a:spcBef>
              <a:spcAft>
                <a:spcPts val="600"/>
              </a:spcAft>
              <a:buFont typeface="System Font Regular"/>
              <a:buChar char="●"/>
            </a:pPr>
            <a:r>
              <a:rPr lang="en-US" sz="1600" dirty="0">
                <a:latin typeface="Forma DJR Micro"/>
              </a:rPr>
              <a:t>Describe, diagnose, and perform prescriptive analysis and predictive modeling on larger data sets.</a:t>
            </a:r>
          </a:p>
          <a:p>
            <a:pPr marL="285750" lvl="1" indent="-285750">
              <a:lnSpc>
                <a:spcPct val="100000"/>
              </a:lnSpc>
              <a:spcBef>
                <a:spcPts val="0"/>
              </a:spcBef>
              <a:spcAft>
                <a:spcPts val="600"/>
              </a:spcAft>
              <a:buFont typeface="System Font Regular"/>
              <a:buChar char="●"/>
            </a:pPr>
            <a:r>
              <a:rPr lang="en-GB" sz="1600" dirty="0">
                <a:latin typeface="Forma DJR Micro"/>
              </a:rPr>
              <a:t>Work on-prem to avoid upload latency and manage cloud costs.</a:t>
            </a:r>
          </a:p>
          <a:p>
            <a:pPr marL="228600" lvl="1">
              <a:lnSpc>
                <a:spcPct val="100000"/>
              </a:lnSpc>
              <a:spcBef>
                <a:spcPts val="600"/>
              </a:spcBef>
              <a:spcAft>
                <a:spcPts val="600"/>
              </a:spcAft>
              <a:buFont typeface="System Font Regular"/>
              <a:buChar char="●"/>
            </a:pPr>
            <a:endParaRPr lang="en-GB" sz="1600" dirty="0">
              <a:latin typeface="Forma DJR Micro"/>
            </a:endParaRPr>
          </a:p>
        </p:txBody>
      </p:sp>
      <p:sp>
        <p:nvSpPr>
          <p:cNvPr id="21" name="Content Placeholder 1">
            <a:extLst>
              <a:ext uri="{FF2B5EF4-FFF2-40B4-BE49-F238E27FC236}">
                <a16:creationId xmlns:a16="http://schemas.microsoft.com/office/drawing/2014/main" id="{9904B142-75AD-3576-D28E-DC99ACA6A5BF}"/>
              </a:ext>
            </a:extLst>
          </p:cNvPr>
          <p:cNvSpPr txBox="1">
            <a:spLocks/>
          </p:cNvSpPr>
          <p:nvPr/>
        </p:nvSpPr>
        <p:spPr>
          <a:xfrm>
            <a:off x="269707" y="1607864"/>
            <a:ext cx="5543562" cy="605904"/>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500"/>
              </a:spcBef>
              <a:buNone/>
            </a:pPr>
            <a:r>
              <a:rPr lang="en-US" sz="1800" b="1">
                <a:latin typeface="Forma DJR Micro"/>
              </a:rPr>
              <a:t>Get the insights you need, right when you need them – in real-time and on your largest data sets.</a:t>
            </a:r>
            <a:endParaRPr lang="en-US"/>
          </a:p>
        </p:txBody>
      </p:sp>
      <p:cxnSp>
        <p:nvCxnSpPr>
          <p:cNvPr id="23" name="Straight Arrow Connector 22">
            <a:extLst>
              <a:ext uri="{FF2B5EF4-FFF2-40B4-BE49-F238E27FC236}">
                <a16:creationId xmlns:a16="http://schemas.microsoft.com/office/drawing/2014/main" id="{1E2B13F0-0DEC-1963-AB58-272709CA5820}"/>
              </a:ext>
            </a:extLst>
          </p:cNvPr>
          <p:cNvCxnSpPr/>
          <p:nvPr/>
        </p:nvCxnSpPr>
        <p:spPr>
          <a:xfrm flipH="1">
            <a:off x="1246544" y="2390129"/>
            <a:ext cx="3653118" cy="0"/>
          </a:xfrm>
          <a:prstGeom prst="straightConnector1">
            <a:avLst/>
          </a:prstGeom>
          <a:ln w="12700">
            <a:solidFill>
              <a:srgbClr val="212248"/>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black, darkness&#10;&#10;Description automatically generated">
            <a:extLst>
              <a:ext uri="{FF2B5EF4-FFF2-40B4-BE49-F238E27FC236}">
                <a16:creationId xmlns:a16="http://schemas.microsoft.com/office/drawing/2014/main" id="{02EC8FA5-2709-C6FC-09E2-4242D008DF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179723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7535DE3-6F30-AD20-969A-5D7345CEF19F}"/>
              </a:ext>
            </a:extLst>
          </p:cNvPr>
          <p:cNvSpPr/>
          <p:nvPr/>
        </p:nvSpPr>
        <p:spPr bwMode="ltGray">
          <a:xfrm>
            <a:off x="0" y="665143"/>
            <a:ext cx="12192000" cy="9003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7" name="Rectangle 46">
            <a:extLst>
              <a:ext uri="{FF2B5EF4-FFF2-40B4-BE49-F238E27FC236}">
                <a16:creationId xmlns:a16="http://schemas.microsoft.com/office/drawing/2014/main" id="{05DD2415-CA99-F513-26BF-259AA07F8226}"/>
              </a:ext>
            </a:extLst>
          </p:cNvPr>
          <p:cNvSpPr/>
          <p:nvPr/>
        </p:nvSpPr>
        <p:spPr bwMode="ltGray">
          <a:xfrm>
            <a:off x="4007" y="1463153"/>
            <a:ext cx="121920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6" name="Rectangle 45">
            <a:extLst>
              <a:ext uri="{FF2B5EF4-FFF2-40B4-BE49-F238E27FC236}">
                <a16:creationId xmlns:a16="http://schemas.microsoft.com/office/drawing/2014/main" id="{E0C58272-82C2-72F1-F0C0-4A459909B555}"/>
              </a:ext>
            </a:extLst>
          </p:cNvPr>
          <p:cNvSpPr/>
          <p:nvPr/>
        </p:nvSpPr>
        <p:spPr bwMode="ltGray">
          <a:xfrm>
            <a:off x="-2" y="2271728"/>
            <a:ext cx="7128313" cy="3155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3" name="Text Placeholder 2">
            <a:extLst>
              <a:ext uri="{FF2B5EF4-FFF2-40B4-BE49-F238E27FC236}">
                <a16:creationId xmlns:a16="http://schemas.microsoft.com/office/drawing/2014/main" id="{F9F57218-D591-D3FD-DE9A-5F65BF3DD6C2}"/>
              </a:ext>
            </a:extLst>
          </p:cNvPr>
          <p:cNvSpPr>
            <a:spLocks noGrp="1"/>
          </p:cNvSpPr>
          <p:nvPr>
            <p:ph type="body" sz="quarter" idx="15"/>
          </p:nvPr>
        </p:nvSpPr>
        <p:spPr>
          <a:xfrm>
            <a:off x="396996" y="1619689"/>
            <a:ext cx="10391507" cy="597856"/>
          </a:xfrm>
        </p:spPr>
        <p:txBody>
          <a:bodyPr/>
          <a:lstStyle/>
          <a:p>
            <a:pPr>
              <a:defRPr/>
            </a:pPr>
            <a:r>
              <a:rPr lang="en-US"/>
              <a:t>Z by HP accelerates product development workflows, helping designers and engineers iterate faster, accelerate time to production, increase quality, and shorten delivery times.</a:t>
            </a:r>
          </a:p>
        </p:txBody>
      </p:sp>
      <p:sp>
        <p:nvSpPr>
          <p:cNvPr id="6" name="TextBox 5">
            <a:extLst>
              <a:ext uri="{FF2B5EF4-FFF2-40B4-BE49-F238E27FC236}">
                <a16:creationId xmlns:a16="http://schemas.microsoft.com/office/drawing/2014/main" id="{FE07C829-54B2-359D-2081-9438D789A95C}"/>
              </a:ext>
            </a:extLst>
          </p:cNvPr>
          <p:cNvSpPr txBox="1">
            <a:spLocks noGrp="1" noRot="1" noMove="1" noResize="1" noEditPoints="1" noAdjustHandles="1" noChangeArrowheads="1" noChangeShapeType="1"/>
          </p:cNvSpPr>
          <p:nvPr/>
        </p:nvSpPr>
        <p:spPr>
          <a:xfrm>
            <a:off x="382619" y="2464384"/>
            <a:ext cx="6356124" cy="3231526"/>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90000"/>
              </a:lnSpc>
              <a:spcBef>
                <a:spcPct val="46296"/>
              </a:spcBef>
              <a:spcAft>
                <a:spcPts val="0"/>
              </a:spcAft>
              <a:buClrTx/>
              <a:buSzTx/>
              <a:buFont typeface="Arial" panose="020B0604020202020204" pitchFamily="34" charset="0"/>
              <a:buChar char="•"/>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Built with professional applications in mind: SOLIDWORKS and CATIA, Fusion 360 and Inventor, NX and Solid Edge, CATIA, and Creo.</a:t>
            </a:r>
          </a:p>
          <a:p>
            <a:pPr marL="285750" marR="0" lvl="0" indent="-285750" algn="l" defTabSz="914400" rtl="0" eaLnBrk="1" fontAlgn="auto" latinLnBrk="0" hangingPunct="1">
              <a:lnSpc>
                <a:spcPct val="90000"/>
              </a:lnSpc>
              <a:spcBef>
                <a:spcPct val="46296"/>
              </a:spcBef>
              <a:spcAft>
                <a:spcPts val="0"/>
              </a:spcAft>
              <a:buClrTx/>
              <a:buSzTx/>
              <a:buFont typeface="Arial" panose="020B0604020202020204" pitchFamily="34" charset="0"/>
              <a:buChar char="•"/>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From generative design and 3D modeling to simulation and visualization, power through your most demanding workflows with Z desktop or laptop workstations.</a:t>
            </a:r>
          </a:p>
          <a:p>
            <a:pPr marL="285750" marR="0" lvl="0" indent="-285750" algn="l" defTabSz="914400" rtl="0" eaLnBrk="1" fontAlgn="auto" latinLnBrk="0" hangingPunct="1">
              <a:lnSpc>
                <a:spcPct val="90000"/>
              </a:lnSpc>
              <a:spcBef>
                <a:spcPct val="46296"/>
              </a:spcBef>
              <a:spcAft>
                <a:spcPts val="0"/>
              </a:spcAft>
              <a:buClrTx/>
              <a:buSzTx/>
              <a:buFont typeface="Arial" panose="020B0604020202020204" pitchFamily="34" charset="0"/>
              <a:buChar char="•"/>
              <a:tabLst>
                <a:tab pos="225425" algn="l"/>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Work hard knowing your workstation has undergone MIL-STD</a:t>
            </a:r>
            <a:r>
              <a:rPr kumimoji="0" lang="en-US" sz="1600" b="0" i="0" u="none" strike="noStrike" kern="1200" cap="none" spc="0" normalizeH="0" baseline="30000" noProof="0">
                <a:ln>
                  <a:noFill/>
                </a:ln>
                <a:solidFill>
                  <a:prstClr val="black"/>
                </a:solidFill>
                <a:effectLst/>
                <a:uLnTx/>
                <a:uFillTx/>
                <a:latin typeface="Forma DJR Micro"/>
                <a:ea typeface="+mn-ea"/>
                <a:cs typeface="+mn-cs"/>
              </a:rPr>
              <a:t>1</a:t>
            </a:r>
            <a:r>
              <a:rPr kumimoji="0" lang="en-US" sz="1600" b="0" i="0" u="none" strike="noStrike" kern="1200" cap="none" spc="0" normalizeH="0" baseline="0" noProof="0">
                <a:ln>
                  <a:noFill/>
                </a:ln>
                <a:solidFill>
                  <a:prstClr val="black"/>
                </a:solidFill>
                <a:effectLst/>
                <a:uLnTx/>
                <a:uFillTx/>
                <a:latin typeface="Forma DJR Micro"/>
                <a:ea typeface="+mn-ea"/>
                <a:cs typeface="+mn-cs"/>
              </a:rPr>
              <a:t> durability tests and will stand the test of time.</a:t>
            </a:r>
          </a:p>
          <a:p>
            <a:pPr marL="285750" marR="0" lvl="0" indent="-285750" algn="l" defTabSz="914400" rtl="0" eaLnBrk="1" fontAlgn="auto" latinLnBrk="0" hangingPunct="1">
              <a:lnSpc>
                <a:spcPct val="90000"/>
              </a:lnSpc>
              <a:spcBef>
                <a:spcPct val="46296"/>
              </a:spcBef>
              <a:spcAft>
                <a:spcPts val="0"/>
              </a:spcAft>
              <a:buClrTx/>
              <a:buSzTx/>
              <a:buFont typeface="Arial" panose="020B0604020202020204" pitchFamily="34" charset="0"/>
              <a:buChar char="•"/>
              <a:tabLst>
                <a:tab pos="225425" algn="l"/>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Customize for now or choose expandability to future proof your investment.</a:t>
            </a:r>
          </a:p>
          <a:p>
            <a:pPr marL="285750" marR="0" lvl="0" indent="-285750" algn="l" defTabSz="914400" rtl="0" eaLnBrk="1" fontAlgn="auto" latinLnBrk="0" hangingPunct="1">
              <a:lnSpc>
                <a:spcPct val="90000"/>
              </a:lnSpc>
              <a:spcBef>
                <a:spcPct val="46296"/>
              </a:spcBef>
              <a:spcAft>
                <a:spcPts val="0"/>
              </a:spcAft>
              <a:buClrTx/>
              <a:buSzTx/>
              <a:buFont typeface="Arial,Sans-Serif" panose="020B0604020202020204" pitchFamily="34" charset="0"/>
              <a:buChar char="•"/>
              <a:tabLst>
                <a:tab pos="225425" algn="l"/>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Secure access to workstation power from any mix of infrastructure, anywhere with HP Anyware</a:t>
            </a:r>
            <a:r>
              <a:rPr kumimoji="0" lang="en-US" sz="1600" b="0" i="0" u="none" strike="noStrike" kern="1200" cap="none" spc="0" normalizeH="0" baseline="30000" noProof="0">
                <a:ln>
                  <a:noFill/>
                </a:ln>
                <a:solidFill>
                  <a:prstClr val="black"/>
                </a:solidFill>
                <a:effectLst/>
                <a:uLnTx/>
                <a:uFillTx/>
                <a:latin typeface="Forma DJR Micro"/>
                <a:ea typeface="+mn-ea"/>
                <a:cs typeface="+mn-cs"/>
              </a:rPr>
              <a:t>2</a:t>
            </a:r>
            <a:r>
              <a:rPr kumimoji="0" lang="en-US" sz="1600" b="0" i="0" u="none" strike="noStrike" kern="1200" cap="none" spc="0" normalizeH="0" baseline="0" noProof="0">
                <a:ln>
                  <a:noFill/>
                </a:ln>
                <a:solidFill>
                  <a:prstClr val="black"/>
                </a:solidFill>
                <a:effectLst/>
                <a:uLnTx/>
                <a:uFillTx/>
                <a:latin typeface="Forma DJR Micro"/>
                <a:ea typeface="+mn-ea"/>
                <a:cs typeface="+mn-cs"/>
              </a:rPr>
              <a:t> software.</a:t>
            </a:r>
          </a:p>
          <a:p>
            <a:pPr marL="285750" marR="0" lvl="0" indent="-285750" algn="l" defTabSz="914400" rtl="0" eaLnBrk="1" fontAlgn="auto" latinLnBrk="0" hangingPunct="1">
              <a:lnSpc>
                <a:spcPct val="90000"/>
              </a:lnSpc>
              <a:spcBef>
                <a:spcPct val="46296"/>
              </a:spcBef>
              <a:spcAft>
                <a:spcPts val="0"/>
              </a:spcAft>
              <a:buClrTx/>
              <a:buSzTx/>
              <a:buFont typeface="Arial" panose="020B0604020202020204" pitchFamily="34" charset="0"/>
              <a:buChar char="•"/>
              <a:tabLst>
                <a:tab pos="225425" algn="l"/>
              </a:tabLst>
              <a:defRPr/>
            </a:pPr>
            <a:endParaRPr kumimoji="0" lang="en-US" sz="1600" b="0" i="0" u="none" strike="noStrike" kern="1200" cap="none" spc="0" normalizeH="0" baseline="0" noProof="0">
              <a:ln>
                <a:noFill/>
              </a:ln>
              <a:solidFill>
                <a:prstClr val="black"/>
              </a:solidFill>
              <a:effectLst/>
              <a:highlight>
                <a:srgbClr val="FFFF00"/>
              </a:highlight>
              <a:uLnTx/>
              <a:uFillTx/>
              <a:latin typeface="Forma DJR Micro"/>
              <a:ea typeface="+mn-ea"/>
              <a:cs typeface="+mn-cs"/>
            </a:endParaRPr>
          </a:p>
        </p:txBody>
      </p:sp>
      <p:pic>
        <p:nvPicPr>
          <p:cNvPr id="4" name="Picture 3">
            <a:extLst>
              <a:ext uri="{FF2B5EF4-FFF2-40B4-BE49-F238E27FC236}">
                <a16:creationId xmlns:a16="http://schemas.microsoft.com/office/drawing/2014/main" id="{87C73490-0EF8-A963-03D8-5EEC61E2CDC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32319" y="2271728"/>
            <a:ext cx="5059681" cy="4586272"/>
          </a:xfrm>
          <a:prstGeom prst="rect">
            <a:avLst/>
          </a:prstGeom>
        </p:spPr>
      </p:pic>
      <p:sp>
        <p:nvSpPr>
          <p:cNvPr id="7" name="Rectangle 6">
            <a:extLst>
              <a:ext uri="{FF2B5EF4-FFF2-40B4-BE49-F238E27FC236}">
                <a16:creationId xmlns:a16="http://schemas.microsoft.com/office/drawing/2014/main" id="{6F05C553-482A-DC07-7781-6FC4638B0C53}"/>
              </a:ext>
            </a:extLst>
          </p:cNvPr>
          <p:cNvSpPr/>
          <p:nvPr/>
        </p:nvSpPr>
        <p:spPr bwMode="ltGray">
          <a:xfrm>
            <a:off x="2393788" y="5615868"/>
            <a:ext cx="1110118"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Rendering &amp; Visualization</a:t>
            </a: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8" name="Rectangle 7">
            <a:extLst>
              <a:ext uri="{FF2B5EF4-FFF2-40B4-BE49-F238E27FC236}">
                <a16:creationId xmlns:a16="http://schemas.microsoft.com/office/drawing/2014/main" id="{9D956E9F-B7D5-8B7D-75DB-87A15D54AE80}"/>
              </a:ext>
            </a:extLst>
          </p:cNvPr>
          <p:cNvSpPr/>
          <p:nvPr/>
        </p:nvSpPr>
        <p:spPr bwMode="ltGray">
          <a:xfrm>
            <a:off x="90550" y="5615868"/>
            <a:ext cx="1110118"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Conceptual Design</a:t>
            </a:r>
          </a:p>
        </p:txBody>
      </p:sp>
      <p:sp>
        <p:nvSpPr>
          <p:cNvPr id="10" name="Rectangle 9">
            <a:extLst>
              <a:ext uri="{FF2B5EF4-FFF2-40B4-BE49-F238E27FC236}">
                <a16:creationId xmlns:a16="http://schemas.microsoft.com/office/drawing/2014/main" id="{38829FE7-E845-719A-800D-92089BFF3EB3}"/>
              </a:ext>
            </a:extLst>
          </p:cNvPr>
          <p:cNvSpPr/>
          <p:nvPr/>
        </p:nvSpPr>
        <p:spPr bwMode="ltGray">
          <a:xfrm>
            <a:off x="3545407" y="5615868"/>
            <a:ext cx="1110118"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Simulation and Analysis</a:t>
            </a:r>
          </a:p>
        </p:txBody>
      </p:sp>
      <p:sp>
        <p:nvSpPr>
          <p:cNvPr id="14" name="Rectangle 13">
            <a:extLst>
              <a:ext uri="{FF2B5EF4-FFF2-40B4-BE49-F238E27FC236}">
                <a16:creationId xmlns:a16="http://schemas.microsoft.com/office/drawing/2014/main" id="{3A26025E-C62B-7242-551D-A081A53C127F}"/>
              </a:ext>
            </a:extLst>
          </p:cNvPr>
          <p:cNvSpPr/>
          <p:nvPr/>
        </p:nvSpPr>
        <p:spPr bwMode="ltGray">
          <a:xfrm>
            <a:off x="4697026" y="5615868"/>
            <a:ext cx="1194867"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Digital Manufacturing</a:t>
            </a:r>
          </a:p>
        </p:txBody>
      </p:sp>
      <p:sp>
        <p:nvSpPr>
          <p:cNvPr id="19" name="Slide Number Placeholder 6">
            <a:extLst>
              <a:ext uri="{FF2B5EF4-FFF2-40B4-BE49-F238E27FC236}">
                <a16:creationId xmlns:a16="http://schemas.microsoft.com/office/drawing/2014/main" id="{9762EFB7-54FA-0C21-9A50-58DAE3EF90A3}"/>
              </a:ext>
            </a:extLst>
          </p:cNvPr>
          <p:cNvSpPr txBox="1">
            <a:spLocks/>
          </p:cNvSpPr>
          <p:nvPr/>
        </p:nvSpPr>
        <p:spPr>
          <a:xfrm>
            <a:off x="330620" y="6571988"/>
            <a:ext cx="6618999"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HP Confidential. For use by HP or Partner with Customers under HP CDA only. </a:t>
            </a:r>
          </a:p>
        </p:txBody>
      </p:sp>
      <p:pic>
        <p:nvPicPr>
          <p:cNvPr id="20" name="Picture 19" descr="A black and white logo&#10;&#10;Description automatically generated with medium confidence">
            <a:extLst>
              <a:ext uri="{FF2B5EF4-FFF2-40B4-BE49-F238E27FC236}">
                <a16:creationId xmlns:a16="http://schemas.microsoft.com/office/drawing/2014/main" id="{205CBDE1-64F4-B6EE-A16B-B5D7C11691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52790" y="6403256"/>
            <a:ext cx="579858" cy="264968"/>
          </a:xfrm>
          <a:prstGeom prst="rect">
            <a:avLst/>
          </a:prstGeom>
        </p:spPr>
      </p:pic>
      <p:sp>
        <p:nvSpPr>
          <p:cNvPr id="12" name="Title 1">
            <a:extLst>
              <a:ext uri="{FF2B5EF4-FFF2-40B4-BE49-F238E27FC236}">
                <a16:creationId xmlns:a16="http://schemas.microsoft.com/office/drawing/2014/main" id="{4098AB17-6832-5CC1-F3CF-56BD578015E5}"/>
              </a:ext>
            </a:extLst>
          </p:cNvPr>
          <p:cNvSpPr txBox="1">
            <a:spLocks/>
          </p:cNvSpPr>
          <p:nvPr/>
        </p:nvSpPr>
        <p:spPr>
          <a:xfrm>
            <a:off x="392474" y="247223"/>
            <a:ext cx="11612880" cy="1156150"/>
          </a:xfrm>
          <a:prstGeom prst="rect">
            <a:avLst/>
          </a:prstGeom>
        </p:spPr>
        <p:txBody>
          <a:bodyPr vert="horz" wrap="square" lIns="0" tIns="0" rIns="0" bIns="0" rtlCol="0" anchor="ctr">
            <a:spAutoFit/>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FormaDJRDisplay"/>
                <a:ea typeface="+mj-ea"/>
                <a:cs typeface="+mj-cs"/>
              </a:rPr>
              <a:t>The Z advantage for product design and manufacturing</a:t>
            </a:r>
          </a:p>
        </p:txBody>
      </p:sp>
      <p:sp>
        <p:nvSpPr>
          <p:cNvPr id="16" name="Rectangle 15">
            <a:extLst>
              <a:ext uri="{FF2B5EF4-FFF2-40B4-BE49-F238E27FC236}">
                <a16:creationId xmlns:a16="http://schemas.microsoft.com/office/drawing/2014/main" id="{A899764D-5982-A477-A39F-A20308DE1F67}"/>
              </a:ext>
            </a:extLst>
          </p:cNvPr>
          <p:cNvSpPr/>
          <p:nvPr/>
        </p:nvSpPr>
        <p:spPr bwMode="ltGray">
          <a:xfrm>
            <a:off x="1242169" y="5615868"/>
            <a:ext cx="1110118"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3D Modeling &amp; Rendering</a:t>
            </a: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7" name="Rectangle 16">
            <a:extLst>
              <a:ext uri="{FF2B5EF4-FFF2-40B4-BE49-F238E27FC236}">
                <a16:creationId xmlns:a16="http://schemas.microsoft.com/office/drawing/2014/main" id="{2D5898D7-D0BF-C6AF-4982-699A3EF8602E}"/>
              </a:ext>
            </a:extLst>
          </p:cNvPr>
          <p:cNvSpPr/>
          <p:nvPr/>
        </p:nvSpPr>
        <p:spPr bwMode="ltGray">
          <a:xfrm>
            <a:off x="5933394" y="5615868"/>
            <a:ext cx="1110118"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AI, ML &amp; </a:t>
            </a: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Data Science</a:t>
            </a: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pic>
        <p:nvPicPr>
          <p:cNvPr id="2" name="Graphic 1" descr="Ribbon outline">
            <a:extLst>
              <a:ext uri="{FF2B5EF4-FFF2-40B4-BE49-F238E27FC236}">
                <a16:creationId xmlns:a16="http://schemas.microsoft.com/office/drawing/2014/main" id="{6B200FC5-5B72-CDBE-2CB3-C1DBBBA164F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41744" y="6391716"/>
            <a:ext cx="342900" cy="342900"/>
          </a:xfrm>
          <a:prstGeom prst="rect">
            <a:avLst/>
          </a:prstGeom>
        </p:spPr>
      </p:pic>
      <p:sp>
        <p:nvSpPr>
          <p:cNvPr id="9" name="TextBox 2">
            <a:extLst>
              <a:ext uri="{FF2B5EF4-FFF2-40B4-BE49-F238E27FC236}">
                <a16:creationId xmlns:a16="http://schemas.microsoft.com/office/drawing/2014/main" id="{03F4B7E8-14B0-D262-DFD3-EA77B197F9A6}"/>
              </a:ext>
            </a:extLst>
          </p:cNvPr>
          <p:cNvSpPr txBox="1"/>
          <p:nvPr/>
        </p:nvSpPr>
        <p:spPr>
          <a:xfrm>
            <a:off x="7659911" y="6425685"/>
            <a:ext cx="2716526" cy="30893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indent="0" algn="l" defTabSz="914400" rtl="0" eaLnBrk="1" latinLnBrk="0" hangingPunct="1">
              <a:lnSpc>
                <a:spcPct val="90000"/>
              </a:lnSpc>
              <a:spcBef>
                <a:spcPct val="46296"/>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ct val="23148"/>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ct val="17857"/>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100" b="0" i="0" u="none" strike="noStrike" kern="1200" cap="none" spc="0" normalizeH="0" baseline="0" noProof="0">
                <a:ln>
                  <a:noFill/>
                </a:ln>
                <a:solidFill>
                  <a:srgbClr val="FFFFFF"/>
                </a:solidFill>
                <a:effectLst/>
                <a:uLnTx/>
                <a:uFillTx/>
                <a:latin typeface="Forma DJR Micro"/>
                <a:ea typeface="+mn-ea"/>
                <a:cs typeface="+mn-cs"/>
              </a:rPr>
              <a:t>Certified on professional independent software for Z workstation compatibility</a:t>
            </a:r>
          </a:p>
        </p:txBody>
      </p:sp>
    </p:spTree>
    <p:extLst>
      <p:ext uri="{BB962C8B-B14F-4D97-AF65-F5344CB8AC3E}">
        <p14:creationId xmlns:p14="http://schemas.microsoft.com/office/powerpoint/2010/main" val="93895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D32C79-456F-7329-3159-07DE83FF44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1" y="2180153"/>
            <a:ext cx="6096000" cy="4677846"/>
          </a:xfrm>
          <a:prstGeom prst="rect">
            <a:avLst/>
          </a:prstGeom>
        </p:spPr>
      </p:pic>
      <p:sp>
        <p:nvSpPr>
          <p:cNvPr id="5" name="TextBox 4">
            <a:extLst>
              <a:ext uri="{FF2B5EF4-FFF2-40B4-BE49-F238E27FC236}">
                <a16:creationId xmlns:a16="http://schemas.microsoft.com/office/drawing/2014/main" id="{0433EE98-23E3-5242-B4D0-BB1334AEF471}"/>
              </a:ext>
            </a:extLst>
          </p:cNvPr>
          <p:cNvSpPr txBox="1"/>
          <p:nvPr/>
        </p:nvSpPr>
        <p:spPr>
          <a:xfrm>
            <a:off x="13649727" y="92597"/>
            <a:ext cx="0" cy="0"/>
          </a:xfrm>
          <a:prstGeom prst="rect">
            <a:avLst/>
          </a:prstGeom>
          <a:noFill/>
        </p:spPr>
        <p:txBody>
          <a:bodyPr wrap="none" lIns="0" tIns="0" rIns="0" bIns="0" rtlCol="0">
            <a:noAutofit/>
          </a:bodyPr>
          <a:lstStyle/>
          <a:p>
            <a:pPr>
              <a:lnSpc>
                <a:spcPct val="90000"/>
              </a:lnSpc>
              <a:defRPr/>
            </a:pPr>
            <a:endParaRPr lang="en-US">
              <a:latin typeface="Forma DJR Micro" pitchFamily="2" charset="77"/>
            </a:endParaRPr>
          </a:p>
        </p:txBody>
      </p:sp>
      <p:sp>
        <p:nvSpPr>
          <p:cNvPr id="2" name="TextBox 1">
            <a:extLst>
              <a:ext uri="{FF2B5EF4-FFF2-40B4-BE49-F238E27FC236}">
                <a16:creationId xmlns:a16="http://schemas.microsoft.com/office/drawing/2014/main" id="{FE1C1D3C-2DF5-284D-9F88-CA99146ED03E}"/>
              </a:ext>
            </a:extLst>
          </p:cNvPr>
          <p:cNvSpPr txBox="1"/>
          <p:nvPr/>
        </p:nvSpPr>
        <p:spPr>
          <a:xfrm>
            <a:off x="13684451" y="150471"/>
            <a:ext cx="0" cy="0"/>
          </a:xfrm>
          <a:prstGeom prst="rect">
            <a:avLst/>
          </a:prstGeom>
          <a:noFill/>
        </p:spPr>
        <p:txBody>
          <a:bodyPr wrap="none" lIns="0" tIns="0" rIns="0" bIns="0" rtlCol="0">
            <a:noAutofit/>
          </a:bodyPr>
          <a:lstStyle/>
          <a:p>
            <a:pPr>
              <a:lnSpc>
                <a:spcPct val="90000"/>
              </a:lnSpc>
              <a:defRPr/>
            </a:pPr>
            <a:endParaRPr lang="en-US">
              <a:latin typeface="Forma DJR Micro" pitchFamily="2" charset="77"/>
            </a:endParaRPr>
          </a:p>
        </p:txBody>
      </p:sp>
      <p:sp>
        <p:nvSpPr>
          <p:cNvPr id="30" name="TextBox 29">
            <a:extLst>
              <a:ext uri="{FF2B5EF4-FFF2-40B4-BE49-F238E27FC236}">
                <a16:creationId xmlns:a16="http://schemas.microsoft.com/office/drawing/2014/main" id="{39906936-D4B8-43FC-87A1-57B427AF931C}"/>
              </a:ext>
            </a:extLst>
          </p:cNvPr>
          <p:cNvSpPr txBox="1"/>
          <p:nvPr/>
        </p:nvSpPr>
        <p:spPr>
          <a:xfrm>
            <a:off x="13649727" y="92597"/>
            <a:ext cx="0" cy="0"/>
          </a:xfrm>
          <a:prstGeom prst="rect">
            <a:avLst/>
          </a:prstGeom>
          <a:noFill/>
        </p:spPr>
        <p:txBody>
          <a:bodyPr wrap="none" lIns="0" tIns="0" rIns="0" bIns="0" rtlCol="0">
            <a:noAutofit/>
          </a:bodyPr>
          <a:lstStyle/>
          <a:p>
            <a:pPr>
              <a:lnSpc>
                <a:spcPct val="90000"/>
              </a:lnSpc>
              <a:defRPr/>
            </a:pPr>
            <a:endParaRPr lang="en-US">
              <a:latin typeface="Forma DJR Micro" pitchFamily="2" charset="77"/>
            </a:endParaRPr>
          </a:p>
        </p:txBody>
      </p:sp>
      <p:sp>
        <p:nvSpPr>
          <p:cNvPr id="34" name="TextBox 33">
            <a:extLst>
              <a:ext uri="{FF2B5EF4-FFF2-40B4-BE49-F238E27FC236}">
                <a16:creationId xmlns:a16="http://schemas.microsoft.com/office/drawing/2014/main" id="{384BFC3A-A1B9-45B2-944A-4641F37C535E}"/>
              </a:ext>
            </a:extLst>
          </p:cNvPr>
          <p:cNvSpPr txBox="1"/>
          <p:nvPr/>
        </p:nvSpPr>
        <p:spPr>
          <a:xfrm>
            <a:off x="13684451" y="150471"/>
            <a:ext cx="0" cy="0"/>
          </a:xfrm>
          <a:prstGeom prst="rect">
            <a:avLst/>
          </a:prstGeom>
          <a:noFill/>
        </p:spPr>
        <p:txBody>
          <a:bodyPr wrap="none" lIns="0" tIns="0" rIns="0" bIns="0" rtlCol="0">
            <a:noAutofit/>
          </a:bodyPr>
          <a:lstStyle/>
          <a:p>
            <a:pPr>
              <a:lnSpc>
                <a:spcPct val="90000"/>
              </a:lnSpc>
              <a:defRPr/>
            </a:pPr>
            <a:endParaRPr lang="en-US">
              <a:latin typeface="Forma DJR Micro" pitchFamily="2" charset="77"/>
            </a:endParaRPr>
          </a:p>
        </p:txBody>
      </p:sp>
      <p:sp>
        <p:nvSpPr>
          <p:cNvPr id="35" name="TextBox 34">
            <a:extLst>
              <a:ext uri="{FF2B5EF4-FFF2-40B4-BE49-F238E27FC236}">
                <a16:creationId xmlns:a16="http://schemas.microsoft.com/office/drawing/2014/main" id="{B4B3B85D-1561-4261-A919-422B6BE24D7B}"/>
              </a:ext>
            </a:extLst>
          </p:cNvPr>
          <p:cNvSpPr txBox="1"/>
          <p:nvPr/>
        </p:nvSpPr>
        <p:spPr>
          <a:xfrm>
            <a:off x="13649727" y="92597"/>
            <a:ext cx="0" cy="0"/>
          </a:xfrm>
          <a:prstGeom prst="rect">
            <a:avLst/>
          </a:prstGeom>
          <a:noFill/>
        </p:spPr>
        <p:txBody>
          <a:bodyPr wrap="none" lIns="0" tIns="0" rIns="0" bIns="0" rtlCol="0">
            <a:noAutofit/>
          </a:bodyPr>
          <a:lstStyle/>
          <a:p>
            <a:pPr>
              <a:lnSpc>
                <a:spcPct val="90000"/>
              </a:lnSpc>
              <a:defRPr/>
            </a:pPr>
            <a:endParaRPr lang="en-US">
              <a:latin typeface="Forma DJR Micro" pitchFamily="2" charset="77"/>
            </a:endParaRPr>
          </a:p>
        </p:txBody>
      </p:sp>
      <p:sp>
        <p:nvSpPr>
          <p:cNvPr id="45" name="TextBox 44">
            <a:extLst>
              <a:ext uri="{FF2B5EF4-FFF2-40B4-BE49-F238E27FC236}">
                <a16:creationId xmlns:a16="http://schemas.microsoft.com/office/drawing/2014/main" id="{7BC06ED7-2094-4882-8A37-DC8A8F9FEB92}"/>
              </a:ext>
            </a:extLst>
          </p:cNvPr>
          <p:cNvSpPr txBox="1"/>
          <p:nvPr/>
        </p:nvSpPr>
        <p:spPr>
          <a:xfrm>
            <a:off x="13684451" y="150471"/>
            <a:ext cx="0" cy="0"/>
          </a:xfrm>
          <a:prstGeom prst="rect">
            <a:avLst/>
          </a:prstGeom>
          <a:noFill/>
        </p:spPr>
        <p:txBody>
          <a:bodyPr wrap="none" lIns="0" tIns="0" rIns="0" bIns="0" rtlCol="0">
            <a:noAutofit/>
          </a:bodyPr>
          <a:lstStyle/>
          <a:p>
            <a:pPr>
              <a:lnSpc>
                <a:spcPct val="90000"/>
              </a:lnSpc>
              <a:defRPr/>
            </a:pPr>
            <a:endParaRPr lang="en-US">
              <a:latin typeface="Forma DJR Micro" pitchFamily="2" charset="77"/>
            </a:endParaRPr>
          </a:p>
        </p:txBody>
      </p:sp>
      <p:graphicFrame>
        <p:nvGraphicFramePr>
          <p:cNvPr id="25" name="Table 20">
            <a:extLst>
              <a:ext uri="{FF2B5EF4-FFF2-40B4-BE49-F238E27FC236}">
                <a16:creationId xmlns:a16="http://schemas.microsoft.com/office/drawing/2014/main" id="{8865C9AD-A5AE-0940-16CC-2DEFBB142A40}"/>
              </a:ext>
            </a:extLst>
          </p:cNvPr>
          <p:cNvGraphicFramePr>
            <a:graphicFrameLocks noGrp="1"/>
          </p:cNvGraphicFramePr>
          <p:nvPr/>
        </p:nvGraphicFramePr>
        <p:xfrm>
          <a:off x="416496" y="2768420"/>
          <a:ext cx="5567210" cy="3163751"/>
        </p:xfrm>
        <a:graphic>
          <a:graphicData uri="http://schemas.openxmlformats.org/drawingml/2006/table">
            <a:tbl>
              <a:tblPr firstRow="1" bandRow="1">
                <a:tableStyleId>{5C22544A-7EE6-4342-B048-85BDC9FD1C3A}</a:tableStyleId>
              </a:tblPr>
              <a:tblGrid>
                <a:gridCol w="2783605">
                  <a:extLst>
                    <a:ext uri="{9D8B030D-6E8A-4147-A177-3AD203B41FA5}">
                      <a16:colId xmlns:a16="http://schemas.microsoft.com/office/drawing/2014/main" val="1865936599"/>
                    </a:ext>
                  </a:extLst>
                </a:gridCol>
                <a:gridCol w="2783605">
                  <a:extLst>
                    <a:ext uri="{9D8B030D-6E8A-4147-A177-3AD203B41FA5}">
                      <a16:colId xmlns:a16="http://schemas.microsoft.com/office/drawing/2014/main" val="4043640857"/>
                    </a:ext>
                  </a:extLst>
                </a:gridCol>
              </a:tblGrid>
              <a:tr h="545474">
                <a:tc>
                  <a:txBody>
                    <a:bodyPr/>
                    <a:lstStyle/>
                    <a:p>
                      <a:pPr marL="91440" marR="0" lvl="0" indent="0" algn="l" defTabSz="913852" rtl="0" eaLnBrk="1" fontAlgn="auto" latinLnBrk="0" hangingPunct="1">
                        <a:lnSpc>
                          <a:spcPct val="100000"/>
                        </a:lnSpc>
                        <a:spcBef>
                          <a:spcPts val="0"/>
                        </a:spcBef>
                        <a:spcAft>
                          <a:spcPts val="0"/>
                        </a:spcAft>
                        <a:buClrTx/>
                        <a:buSzTx/>
                        <a:buFontTx/>
                        <a:buNone/>
                        <a:tabLst/>
                        <a:defRPr/>
                      </a:pPr>
                      <a:r>
                        <a:rPr lang="en-US" sz="2400" b="0">
                          <a:solidFill>
                            <a:schemeClr val="tx1"/>
                          </a:solidFill>
                          <a:latin typeface="Forma DJR Micro"/>
                        </a:rPr>
                        <a:t>PD challenge</a:t>
                      </a:r>
                      <a:endParaRPr lang="en-GB" sz="2400" b="0">
                        <a:solidFill>
                          <a:schemeClr val="tx1"/>
                        </a:solidFill>
                        <a:latin typeface="Forma DJR Micro"/>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913852" rtl="0" eaLnBrk="1" fontAlgn="auto" latinLnBrk="0" hangingPunct="1">
                        <a:lnSpc>
                          <a:spcPct val="100000"/>
                        </a:lnSpc>
                        <a:spcBef>
                          <a:spcPts val="0"/>
                        </a:spcBef>
                        <a:spcAft>
                          <a:spcPts val="0"/>
                        </a:spcAft>
                        <a:buClrTx/>
                        <a:buSzTx/>
                        <a:buFontTx/>
                        <a:buNone/>
                        <a:tabLst/>
                        <a:defRPr/>
                      </a:pPr>
                      <a:r>
                        <a:rPr lang="en-US" sz="2400" b="0">
                          <a:solidFill>
                            <a:schemeClr val="tx1"/>
                          </a:solidFill>
                          <a:latin typeface="Forma DJR Micro"/>
                        </a:rPr>
                        <a:t>Z solution</a:t>
                      </a:r>
                      <a:endParaRPr lang="en-GB" sz="2400" b="0">
                        <a:solidFill>
                          <a:schemeClr val="tx1"/>
                        </a:solidFill>
                        <a:latin typeface="Forma DJR Micro"/>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872759">
                <a:tc>
                  <a:txBody>
                    <a:bodyPr/>
                    <a:lstStyle/>
                    <a:p>
                      <a:pPr marL="91440" defTabSz="913852">
                        <a:spcAft>
                          <a:spcPts val="0"/>
                        </a:spcAft>
                        <a:defRPr/>
                      </a:pPr>
                      <a:r>
                        <a:rPr lang="en-US" sz="1400" b="0">
                          <a:solidFill>
                            <a:schemeClr val="tx1"/>
                          </a:solidFill>
                          <a:latin typeface="Forma DJR Micro"/>
                          <a:ea typeface="宋体"/>
                          <a:cs typeface="Times New Roman"/>
                        </a:rPr>
                        <a:t>Simulate parts and airflow without lag to stay in the creative zone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rtl="0" eaLnBrk="1" fontAlgn="auto" latinLnBrk="0" hangingPunct="1">
                        <a:lnSpc>
                          <a:spcPct val="100000"/>
                        </a:lnSpc>
                        <a:spcBef>
                          <a:spcPts val="0"/>
                        </a:spcBef>
                        <a:spcAft>
                          <a:spcPts val="0"/>
                        </a:spcAft>
                        <a:buClrTx/>
                        <a:buSzTx/>
                        <a:buFontTx/>
                        <a:buNone/>
                      </a:pPr>
                      <a:r>
                        <a:rPr lang="en-US" altLang="zh-CN" sz="1400" b="0">
                          <a:solidFill>
                            <a:schemeClr val="tx1"/>
                          </a:solidFill>
                          <a:latin typeface="Forma DJR Micro"/>
                          <a:ea typeface="宋体"/>
                          <a:cs typeface="Times New Roman"/>
                        </a:rPr>
                        <a:t>High-core-count </a:t>
                      </a:r>
                      <a:r>
                        <a:rPr lang="en-US" sz="1400" b="0">
                          <a:solidFill>
                            <a:schemeClr val="tx1"/>
                          </a:solidFill>
                          <a:latin typeface="Forma DJR Micro"/>
                        </a:rPr>
                        <a:t>Intel</a:t>
                      </a:r>
                      <a:r>
                        <a:rPr lang="en-US" sz="1400" b="0" baseline="30000">
                          <a:solidFill>
                            <a:schemeClr val="tx1"/>
                          </a:solidFill>
                          <a:latin typeface="Forma DJR Micro"/>
                        </a:rPr>
                        <a:t>®</a:t>
                      </a:r>
                      <a:r>
                        <a:rPr lang="en-US" sz="1400" b="0">
                          <a:solidFill>
                            <a:schemeClr val="tx1"/>
                          </a:solidFill>
                          <a:latin typeface="Forma DJR Micro"/>
                        </a:rPr>
                        <a:t> Xeon</a:t>
                      </a:r>
                      <a:r>
                        <a:rPr lang="en-US" sz="1400" b="0" baseline="30000">
                          <a:solidFill>
                            <a:schemeClr val="tx1"/>
                          </a:solidFill>
                          <a:latin typeface="Forma DJR Micro"/>
                        </a:rPr>
                        <a:t>®</a:t>
                      </a:r>
                      <a:r>
                        <a:rPr lang="en-US" sz="1400" b="0">
                          <a:solidFill>
                            <a:schemeClr val="tx1"/>
                          </a:solidFill>
                          <a:latin typeface="Forma DJR Micro"/>
                        </a:rPr>
                        <a:t> CPU processor with up to 60 cores</a:t>
                      </a:r>
                      <a:r>
                        <a:rPr lang="en-US" sz="1400" b="0" baseline="30000">
                          <a:solidFill>
                            <a:schemeClr val="tx1"/>
                          </a:solidFill>
                          <a:latin typeface="Forma DJR Micro"/>
                        </a:rPr>
                        <a:t>3</a:t>
                      </a:r>
                      <a:r>
                        <a:rPr lang="en-US" sz="1400" b="0">
                          <a:solidFill>
                            <a:schemeClr val="tx1"/>
                          </a:solidFill>
                          <a:latin typeface="Forma DJR Micro"/>
                        </a:rPr>
                        <a:t> </a:t>
                      </a:r>
                      <a:endParaRPr lang="en-US" sz="1400" b="0">
                        <a:solidFill>
                          <a:schemeClr val="tx1"/>
                        </a:solidFill>
                        <a:latin typeface="Forma DJR Micro" pitchFamily="2" charset="77"/>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r h="872759">
                <a:tc>
                  <a:txBody>
                    <a:bodyPr/>
                    <a:lstStyle/>
                    <a:p>
                      <a:pPr marL="91440" marR="0" lvl="0" indent="0" algn="l" defTabSz="913852" rtl="0" eaLnBrk="1" fontAlgn="auto" latinLnBrk="0" hangingPunct="1">
                        <a:lnSpc>
                          <a:spcPct val="100000"/>
                        </a:lnSpc>
                        <a:spcBef>
                          <a:spcPts val="0"/>
                        </a:spcBef>
                        <a:spcAft>
                          <a:spcPts val="0"/>
                        </a:spcAft>
                        <a:buClrTx/>
                        <a:buSzTx/>
                        <a:buFontTx/>
                        <a:buNone/>
                        <a:tabLst/>
                        <a:defRPr/>
                      </a:pPr>
                      <a:r>
                        <a:rPr lang="en-US" altLang="zh-CN" sz="1400" b="0">
                          <a:solidFill>
                            <a:schemeClr val="tx1"/>
                          </a:solidFill>
                          <a:latin typeface="Forma DJR Micro"/>
                          <a:ea typeface="宋体"/>
                          <a:cs typeface="Times New Roman"/>
                        </a:rPr>
                        <a:t>Real-time ray tracing in SolidWorks </a:t>
                      </a:r>
                      <a:r>
                        <a:rPr lang="en-US" sz="1400" b="0">
                          <a:solidFill>
                            <a:schemeClr val="tx1"/>
                          </a:solidFill>
                          <a:latin typeface="Forma DJR Micro"/>
                        </a:rPr>
                        <a:t>with complex models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rtl="0" eaLnBrk="1" fontAlgn="auto" latinLnBrk="0" hangingPunct="1">
                        <a:lnSpc>
                          <a:spcPct val="100000"/>
                        </a:lnSpc>
                        <a:spcBef>
                          <a:spcPts val="0"/>
                        </a:spcBef>
                        <a:spcAft>
                          <a:spcPts val="0"/>
                        </a:spcAft>
                        <a:buClrTx/>
                        <a:buSzTx/>
                        <a:buFontTx/>
                        <a:buNone/>
                      </a:pPr>
                      <a:r>
                        <a:rPr lang="en-US" altLang="zh-CN" sz="1400">
                          <a:latin typeface="Forma DJR Micro"/>
                          <a:ea typeface="宋体"/>
                          <a:cs typeface="Times New Roman"/>
                        </a:rPr>
                        <a:t>Up to four</a:t>
                      </a:r>
                      <a:r>
                        <a:rPr lang="en-US" altLang="zh-CN" sz="1400" b="0" i="0" u="none" strike="noStrike" kern="1200" cap="none" normalizeH="0" baseline="0" noProof="0">
                          <a:ln>
                            <a:noFill/>
                          </a:ln>
                          <a:effectLst/>
                          <a:uLnTx/>
                          <a:uFillTx/>
                          <a:latin typeface="Forma DJR Micro"/>
                          <a:ea typeface="宋体"/>
                          <a:cs typeface="Times New Roman"/>
                        </a:rPr>
                        <a:t> </a:t>
                      </a:r>
                      <a:r>
                        <a:rPr kumimoji="0" lang="en-US" sz="1400" b="0" i="0" u="none" strike="noStrike" kern="1200" cap="none" normalizeH="0" baseline="0" noProof="0">
                          <a:ln>
                            <a:noFill/>
                          </a:ln>
                          <a:effectLst/>
                          <a:uLnTx/>
                          <a:uFillTx/>
                          <a:latin typeface="Forma DJR Micro"/>
                        </a:rPr>
                        <a:t>NVIDIA</a:t>
                      </a:r>
                      <a:r>
                        <a:rPr kumimoji="0" lang="en-US" sz="1400" b="0" i="0" u="none" strike="noStrike" kern="1200" cap="none" normalizeH="0" baseline="30000" noProof="0">
                          <a:ln>
                            <a:noFill/>
                          </a:ln>
                          <a:effectLst/>
                          <a:uLnTx/>
                          <a:uFillTx/>
                          <a:latin typeface="Forma DJR Micro"/>
                        </a:rPr>
                        <a:t>®</a:t>
                      </a:r>
                      <a:r>
                        <a:rPr kumimoji="0" lang="en-US" sz="1400" b="0" i="0" u="none" strike="noStrike" kern="1200" cap="none" normalizeH="0" baseline="0" noProof="0">
                          <a:ln>
                            <a:noFill/>
                          </a:ln>
                          <a:effectLst/>
                          <a:uLnTx/>
                          <a:uFillTx/>
                          <a:latin typeface="Forma DJR Micro"/>
                        </a:rPr>
                        <a:t> RTX</a:t>
                      </a:r>
                      <a:r>
                        <a:rPr kumimoji="0" lang="en-US" sz="1400" b="0" i="0" u="none" strike="noStrike" kern="1200" cap="none" normalizeH="0" baseline="30000" noProof="0">
                          <a:ln>
                            <a:noFill/>
                          </a:ln>
                          <a:effectLst/>
                          <a:uLnTx/>
                          <a:uFillTx/>
                          <a:latin typeface="Forma DJR Micro"/>
                        </a:rPr>
                        <a:t>™</a:t>
                      </a:r>
                      <a:br>
                        <a:rPr kumimoji="0" lang="en-US" sz="1400" b="0" i="0" u="none" strike="noStrike" kern="1200" cap="none" normalizeH="0" baseline="0" noProof="0">
                          <a:ln>
                            <a:noFill/>
                          </a:ln>
                          <a:effectLst/>
                          <a:uLnTx/>
                          <a:uFillTx/>
                          <a:latin typeface="Forma DJR Micro"/>
                        </a:rPr>
                      </a:br>
                      <a:r>
                        <a:rPr kumimoji="0" lang="en-US" sz="1400" b="0" i="0" u="none" strike="noStrike" kern="1200" cap="none" normalizeH="0" baseline="0" noProof="0">
                          <a:ln>
                            <a:noFill/>
                          </a:ln>
                          <a:effectLst/>
                          <a:uLnTx/>
                          <a:uFillTx/>
                          <a:latin typeface="Forma DJR Micro"/>
                        </a:rPr>
                        <a:t>6000 Ada </a:t>
                      </a:r>
                      <a:r>
                        <a:rPr kumimoji="0" lang="en-US" altLang="zh-CN" sz="1400" b="0" i="0" u="none" strike="noStrike" kern="1200" cap="none" normalizeH="0" baseline="0" noProof="0">
                          <a:ln>
                            <a:noFill/>
                          </a:ln>
                          <a:effectLst/>
                          <a:uLnTx/>
                          <a:uFillTx/>
                          <a:latin typeface="Forma DJR Micro"/>
                          <a:ea typeface="宋体"/>
                          <a:cs typeface="Times New Roman"/>
                        </a:rPr>
                        <a:t>GPUs</a:t>
                      </a:r>
                      <a:r>
                        <a:rPr kumimoji="0" lang="en-US" altLang="zh-CN" sz="1400" b="0" i="0" u="none" strike="noStrike" kern="1200" cap="none" normalizeH="0" baseline="30000" noProof="0">
                          <a:ln>
                            <a:noFill/>
                          </a:ln>
                          <a:effectLst/>
                          <a:uLnTx/>
                          <a:uFillTx/>
                          <a:latin typeface="Forma DJR Micro"/>
                          <a:ea typeface="宋体"/>
                          <a:cs typeface="Times New Roman"/>
                        </a:rPr>
                        <a:t>9</a:t>
                      </a:r>
                      <a:r>
                        <a:rPr lang="en-US" altLang="zh-CN" sz="1400" b="0" i="0" u="none" strike="noStrike" kern="1200" cap="none" normalizeH="0" baseline="0" noProof="0">
                          <a:ln>
                            <a:noFill/>
                          </a:ln>
                          <a:effectLst/>
                          <a:uLnTx/>
                          <a:uFillTx/>
                          <a:latin typeface="Forma DJR Micro"/>
                          <a:ea typeface="宋体"/>
                          <a:cs typeface="Times New Roman"/>
                        </a:rPr>
                        <a:t> </a:t>
                      </a:r>
                      <a:endParaRPr kumimoji="0" lang="en-US" altLang="zh-CN" sz="1400" b="0" i="0" u="none" strike="noStrike" kern="1200" cap="none" normalizeH="0" baseline="0" noProof="0">
                        <a:ln>
                          <a:noFill/>
                        </a:ln>
                        <a:effectLst/>
                        <a:uLnTx/>
                        <a:uFillTx/>
                        <a:latin typeface="Forma DJR Micro" pitchFamily="2" charset="77"/>
                        <a:ea typeface="宋体" panose="02010600030101010101" pitchFamily="2" charset="-122"/>
                        <a:cs typeface="Times New Roman" panose="02020603050405020304" pitchFamily="18" charset="0"/>
                      </a:endParaRPr>
                    </a:p>
                    <a:p>
                      <a:pPr marL="91440" marR="0" lvl="0" indent="0" algn="l" defTabSz="91385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normalizeH="0" baseline="0" noProof="0">
                        <a:ln>
                          <a:noFill/>
                        </a:ln>
                        <a:effectLst/>
                        <a:uLnTx/>
                        <a:uFillTx/>
                        <a:latin typeface="Forma DJR Micro" pitchFamily="2" charset="77"/>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5145138"/>
                  </a:ext>
                </a:extLst>
              </a:tr>
              <a:tr h="872759">
                <a:tc>
                  <a:txBody>
                    <a:bodyPr/>
                    <a:lstStyle/>
                    <a:p>
                      <a:pPr marL="91440" marR="0" lvl="0" indent="0" algn="l" defTabSz="913852" rtl="0" eaLnBrk="1" fontAlgn="auto" latinLnBrk="0" hangingPunct="1">
                        <a:lnSpc>
                          <a:spcPct val="100000"/>
                        </a:lnSpc>
                        <a:spcBef>
                          <a:spcPts val="0"/>
                        </a:spcBef>
                        <a:spcAft>
                          <a:spcPts val="0"/>
                        </a:spcAft>
                        <a:buClrTx/>
                        <a:buSzTx/>
                        <a:buFontTx/>
                        <a:buNone/>
                        <a:tabLst/>
                        <a:defRPr/>
                      </a:pPr>
                      <a:r>
                        <a:rPr lang="en-US" altLang="zh-CN" sz="1400" b="0">
                          <a:solidFill>
                            <a:schemeClr val="tx1"/>
                          </a:solidFill>
                          <a:latin typeface="Forma DJR Micro"/>
                          <a:ea typeface="宋体"/>
                          <a:cs typeface="Times New Roman"/>
                        </a:rPr>
                        <a:t>Complete high-performance tasks simultaneously </a:t>
                      </a:r>
                      <a:r>
                        <a:rPr lang="en-US" sz="1400" b="0">
                          <a:solidFill>
                            <a:schemeClr val="tx1"/>
                          </a:solidFill>
                          <a:latin typeface="Forma DJR Micro"/>
                        </a:rPr>
                        <a:t>with </a:t>
                      </a:r>
                      <a:br>
                        <a:rPr lang="en-US" sz="1400" b="0">
                          <a:solidFill>
                            <a:srgbClr val="000000"/>
                          </a:solidFill>
                          <a:latin typeface="Forma DJR Micro"/>
                        </a:rPr>
                      </a:br>
                      <a:r>
                        <a:rPr lang="en-US" sz="1400" b="0">
                          <a:solidFill>
                            <a:schemeClr val="tx1"/>
                          </a:solidFill>
                          <a:latin typeface="Forma DJR Micro"/>
                        </a:rPr>
                        <a:t>no impact on workflow</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913852" rtl="0" eaLnBrk="1" fontAlgn="auto" latinLnBrk="0" hangingPunct="1">
                        <a:lnSpc>
                          <a:spcPct val="100000"/>
                        </a:lnSpc>
                        <a:spcBef>
                          <a:spcPts val="0"/>
                        </a:spcBef>
                        <a:spcAft>
                          <a:spcPts val="0"/>
                        </a:spcAft>
                        <a:buClrTx/>
                        <a:buSzTx/>
                        <a:buFontTx/>
                        <a:buNone/>
                        <a:tabLst/>
                        <a:defRPr/>
                      </a:pPr>
                      <a:r>
                        <a:rPr lang="en-US" altLang="zh-CN" sz="1400">
                          <a:latin typeface="Forma DJR Micro"/>
                          <a:ea typeface="宋体"/>
                          <a:cs typeface="Times New Roman"/>
                        </a:rPr>
                        <a:t>HP Z Thermal Solution </a:t>
                      </a:r>
                      <a:r>
                        <a:rPr lang="en-US" sz="1400">
                          <a:latin typeface="Forma DJR Micro"/>
                        </a:rPr>
                        <a:t>with AI performance management, OS, and application optimizations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063727"/>
                  </a:ext>
                </a:extLst>
              </a:tr>
            </a:tbl>
          </a:graphicData>
        </a:graphic>
      </p:graphicFrame>
      <p:sp>
        <p:nvSpPr>
          <p:cNvPr id="18" name="TextBox 17">
            <a:extLst>
              <a:ext uri="{FF2B5EF4-FFF2-40B4-BE49-F238E27FC236}">
                <a16:creationId xmlns:a16="http://schemas.microsoft.com/office/drawing/2014/main" id="{4FB9927E-2585-7DEC-3273-FAD8304A17B2}"/>
              </a:ext>
            </a:extLst>
          </p:cNvPr>
          <p:cNvSpPr txBox="1"/>
          <p:nvPr/>
        </p:nvSpPr>
        <p:spPr>
          <a:xfrm>
            <a:off x="416496" y="1543553"/>
            <a:ext cx="8460961" cy="433965"/>
          </a:xfrm>
          <a:prstGeom prst="rect">
            <a:avLst/>
          </a:prstGeom>
          <a:noFill/>
        </p:spPr>
        <p:txBody>
          <a:bodyPr wrap="square">
            <a:spAutoFit/>
          </a:bodyPr>
          <a:lstStyle/>
          <a:p>
            <a:pPr lvl="0">
              <a:defRPr/>
            </a:pPr>
            <a:r>
              <a:rPr lang="en-US" sz="2400">
                <a:latin typeface="Forma DJR Micro" pitchFamily="2" charset="77"/>
              </a:rPr>
              <a:t>Product design and manufacturing</a:t>
            </a:r>
            <a:endParaRPr lang="en-US" sz="2400" baseline="30000">
              <a:latin typeface="Forma DJR Micro" pitchFamily="2" charset="77"/>
            </a:endParaRPr>
          </a:p>
        </p:txBody>
      </p:sp>
      <p:sp>
        <p:nvSpPr>
          <p:cNvPr id="23" name="TextBox 22">
            <a:extLst>
              <a:ext uri="{FF2B5EF4-FFF2-40B4-BE49-F238E27FC236}">
                <a16:creationId xmlns:a16="http://schemas.microsoft.com/office/drawing/2014/main" id="{54256B99-2219-4C41-7F36-999A1A1DCA5E}"/>
              </a:ext>
            </a:extLst>
          </p:cNvPr>
          <p:cNvSpPr txBox="1"/>
          <p:nvPr/>
        </p:nvSpPr>
        <p:spPr>
          <a:xfrm>
            <a:off x="304800" y="306043"/>
            <a:ext cx="11439288" cy="718658"/>
          </a:xfrm>
          <a:prstGeom prst="rect">
            <a:avLst/>
          </a:prstGeom>
          <a:noFill/>
        </p:spPr>
        <p:txBody>
          <a:bodyPr wrap="square">
            <a:spAutoFit/>
          </a:bodyPr>
          <a:lstStyle/>
          <a:p>
            <a:pPr lvl="0" defTabSz="914126">
              <a:defRPr/>
            </a:pPr>
            <a:r>
              <a:rPr lang="en-US" sz="4400">
                <a:latin typeface="Forma DJR Display" pitchFamily="2" charset="77"/>
              </a:rPr>
              <a:t>Z8 Fury</a:t>
            </a:r>
            <a:r>
              <a:rPr lang="ko-KR" altLang="en-US" sz="4400">
                <a:latin typeface="Forma DJR Display" pitchFamily="2" charset="77"/>
              </a:rPr>
              <a:t> </a:t>
            </a:r>
            <a:r>
              <a:rPr lang="en-US" altLang="ko-KR" sz="4400">
                <a:latin typeface="Forma DJR Display" pitchFamily="2" charset="77"/>
              </a:rPr>
              <a:t>G5</a:t>
            </a:r>
            <a:endParaRPr lang="en-US" sz="4400">
              <a:latin typeface="Forma DJR Display" pitchFamily="2" charset="77"/>
            </a:endParaRPr>
          </a:p>
        </p:txBody>
      </p:sp>
      <p:sp>
        <p:nvSpPr>
          <p:cNvPr id="27" name="Slide Number Placeholder 6">
            <a:extLst>
              <a:ext uri="{FF2B5EF4-FFF2-40B4-BE49-F238E27FC236}">
                <a16:creationId xmlns:a16="http://schemas.microsoft.com/office/drawing/2014/main" id="{F8CC0211-72A0-C969-BF81-D0586709B357}"/>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33</a:t>
            </a:fld>
            <a:r>
              <a:rPr lang="en-US" sz="1000">
                <a:latin typeface="Forma DJR Micro" pitchFamily="2" charset="77"/>
              </a:rPr>
              <a:t>    I   Z8 Fury G5   I   HP Confidential. For use by HP or Partner with Customers under HP CDA only. </a:t>
            </a:r>
          </a:p>
        </p:txBody>
      </p:sp>
      <p:pic>
        <p:nvPicPr>
          <p:cNvPr id="7" name="Picture 2" descr="Image">
            <a:extLst>
              <a:ext uri="{FF2B5EF4-FFF2-40B4-BE49-F238E27FC236}">
                <a16:creationId xmlns:a16="http://schemas.microsoft.com/office/drawing/2014/main" id="{E2A3A4D9-08B8-AD62-78DC-41DD930976A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84430" y="6442410"/>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91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C7D06C0-162C-FE17-910B-55C4243E36D1}"/>
              </a:ext>
            </a:extLst>
          </p:cNvPr>
          <p:cNvSpPr/>
          <p:nvPr/>
        </p:nvSpPr>
        <p:spPr bwMode="ltGray">
          <a:xfrm>
            <a:off x="0" y="1466380"/>
            <a:ext cx="121920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1" name="Rectangle 40">
            <a:extLst>
              <a:ext uri="{FF2B5EF4-FFF2-40B4-BE49-F238E27FC236}">
                <a16:creationId xmlns:a16="http://schemas.microsoft.com/office/drawing/2014/main" id="{016E0F95-26EF-B6F2-D94C-E867E4155B1B}"/>
              </a:ext>
            </a:extLst>
          </p:cNvPr>
          <p:cNvSpPr/>
          <p:nvPr/>
        </p:nvSpPr>
        <p:spPr bwMode="ltGray">
          <a:xfrm>
            <a:off x="0" y="665144"/>
            <a:ext cx="12192000" cy="8043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0" name="Rectangle 39">
            <a:extLst>
              <a:ext uri="{FF2B5EF4-FFF2-40B4-BE49-F238E27FC236}">
                <a16:creationId xmlns:a16="http://schemas.microsoft.com/office/drawing/2014/main" id="{A497D469-F709-38FA-1DD6-F93577365628}"/>
              </a:ext>
            </a:extLst>
          </p:cNvPr>
          <p:cNvSpPr/>
          <p:nvPr/>
        </p:nvSpPr>
        <p:spPr bwMode="ltGray">
          <a:xfrm>
            <a:off x="-22378" y="2154384"/>
            <a:ext cx="7154697" cy="32356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3" name="Text Placeholder 2">
            <a:extLst>
              <a:ext uri="{FF2B5EF4-FFF2-40B4-BE49-F238E27FC236}">
                <a16:creationId xmlns:a16="http://schemas.microsoft.com/office/drawing/2014/main" id="{F9F57218-D591-D3FD-DE9A-5F65BF3DD6C2}"/>
              </a:ext>
            </a:extLst>
          </p:cNvPr>
          <p:cNvSpPr>
            <a:spLocks noGrp="1"/>
          </p:cNvSpPr>
          <p:nvPr>
            <p:ph type="body" sz="quarter" idx="15"/>
          </p:nvPr>
        </p:nvSpPr>
        <p:spPr>
          <a:xfrm>
            <a:off x="296826" y="1647015"/>
            <a:ext cx="11588393" cy="348557"/>
          </a:xfrm>
        </p:spPr>
        <p:txBody>
          <a:bodyPr/>
          <a:lstStyle/>
          <a:p>
            <a:pPr>
              <a:defRPr/>
            </a:pPr>
            <a:r>
              <a:rPr lang="en-US"/>
              <a:t>Z by HP accelerates workflows to move from design and planning to construction faster and more efficiently.</a:t>
            </a:r>
          </a:p>
        </p:txBody>
      </p:sp>
      <p:sp>
        <p:nvSpPr>
          <p:cNvPr id="7" name="TextBox 6">
            <a:extLst>
              <a:ext uri="{FF2B5EF4-FFF2-40B4-BE49-F238E27FC236}">
                <a16:creationId xmlns:a16="http://schemas.microsoft.com/office/drawing/2014/main" id="{6C9B324F-2BA0-D7BC-399C-37F07D89A851}"/>
              </a:ext>
            </a:extLst>
          </p:cNvPr>
          <p:cNvSpPr txBox="1"/>
          <p:nvPr/>
        </p:nvSpPr>
        <p:spPr>
          <a:xfrm>
            <a:off x="296826" y="2837137"/>
            <a:ext cx="6543368" cy="1643527"/>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Built with professional applications in mind:  Autodesk Revit, Bentley, Unreal Engine and </a:t>
            </a:r>
            <a:r>
              <a:rPr kumimoji="0" lang="en-US" sz="1600" b="0" i="0" u="none" strike="noStrike" kern="1200" cap="none" spc="0" normalizeH="0" baseline="0" noProof="0" err="1">
                <a:ln>
                  <a:noFill/>
                </a:ln>
                <a:solidFill>
                  <a:srgbClr val="000000"/>
                </a:solidFill>
                <a:effectLst/>
                <a:uLnTx/>
                <a:uFillTx/>
                <a:latin typeface="Forma DJR Micro"/>
                <a:ea typeface="+mn-ea"/>
                <a:cs typeface="+mn-cs"/>
              </a:rPr>
              <a:t>Twinmotion</a:t>
            </a:r>
            <a:r>
              <a:rPr kumimoji="0" lang="en-US" sz="1600" b="0" i="0" u="none" strike="noStrike" kern="1200" cap="none" spc="0" normalizeH="0" baseline="0" noProof="0">
                <a:ln>
                  <a:noFill/>
                </a:ln>
                <a:solidFill>
                  <a:srgbClr val="000000"/>
                </a:solidFill>
                <a:effectLst/>
                <a:uLnTx/>
                <a:uFillTx/>
                <a:latin typeface="Forma DJR Micro"/>
                <a:ea typeface="+mn-ea"/>
                <a:cs typeface="+mn-cs"/>
              </a:rPr>
              <a:t>, </a:t>
            </a:r>
            <a:r>
              <a:rPr kumimoji="0" lang="en-US" sz="1600" b="0" i="0" u="none" strike="noStrike" kern="1200" cap="none" spc="0" normalizeH="0" baseline="0" noProof="0" err="1">
                <a:ln>
                  <a:noFill/>
                </a:ln>
                <a:solidFill>
                  <a:srgbClr val="000000"/>
                </a:solidFill>
                <a:effectLst/>
                <a:uLnTx/>
                <a:uFillTx/>
                <a:latin typeface="Forma DJR Micro"/>
                <a:ea typeface="+mn-ea"/>
                <a:cs typeface="+mn-cs"/>
              </a:rPr>
              <a:t>Archicad</a:t>
            </a:r>
            <a:r>
              <a:rPr kumimoji="0" lang="en-US" sz="1600" b="0" i="0" u="none" strike="noStrike" kern="1200" cap="none" spc="0" normalizeH="0" baseline="0" noProof="0">
                <a:ln>
                  <a:noFill/>
                </a:ln>
                <a:solidFill>
                  <a:srgbClr val="000000"/>
                </a:solidFill>
                <a:effectLst/>
                <a:uLnTx/>
                <a:uFillTx/>
                <a:latin typeface="Forma DJR Micro"/>
                <a:ea typeface="+mn-ea"/>
                <a:cs typeface="+mn-cs"/>
              </a:rPr>
              <a:t>, SketchUp,  </a:t>
            </a:r>
            <a:r>
              <a:rPr kumimoji="0" lang="en-US" sz="1600" b="0" i="0" u="none" strike="noStrike" kern="1200" cap="none" spc="0" normalizeH="0" baseline="0" noProof="0" err="1">
                <a:ln>
                  <a:noFill/>
                </a:ln>
                <a:solidFill>
                  <a:srgbClr val="000000"/>
                </a:solidFill>
                <a:effectLst/>
                <a:uLnTx/>
                <a:uFillTx/>
                <a:latin typeface="Forma DJR Micro"/>
                <a:ea typeface="+mn-ea"/>
                <a:cs typeface="+mn-cs"/>
              </a:rPr>
              <a:t>Vectorworks</a:t>
            </a:r>
            <a:r>
              <a:rPr kumimoji="0" lang="en-US" sz="1600" b="0" i="0" u="none" strike="noStrike" kern="1200" cap="none" spc="0" normalizeH="0" baseline="0" noProof="0">
                <a:ln>
                  <a:noFill/>
                </a:ln>
                <a:solidFill>
                  <a:srgbClr val="000000"/>
                </a:solidFill>
                <a:effectLst/>
                <a:uLnTx/>
                <a:uFillTx/>
                <a:latin typeface="Forma DJR Micro"/>
                <a:ea typeface="+mn-ea"/>
                <a:cs typeface="+mn-cs"/>
              </a:rPr>
              <a:t>.</a:t>
            </a: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From 2D and 3D concepting to simulation &amp; clash detection to 3D site scanning and more, power through your most demanding workflows.</a:t>
            </a:r>
            <a:endParaRPr kumimoji="0" lang="en-US" sz="1600" b="0" i="0" u="none" strike="noStrike" kern="1200" cap="none" spc="0" normalizeH="0" baseline="0" noProof="0">
              <a:ln>
                <a:noFill/>
              </a:ln>
              <a:solidFill>
                <a:srgbClr val="000000"/>
              </a:solidFill>
              <a:effectLst/>
              <a:highlight>
                <a:srgbClr val="FFFF00"/>
              </a:highlight>
              <a:uLnTx/>
              <a:uFillTx/>
              <a:latin typeface="Forma DJR Micro"/>
              <a:ea typeface="+mn-ea"/>
              <a:cs typeface="+mn-cs"/>
            </a:endParaRP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Secure access to workstation power from any mix of infrastructure, anywhere with HP Anyware</a:t>
            </a:r>
            <a:r>
              <a:rPr kumimoji="0" lang="en-US" sz="1600" b="0" i="0" u="none" strike="noStrike" kern="1200" cap="none" spc="0" normalizeH="0" baseline="30000" noProof="0">
                <a:ln>
                  <a:noFill/>
                </a:ln>
                <a:solidFill>
                  <a:srgbClr val="000000"/>
                </a:solidFill>
                <a:effectLst/>
                <a:uLnTx/>
                <a:uFillTx/>
                <a:latin typeface="Forma DJR Micro"/>
                <a:ea typeface="+mn-ea"/>
                <a:cs typeface="+mn-cs"/>
              </a:rPr>
              <a:t>2</a:t>
            </a:r>
            <a:r>
              <a:rPr kumimoji="0" lang="en-US" sz="1600" b="0" i="0" u="none" strike="noStrike" kern="1200" cap="none" spc="0" normalizeH="0" baseline="0" noProof="0">
                <a:ln>
                  <a:noFill/>
                </a:ln>
                <a:solidFill>
                  <a:srgbClr val="000000"/>
                </a:solidFill>
                <a:effectLst/>
                <a:uLnTx/>
                <a:uFillTx/>
                <a:latin typeface="Forma DJR Micro"/>
                <a:ea typeface="+mn-ea"/>
                <a:cs typeface="+mn-cs"/>
              </a:rPr>
              <a:t> software.</a:t>
            </a:r>
          </a:p>
        </p:txBody>
      </p:sp>
      <p:pic>
        <p:nvPicPr>
          <p:cNvPr id="8" name="Picture 7">
            <a:extLst>
              <a:ext uri="{FF2B5EF4-FFF2-40B4-BE49-F238E27FC236}">
                <a16:creationId xmlns:a16="http://schemas.microsoft.com/office/drawing/2014/main" id="{F0916B1D-3827-3984-D749-1D6A8E780D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32319" y="2163477"/>
            <a:ext cx="5059681" cy="4694523"/>
          </a:xfrm>
          <a:prstGeom prst="rect">
            <a:avLst/>
          </a:prstGeom>
        </p:spPr>
      </p:pic>
      <p:sp>
        <p:nvSpPr>
          <p:cNvPr id="11" name="Rectangle 10">
            <a:extLst>
              <a:ext uri="{FF2B5EF4-FFF2-40B4-BE49-F238E27FC236}">
                <a16:creationId xmlns:a16="http://schemas.microsoft.com/office/drawing/2014/main" id="{9ADF1144-AF2E-9653-626B-242DF0AEDADB}"/>
              </a:ext>
            </a:extLst>
          </p:cNvPr>
          <p:cNvSpPr/>
          <p:nvPr/>
        </p:nvSpPr>
        <p:spPr bwMode="ltGray">
          <a:xfrm>
            <a:off x="1316468" y="5589033"/>
            <a:ext cx="1051571"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3D Modeling, Rendering, &amp; Visualization</a:t>
            </a:r>
          </a:p>
        </p:txBody>
      </p:sp>
      <p:sp>
        <p:nvSpPr>
          <p:cNvPr id="26" name="Rectangle 25">
            <a:extLst>
              <a:ext uri="{FF2B5EF4-FFF2-40B4-BE49-F238E27FC236}">
                <a16:creationId xmlns:a16="http://schemas.microsoft.com/office/drawing/2014/main" id="{563262D5-D704-E705-BC74-85F9465086F2}"/>
              </a:ext>
            </a:extLst>
          </p:cNvPr>
          <p:cNvSpPr/>
          <p:nvPr/>
        </p:nvSpPr>
        <p:spPr bwMode="ltGray">
          <a:xfrm>
            <a:off x="167197" y="5589033"/>
            <a:ext cx="1051571"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2D &amp; 3D Concepting</a:t>
            </a:r>
          </a:p>
        </p:txBody>
      </p:sp>
      <p:sp>
        <p:nvSpPr>
          <p:cNvPr id="28" name="Rectangle 27">
            <a:extLst>
              <a:ext uri="{FF2B5EF4-FFF2-40B4-BE49-F238E27FC236}">
                <a16:creationId xmlns:a16="http://schemas.microsoft.com/office/drawing/2014/main" id="{73D5034A-D9D8-944C-793F-64AB0C5583B0}"/>
              </a:ext>
            </a:extLst>
          </p:cNvPr>
          <p:cNvSpPr/>
          <p:nvPr/>
        </p:nvSpPr>
        <p:spPr bwMode="ltGray">
          <a:xfrm>
            <a:off x="2465739" y="5589033"/>
            <a:ext cx="1051571"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AI &amp; Machine Learning</a:t>
            </a: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9" name="Rectangle 28">
            <a:extLst>
              <a:ext uri="{FF2B5EF4-FFF2-40B4-BE49-F238E27FC236}">
                <a16:creationId xmlns:a16="http://schemas.microsoft.com/office/drawing/2014/main" id="{B6B7FDB2-70F4-07B2-4428-8D92CA61AA35}"/>
              </a:ext>
            </a:extLst>
          </p:cNvPr>
          <p:cNvSpPr/>
          <p:nvPr/>
        </p:nvSpPr>
        <p:spPr bwMode="ltGray">
          <a:xfrm>
            <a:off x="3615010" y="5589033"/>
            <a:ext cx="1051571"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Simulation &amp; Clash </a:t>
            </a:r>
          </a:p>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Detection</a:t>
            </a:r>
          </a:p>
        </p:txBody>
      </p:sp>
      <p:sp>
        <p:nvSpPr>
          <p:cNvPr id="30" name="Rectangle 29">
            <a:extLst>
              <a:ext uri="{FF2B5EF4-FFF2-40B4-BE49-F238E27FC236}">
                <a16:creationId xmlns:a16="http://schemas.microsoft.com/office/drawing/2014/main" id="{4096BF2C-1AE8-4852-725A-F53FAD628502}"/>
              </a:ext>
            </a:extLst>
          </p:cNvPr>
          <p:cNvSpPr/>
          <p:nvPr/>
        </p:nvSpPr>
        <p:spPr bwMode="ltGray">
          <a:xfrm>
            <a:off x="4764281" y="5589033"/>
            <a:ext cx="1051571"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3D Site Scanning</a:t>
            </a:r>
          </a:p>
        </p:txBody>
      </p:sp>
      <p:sp>
        <p:nvSpPr>
          <p:cNvPr id="31" name="Rectangle 30">
            <a:extLst>
              <a:ext uri="{FF2B5EF4-FFF2-40B4-BE49-F238E27FC236}">
                <a16:creationId xmlns:a16="http://schemas.microsoft.com/office/drawing/2014/main" id="{2FAFEBBE-56D0-7230-8F7F-6BB4F9AE85BB}"/>
              </a:ext>
            </a:extLst>
          </p:cNvPr>
          <p:cNvSpPr/>
          <p:nvPr/>
        </p:nvSpPr>
        <p:spPr bwMode="ltGray">
          <a:xfrm>
            <a:off x="5913552" y="5589033"/>
            <a:ext cx="1051571"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Printing Site Plans</a:t>
            </a:r>
          </a:p>
        </p:txBody>
      </p:sp>
      <p:pic>
        <p:nvPicPr>
          <p:cNvPr id="36" name="Picture 35" descr="A black and white logo&#10;&#10;Description automatically generated with medium confidence">
            <a:extLst>
              <a:ext uri="{FF2B5EF4-FFF2-40B4-BE49-F238E27FC236}">
                <a16:creationId xmlns:a16="http://schemas.microsoft.com/office/drawing/2014/main" id="{772EE820-1C0B-0185-4E29-8B9FEAF8F1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52790" y="6403256"/>
            <a:ext cx="579858" cy="264968"/>
          </a:xfrm>
          <a:prstGeom prst="rect">
            <a:avLst/>
          </a:prstGeom>
        </p:spPr>
      </p:pic>
      <p:sp>
        <p:nvSpPr>
          <p:cNvPr id="5" name="Title 1">
            <a:extLst>
              <a:ext uri="{FF2B5EF4-FFF2-40B4-BE49-F238E27FC236}">
                <a16:creationId xmlns:a16="http://schemas.microsoft.com/office/drawing/2014/main" id="{36D2105E-2B56-9390-3D51-2BEF546560DD}"/>
              </a:ext>
            </a:extLst>
          </p:cNvPr>
          <p:cNvSpPr txBox="1">
            <a:spLocks/>
          </p:cNvSpPr>
          <p:nvPr/>
        </p:nvSpPr>
        <p:spPr>
          <a:xfrm>
            <a:off x="334964" y="189713"/>
            <a:ext cx="11612880" cy="1156150"/>
          </a:xfrm>
          <a:prstGeom prst="rect">
            <a:avLst/>
          </a:prstGeom>
        </p:spPr>
        <p:txBody>
          <a:bodyPr vert="horz" wrap="square" lIns="0" tIns="0" rIns="0" bIns="0" rtlCol="0" anchor="ctr">
            <a:spAutoFit/>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FormaDJRDisplay"/>
                <a:ea typeface="+mj-ea"/>
                <a:cs typeface="+mj-cs"/>
              </a:rPr>
              <a:t>The Z advantage for architecture, engineering &amp; construction</a:t>
            </a:r>
          </a:p>
        </p:txBody>
      </p:sp>
      <p:pic>
        <p:nvPicPr>
          <p:cNvPr id="2" name="Graphic 1" descr="Ribbon outline">
            <a:extLst>
              <a:ext uri="{FF2B5EF4-FFF2-40B4-BE49-F238E27FC236}">
                <a16:creationId xmlns:a16="http://schemas.microsoft.com/office/drawing/2014/main" id="{A2F4F67A-7195-951A-9449-EE4718E0ACC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41744" y="6391716"/>
            <a:ext cx="342900" cy="342900"/>
          </a:xfrm>
          <a:prstGeom prst="rect">
            <a:avLst/>
          </a:prstGeom>
        </p:spPr>
      </p:pic>
      <p:sp>
        <p:nvSpPr>
          <p:cNvPr id="6" name="TextBox 2">
            <a:extLst>
              <a:ext uri="{FF2B5EF4-FFF2-40B4-BE49-F238E27FC236}">
                <a16:creationId xmlns:a16="http://schemas.microsoft.com/office/drawing/2014/main" id="{99767264-6EA0-BC3E-4F8D-62DF055970B3}"/>
              </a:ext>
            </a:extLst>
          </p:cNvPr>
          <p:cNvSpPr txBox="1"/>
          <p:nvPr/>
        </p:nvSpPr>
        <p:spPr>
          <a:xfrm>
            <a:off x="7659911" y="6425685"/>
            <a:ext cx="2716526" cy="30893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indent="0" algn="l" defTabSz="914400" rtl="0" eaLnBrk="1" latinLnBrk="0" hangingPunct="1">
              <a:lnSpc>
                <a:spcPct val="90000"/>
              </a:lnSpc>
              <a:spcBef>
                <a:spcPct val="46296"/>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ct val="23148"/>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ct val="17857"/>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100" b="0" i="0" u="none" strike="noStrike" kern="1200" cap="none" spc="0" normalizeH="0" baseline="0" noProof="0">
                <a:ln>
                  <a:noFill/>
                </a:ln>
                <a:solidFill>
                  <a:srgbClr val="FFFFFF"/>
                </a:solidFill>
                <a:effectLst/>
                <a:uLnTx/>
                <a:uFillTx/>
                <a:latin typeface="Forma DJR Micro"/>
                <a:ea typeface="+mn-ea"/>
                <a:cs typeface="+mn-cs"/>
              </a:rPr>
              <a:t>Certified on professional independent software for Z workstation compatibility</a:t>
            </a:r>
          </a:p>
        </p:txBody>
      </p:sp>
      <p:sp>
        <p:nvSpPr>
          <p:cNvPr id="4" name="Slide Number Placeholder 6">
            <a:extLst>
              <a:ext uri="{FF2B5EF4-FFF2-40B4-BE49-F238E27FC236}">
                <a16:creationId xmlns:a16="http://schemas.microsoft.com/office/drawing/2014/main" id="{4915ACC2-8101-ADC5-3648-D3C399BA035F}"/>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34</a:t>
            </a:fld>
            <a:r>
              <a:rPr lang="en-US" sz="1000">
                <a:latin typeface="Forma DJR Micro" pitchFamily="2" charset="77"/>
              </a:rPr>
              <a:t>    I   Z4 G5   I   HP Confidential. For use by HP or Partner with Customers under HP CDA only. </a:t>
            </a:r>
          </a:p>
        </p:txBody>
      </p:sp>
    </p:spTree>
    <p:extLst>
      <p:ext uri="{BB962C8B-B14F-4D97-AF65-F5344CB8AC3E}">
        <p14:creationId xmlns:p14="http://schemas.microsoft.com/office/powerpoint/2010/main" val="334555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54296B-B24F-7C37-64FC-DDF37DC6455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40902" y="2444820"/>
            <a:ext cx="5751098" cy="4413180"/>
          </a:xfrm>
          <a:prstGeom prst="rect">
            <a:avLst/>
          </a:prstGeom>
        </p:spPr>
      </p:pic>
      <p:sp>
        <p:nvSpPr>
          <p:cNvPr id="5" name="TextBox 4">
            <a:extLst>
              <a:ext uri="{FF2B5EF4-FFF2-40B4-BE49-F238E27FC236}">
                <a16:creationId xmlns:a16="http://schemas.microsoft.com/office/drawing/2014/main" id="{0433EE98-23E3-5242-B4D0-BB1334AEF471}"/>
              </a:ext>
            </a:extLst>
          </p:cNvPr>
          <p:cNvSpPr txBox="1"/>
          <p:nvPr/>
        </p:nvSpPr>
        <p:spPr>
          <a:xfrm>
            <a:off x="13649727" y="92597"/>
            <a:ext cx="0" cy="0"/>
          </a:xfrm>
          <a:prstGeom prst="rect">
            <a:avLst/>
          </a:prstGeom>
          <a:noFill/>
        </p:spPr>
        <p:txBody>
          <a:bodyPr wrap="none" lIns="0" tIns="0" rIns="0" bIns="0" rtlCol="0">
            <a:noAutofit/>
          </a:bodyPr>
          <a:lstStyle/>
          <a:p>
            <a:pPr>
              <a:lnSpc>
                <a:spcPct val="90000"/>
              </a:lnSpc>
              <a:defRPr/>
            </a:pPr>
            <a:endParaRPr lang="en-US">
              <a:latin typeface="Forma DJR Micro" pitchFamily="2" charset="77"/>
            </a:endParaRPr>
          </a:p>
        </p:txBody>
      </p:sp>
      <p:sp>
        <p:nvSpPr>
          <p:cNvPr id="2" name="TextBox 1">
            <a:extLst>
              <a:ext uri="{FF2B5EF4-FFF2-40B4-BE49-F238E27FC236}">
                <a16:creationId xmlns:a16="http://schemas.microsoft.com/office/drawing/2014/main" id="{FE1C1D3C-2DF5-284D-9F88-CA99146ED03E}"/>
              </a:ext>
            </a:extLst>
          </p:cNvPr>
          <p:cNvSpPr txBox="1"/>
          <p:nvPr/>
        </p:nvSpPr>
        <p:spPr>
          <a:xfrm>
            <a:off x="13684451" y="150471"/>
            <a:ext cx="0" cy="0"/>
          </a:xfrm>
          <a:prstGeom prst="rect">
            <a:avLst/>
          </a:prstGeom>
          <a:noFill/>
        </p:spPr>
        <p:txBody>
          <a:bodyPr wrap="none" lIns="0" tIns="0" rIns="0" bIns="0" rtlCol="0">
            <a:noAutofit/>
          </a:bodyPr>
          <a:lstStyle/>
          <a:p>
            <a:pPr>
              <a:lnSpc>
                <a:spcPct val="90000"/>
              </a:lnSpc>
              <a:defRPr/>
            </a:pPr>
            <a:endParaRPr lang="en-US">
              <a:latin typeface="Forma DJR Micro" pitchFamily="2" charset="77"/>
            </a:endParaRPr>
          </a:p>
        </p:txBody>
      </p:sp>
      <p:sp>
        <p:nvSpPr>
          <p:cNvPr id="30" name="TextBox 29">
            <a:extLst>
              <a:ext uri="{FF2B5EF4-FFF2-40B4-BE49-F238E27FC236}">
                <a16:creationId xmlns:a16="http://schemas.microsoft.com/office/drawing/2014/main" id="{39906936-D4B8-43FC-87A1-57B427AF931C}"/>
              </a:ext>
            </a:extLst>
          </p:cNvPr>
          <p:cNvSpPr txBox="1"/>
          <p:nvPr/>
        </p:nvSpPr>
        <p:spPr>
          <a:xfrm>
            <a:off x="13649727" y="92597"/>
            <a:ext cx="0" cy="0"/>
          </a:xfrm>
          <a:prstGeom prst="rect">
            <a:avLst/>
          </a:prstGeom>
          <a:noFill/>
        </p:spPr>
        <p:txBody>
          <a:bodyPr wrap="none" lIns="0" tIns="0" rIns="0" bIns="0" rtlCol="0">
            <a:noAutofit/>
          </a:bodyPr>
          <a:lstStyle/>
          <a:p>
            <a:pPr>
              <a:lnSpc>
                <a:spcPct val="90000"/>
              </a:lnSpc>
              <a:defRPr/>
            </a:pPr>
            <a:endParaRPr lang="en-US">
              <a:latin typeface="Forma DJR Micro" pitchFamily="2" charset="77"/>
            </a:endParaRPr>
          </a:p>
        </p:txBody>
      </p:sp>
      <p:sp>
        <p:nvSpPr>
          <p:cNvPr id="34" name="TextBox 33">
            <a:extLst>
              <a:ext uri="{FF2B5EF4-FFF2-40B4-BE49-F238E27FC236}">
                <a16:creationId xmlns:a16="http://schemas.microsoft.com/office/drawing/2014/main" id="{384BFC3A-A1B9-45B2-944A-4641F37C535E}"/>
              </a:ext>
            </a:extLst>
          </p:cNvPr>
          <p:cNvSpPr txBox="1"/>
          <p:nvPr/>
        </p:nvSpPr>
        <p:spPr>
          <a:xfrm>
            <a:off x="13684451" y="150471"/>
            <a:ext cx="0" cy="0"/>
          </a:xfrm>
          <a:prstGeom prst="rect">
            <a:avLst/>
          </a:prstGeom>
          <a:noFill/>
        </p:spPr>
        <p:txBody>
          <a:bodyPr wrap="none" lIns="0" tIns="0" rIns="0" bIns="0" rtlCol="0">
            <a:noAutofit/>
          </a:bodyPr>
          <a:lstStyle/>
          <a:p>
            <a:pPr>
              <a:lnSpc>
                <a:spcPct val="90000"/>
              </a:lnSpc>
              <a:defRPr/>
            </a:pPr>
            <a:endParaRPr lang="en-US">
              <a:latin typeface="Forma DJR Micro" pitchFamily="2" charset="77"/>
            </a:endParaRPr>
          </a:p>
        </p:txBody>
      </p:sp>
      <p:sp>
        <p:nvSpPr>
          <p:cNvPr id="35" name="TextBox 34">
            <a:extLst>
              <a:ext uri="{FF2B5EF4-FFF2-40B4-BE49-F238E27FC236}">
                <a16:creationId xmlns:a16="http://schemas.microsoft.com/office/drawing/2014/main" id="{B4B3B85D-1561-4261-A919-422B6BE24D7B}"/>
              </a:ext>
            </a:extLst>
          </p:cNvPr>
          <p:cNvSpPr txBox="1"/>
          <p:nvPr/>
        </p:nvSpPr>
        <p:spPr>
          <a:xfrm>
            <a:off x="13649727" y="92597"/>
            <a:ext cx="0" cy="0"/>
          </a:xfrm>
          <a:prstGeom prst="rect">
            <a:avLst/>
          </a:prstGeom>
          <a:noFill/>
        </p:spPr>
        <p:txBody>
          <a:bodyPr wrap="none" lIns="0" tIns="0" rIns="0" bIns="0" rtlCol="0">
            <a:noAutofit/>
          </a:bodyPr>
          <a:lstStyle/>
          <a:p>
            <a:pPr>
              <a:lnSpc>
                <a:spcPct val="90000"/>
              </a:lnSpc>
              <a:defRPr/>
            </a:pPr>
            <a:endParaRPr lang="en-US">
              <a:latin typeface="Forma DJR Micro" pitchFamily="2" charset="77"/>
            </a:endParaRPr>
          </a:p>
        </p:txBody>
      </p:sp>
      <p:sp>
        <p:nvSpPr>
          <p:cNvPr id="45" name="TextBox 44">
            <a:extLst>
              <a:ext uri="{FF2B5EF4-FFF2-40B4-BE49-F238E27FC236}">
                <a16:creationId xmlns:a16="http://schemas.microsoft.com/office/drawing/2014/main" id="{7BC06ED7-2094-4882-8A37-DC8A8F9FEB92}"/>
              </a:ext>
            </a:extLst>
          </p:cNvPr>
          <p:cNvSpPr txBox="1"/>
          <p:nvPr/>
        </p:nvSpPr>
        <p:spPr>
          <a:xfrm>
            <a:off x="13684451" y="150471"/>
            <a:ext cx="0" cy="0"/>
          </a:xfrm>
          <a:prstGeom prst="rect">
            <a:avLst/>
          </a:prstGeom>
          <a:noFill/>
        </p:spPr>
        <p:txBody>
          <a:bodyPr wrap="none" lIns="0" tIns="0" rIns="0" bIns="0" rtlCol="0">
            <a:noAutofit/>
          </a:bodyPr>
          <a:lstStyle/>
          <a:p>
            <a:pPr>
              <a:lnSpc>
                <a:spcPct val="90000"/>
              </a:lnSpc>
              <a:defRPr/>
            </a:pPr>
            <a:endParaRPr lang="en-US">
              <a:latin typeface="Forma DJR Micro" pitchFamily="2" charset="77"/>
            </a:endParaRPr>
          </a:p>
        </p:txBody>
      </p:sp>
      <p:graphicFrame>
        <p:nvGraphicFramePr>
          <p:cNvPr id="28" name="Table 20">
            <a:extLst>
              <a:ext uri="{FF2B5EF4-FFF2-40B4-BE49-F238E27FC236}">
                <a16:creationId xmlns:a16="http://schemas.microsoft.com/office/drawing/2014/main" id="{01220F50-75EF-0123-1C47-BFC9707F8F68}"/>
              </a:ext>
            </a:extLst>
          </p:cNvPr>
          <p:cNvGraphicFramePr>
            <a:graphicFrameLocks noGrp="1"/>
          </p:cNvGraphicFramePr>
          <p:nvPr/>
        </p:nvGraphicFramePr>
        <p:xfrm>
          <a:off x="416496" y="2766327"/>
          <a:ext cx="5567210" cy="3260499"/>
        </p:xfrm>
        <a:graphic>
          <a:graphicData uri="http://schemas.openxmlformats.org/drawingml/2006/table">
            <a:tbl>
              <a:tblPr firstRow="1" bandRow="1">
                <a:tableStyleId>{5C22544A-7EE6-4342-B048-85BDC9FD1C3A}</a:tableStyleId>
              </a:tblPr>
              <a:tblGrid>
                <a:gridCol w="2783605">
                  <a:extLst>
                    <a:ext uri="{9D8B030D-6E8A-4147-A177-3AD203B41FA5}">
                      <a16:colId xmlns:a16="http://schemas.microsoft.com/office/drawing/2014/main" val="1865936599"/>
                    </a:ext>
                  </a:extLst>
                </a:gridCol>
                <a:gridCol w="2783605">
                  <a:extLst>
                    <a:ext uri="{9D8B030D-6E8A-4147-A177-3AD203B41FA5}">
                      <a16:colId xmlns:a16="http://schemas.microsoft.com/office/drawing/2014/main" val="4043640857"/>
                    </a:ext>
                  </a:extLst>
                </a:gridCol>
              </a:tblGrid>
              <a:tr h="553004">
                <a:tc>
                  <a:txBody>
                    <a:bodyPr/>
                    <a:lstStyle/>
                    <a:p>
                      <a:pPr marL="91440" marR="0" lvl="0" indent="0" algn="l" defTabSz="913852" rtl="0" eaLnBrk="1" fontAlgn="auto" latinLnBrk="0" hangingPunct="1">
                        <a:lnSpc>
                          <a:spcPct val="100000"/>
                        </a:lnSpc>
                        <a:spcBef>
                          <a:spcPts val="0"/>
                        </a:spcBef>
                        <a:spcAft>
                          <a:spcPts val="0"/>
                        </a:spcAft>
                        <a:buClrTx/>
                        <a:buSzTx/>
                        <a:buFontTx/>
                        <a:buNone/>
                        <a:tabLst/>
                        <a:defRPr/>
                      </a:pPr>
                      <a:r>
                        <a:rPr lang="en-US" sz="2400" b="0">
                          <a:solidFill>
                            <a:schemeClr val="tx1"/>
                          </a:solidFill>
                          <a:latin typeface="Forma DJR Micro"/>
                        </a:rPr>
                        <a:t>AEC challenge</a:t>
                      </a:r>
                      <a:endParaRPr lang="en-GB" sz="2400" b="0">
                        <a:solidFill>
                          <a:schemeClr val="tx1"/>
                        </a:solidFill>
                        <a:latin typeface="Forma DJR Micro"/>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913852" rtl="0" eaLnBrk="1" fontAlgn="auto" latinLnBrk="0" hangingPunct="1">
                        <a:lnSpc>
                          <a:spcPct val="100000"/>
                        </a:lnSpc>
                        <a:spcBef>
                          <a:spcPts val="0"/>
                        </a:spcBef>
                        <a:spcAft>
                          <a:spcPts val="0"/>
                        </a:spcAft>
                        <a:buClrTx/>
                        <a:buSzTx/>
                        <a:buFontTx/>
                        <a:buNone/>
                        <a:tabLst/>
                        <a:defRPr/>
                      </a:pPr>
                      <a:r>
                        <a:rPr lang="en-US" sz="2400" b="0">
                          <a:solidFill>
                            <a:schemeClr val="tx1"/>
                          </a:solidFill>
                          <a:latin typeface="Forma DJR Micro"/>
                        </a:rPr>
                        <a:t>Z solution</a:t>
                      </a:r>
                      <a:endParaRPr lang="en-GB" sz="2400" b="0">
                        <a:solidFill>
                          <a:schemeClr val="tx1"/>
                        </a:solidFill>
                        <a:latin typeface="Forma DJR Micro"/>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870993">
                <a:tc>
                  <a:txBody>
                    <a:bodyPr/>
                    <a:lstStyle/>
                    <a:p>
                      <a:pPr marL="91440" defTabSz="913852">
                        <a:spcAft>
                          <a:spcPts val="0"/>
                        </a:spcAft>
                        <a:defRPr/>
                      </a:pPr>
                      <a:r>
                        <a:rPr lang="en-US" sz="1400" b="0">
                          <a:solidFill>
                            <a:schemeClr val="tx1"/>
                          </a:solidFill>
                          <a:latin typeface="Forma DJR Micro"/>
                          <a:ea typeface="宋体"/>
                          <a:cs typeface="Times New Roman"/>
                        </a:rPr>
                        <a:t>3D modeling in Revit</a:t>
                      </a:r>
                      <a:br>
                        <a:rPr lang="en-US" sz="1400" b="0">
                          <a:solidFill>
                            <a:srgbClr val="000000"/>
                          </a:solidFill>
                          <a:latin typeface="Forma DJR Micro"/>
                          <a:ea typeface="宋体"/>
                          <a:cs typeface="Times New Roman"/>
                        </a:rPr>
                      </a:br>
                      <a:r>
                        <a:rPr lang="en-US" sz="1400" b="0">
                          <a:solidFill>
                            <a:schemeClr val="tx1"/>
                          </a:solidFill>
                          <a:latin typeface="Forma DJR Micro"/>
                          <a:ea typeface="宋体"/>
                          <a:cs typeface="Times New Roman"/>
                        </a:rPr>
                        <a:t>with complex rendering and additive manufacturing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913852" rtl="0" eaLnBrk="1" fontAlgn="auto" latinLnBrk="0" hangingPunct="1">
                        <a:lnSpc>
                          <a:spcPct val="100000"/>
                        </a:lnSpc>
                        <a:spcBef>
                          <a:spcPts val="0"/>
                        </a:spcBef>
                        <a:spcAft>
                          <a:spcPts val="0"/>
                        </a:spcAft>
                        <a:buClrTx/>
                        <a:buSzTx/>
                        <a:buFontTx/>
                        <a:buNone/>
                        <a:tabLst/>
                        <a:defRPr/>
                      </a:pPr>
                      <a:r>
                        <a:rPr lang="en-US" altLang="zh-CN" sz="1400" b="0">
                          <a:solidFill>
                            <a:schemeClr val="tx1"/>
                          </a:solidFill>
                          <a:latin typeface="Forma DJR Micro"/>
                          <a:ea typeface="宋体"/>
                          <a:cs typeface="Times New Roman"/>
                        </a:rPr>
                        <a:t>Single-socket Intel</a:t>
                      </a:r>
                      <a:r>
                        <a:rPr lang="en-US" altLang="zh-CN" sz="1400" b="0" baseline="30000">
                          <a:solidFill>
                            <a:schemeClr val="tx1"/>
                          </a:solidFill>
                          <a:latin typeface="Forma DJR Micro"/>
                          <a:ea typeface="宋体"/>
                          <a:cs typeface="Times New Roman"/>
                        </a:rPr>
                        <a:t>®</a:t>
                      </a:r>
                      <a:r>
                        <a:rPr lang="en-US" altLang="zh-CN" sz="1400" b="0">
                          <a:solidFill>
                            <a:schemeClr val="tx1"/>
                          </a:solidFill>
                          <a:latin typeface="Forma DJR Micro"/>
                          <a:ea typeface="宋体"/>
                          <a:cs typeface="Times New Roman"/>
                        </a:rPr>
                        <a:t> Xeon</a:t>
                      </a:r>
                      <a:r>
                        <a:rPr lang="en-US" altLang="zh-CN" sz="1400" b="0" baseline="30000">
                          <a:solidFill>
                            <a:schemeClr val="tx1"/>
                          </a:solidFill>
                          <a:latin typeface="Forma DJR Micro"/>
                          <a:ea typeface="宋体"/>
                          <a:cs typeface="Times New Roman"/>
                        </a:rPr>
                        <a:t>®</a:t>
                      </a:r>
                      <a:r>
                        <a:rPr lang="en-US" altLang="zh-CN" sz="1400" b="0">
                          <a:solidFill>
                            <a:schemeClr val="tx1"/>
                          </a:solidFill>
                          <a:latin typeface="Forma DJR Micro"/>
                          <a:ea typeface="宋体"/>
                          <a:cs typeface="Times New Roman"/>
                        </a:rPr>
                        <a:t> </a:t>
                      </a:r>
                      <a:br>
                        <a:rPr lang="en-US" altLang="zh-CN" sz="1400" b="0">
                          <a:solidFill>
                            <a:srgbClr val="000000"/>
                          </a:solidFill>
                          <a:latin typeface="Forma DJR Micro"/>
                          <a:ea typeface="宋体"/>
                          <a:cs typeface="Times New Roman"/>
                        </a:rPr>
                      </a:br>
                      <a:r>
                        <a:rPr lang="en-US" altLang="zh-CN" sz="1400" b="0">
                          <a:solidFill>
                            <a:schemeClr val="tx1"/>
                          </a:solidFill>
                          <a:latin typeface="Forma DJR Micro"/>
                          <a:ea typeface="宋体"/>
                          <a:cs typeface="Times New Roman"/>
                        </a:rPr>
                        <a:t>CPU with up to 60 cores</a:t>
                      </a:r>
                      <a:r>
                        <a:rPr lang="en-US" altLang="zh-CN" sz="1400" b="0" baseline="30000">
                          <a:solidFill>
                            <a:schemeClr val="tx1"/>
                          </a:solidFill>
                          <a:latin typeface="Forma DJR Micro"/>
                          <a:ea typeface="宋体"/>
                          <a:cs typeface="Times New Roman"/>
                        </a:rPr>
                        <a:t>3</a:t>
                      </a:r>
                    </a:p>
                    <a:p>
                      <a:pPr marL="91440" marR="0" lvl="0" indent="0" algn="l" defTabSz="913852" rtl="0" eaLnBrk="1" fontAlgn="auto" latinLnBrk="0" hangingPunct="1">
                        <a:lnSpc>
                          <a:spcPct val="100000"/>
                        </a:lnSpc>
                        <a:spcBef>
                          <a:spcPts val="0"/>
                        </a:spcBef>
                        <a:spcAft>
                          <a:spcPts val="0"/>
                        </a:spcAft>
                        <a:buClrTx/>
                        <a:buSzTx/>
                        <a:buFontTx/>
                        <a:buNone/>
                        <a:tabLst/>
                        <a:defRPr/>
                      </a:pPr>
                      <a:endParaRPr lang="en-US" sz="1400" b="0">
                        <a:solidFill>
                          <a:schemeClr val="tx1"/>
                        </a:solidFill>
                        <a:latin typeface="Forma DJR Micro" pitchFamily="2" charset="77"/>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r h="780706">
                <a:tc>
                  <a:txBody>
                    <a:bodyPr/>
                    <a:lstStyle/>
                    <a:p>
                      <a:pPr marL="91440" marR="0" lvl="0" indent="0" algn="l" rtl="0" eaLnBrk="1" fontAlgn="auto" latinLnBrk="0" hangingPunct="1">
                        <a:lnSpc>
                          <a:spcPct val="100000"/>
                        </a:lnSpc>
                        <a:spcBef>
                          <a:spcPts val="0"/>
                        </a:spcBef>
                        <a:spcAft>
                          <a:spcPts val="0"/>
                        </a:spcAft>
                        <a:buClrTx/>
                        <a:buSzTx/>
                        <a:buFontTx/>
                        <a:buNone/>
                      </a:pPr>
                      <a:r>
                        <a:rPr lang="en-US" altLang="zh-CN" sz="1400" b="0">
                          <a:solidFill>
                            <a:schemeClr val="tx1"/>
                          </a:solidFill>
                          <a:latin typeface="Forma DJR Micro"/>
                          <a:ea typeface="宋体"/>
                          <a:cs typeface="Times New Roman"/>
                        </a:rPr>
                        <a:t>Complex visualization</a:t>
                      </a:r>
                      <a:br>
                        <a:rPr lang="en-US" altLang="zh-CN" sz="1400" b="0">
                          <a:solidFill>
                            <a:srgbClr val="000000"/>
                          </a:solidFill>
                          <a:latin typeface="Forma DJR Micro"/>
                          <a:ea typeface="宋体"/>
                          <a:cs typeface="Times New Roman"/>
                        </a:rPr>
                      </a:br>
                      <a:r>
                        <a:rPr lang="en-US" altLang="zh-CN" sz="1400" b="0">
                          <a:solidFill>
                            <a:schemeClr val="tx1"/>
                          </a:solidFill>
                          <a:latin typeface="Forma DJR Micro"/>
                          <a:ea typeface="宋体"/>
                          <a:cs typeface="Times New Roman"/>
                        </a:rPr>
                        <a:t>including VR, real-time </a:t>
                      </a:r>
                      <a:endParaRPr lang="en-US" altLang="zh-CN" sz="1400" b="0">
                        <a:solidFill>
                          <a:schemeClr val="tx1"/>
                        </a:solidFill>
                        <a:latin typeface="Forma DJR Micro" pitchFamily="2" charset="77"/>
                        <a:ea typeface="宋体" panose="02010600030101010101" pitchFamily="2" charset="-122"/>
                        <a:cs typeface="Times New Roman" panose="02020603050405020304" pitchFamily="18" charset="0"/>
                      </a:endParaRPr>
                    </a:p>
                    <a:p>
                      <a:pPr marL="91440" marR="0" lvl="0" indent="0" algn="l" defTabSz="913852" rtl="0" eaLnBrk="1" fontAlgn="auto" latinLnBrk="0" hangingPunct="1">
                        <a:lnSpc>
                          <a:spcPct val="100000"/>
                        </a:lnSpc>
                        <a:spcBef>
                          <a:spcPts val="0"/>
                        </a:spcBef>
                        <a:spcAft>
                          <a:spcPts val="0"/>
                        </a:spcAft>
                        <a:buClrTx/>
                        <a:buSzTx/>
                        <a:buFontTx/>
                        <a:buNone/>
                        <a:tabLst/>
                        <a:defRPr/>
                      </a:pPr>
                      <a:r>
                        <a:rPr lang="en-US" altLang="zh-CN" sz="1400" b="0">
                          <a:solidFill>
                            <a:schemeClr val="tx1"/>
                          </a:solidFill>
                          <a:latin typeface="Forma DJR Micro"/>
                          <a:ea typeface="宋体"/>
                          <a:cs typeface="Times New Roman"/>
                        </a:rPr>
                        <a:t>ray tracing, and clash detection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rtl="0" eaLnBrk="1" fontAlgn="auto" latinLnBrk="0" hangingPunct="1">
                        <a:lnSpc>
                          <a:spcPct val="100000"/>
                        </a:lnSpc>
                        <a:spcBef>
                          <a:spcPts val="0"/>
                        </a:spcBef>
                        <a:spcAft>
                          <a:spcPts val="0"/>
                        </a:spcAft>
                        <a:buClrTx/>
                        <a:buSzTx/>
                        <a:buFontTx/>
                        <a:buNone/>
                      </a:pPr>
                      <a:r>
                        <a:rPr lang="en-US" altLang="zh-CN" sz="1400">
                          <a:latin typeface="Forma DJR Micro"/>
                          <a:ea typeface="宋体"/>
                          <a:cs typeface="Times New Roman"/>
                        </a:rPr>
                        <a:t>Up to four </a:t>
                      </a:r>
                      <a:r>
                        <a:rPr kumimoji="0" lang="en-US" sz="1400" b="0" i="0" u="none" strike="noStrike" kern="1200" cap="none" normalizeH="0" baseline="0" noProof="0">
                          <a:ln>
                            <a:noFill/>
                          </a:ln>
                          <a:effectLst/>
                          <a:uLnTx/>
                          <a:uFillTx/>
                          <a:latin typeface="Forma DJR Micro"/>
                        </a:rPr>
                        <a:t>NVIDIA</a:t>
                      </a:r>
                      <a:r>
                        <a:rPr kumimoji="0" lang="en-US" sz="1400" b="0" i="0" u="none" strike="noStrike" kern="1200" cap="none" normalizeH="0" baseline="30000" noProof="0">
                          <a:ln>
                            <a:noFill/>
                          </a:ln>
                          <a:effectLst/>
                          <a:uLnTx/>
                          <a:uFillTx/>
                          <a:latin typeface="Forma DJR Micro"/>
                        </a:rPr>
                        <a:t>®</a:t>
                      </a:r>
                      <a:r>
                        <a:rPr kumimoji="0" lang="en-US" sz="1400" b="0" i="0" u="none" strike="noStrike" kern="1200" cap="none" normalizeH="0" baseline="0" noProof="0">
                          <a:ln>
                            <a:noFill/>
                          </a:ln>
                          <a:effectLst/>
                          <a:uLnTx/>
                          <a:uFillTx/>
                          <a:latin typeface="Forma DJR Micro"/>
                        </a:rPr>
                        <a:t> RTX</a:t>
                      </a:r>
                      <a:r>
                        <a:rPr kumimoji="0" lang="en-US" sz="1400" b="0" i="0" u="none" strike="noStrike" kern="1200" cap="none" normalizeH="0" baseline="30000" noProof="0">
                          <a:ln>
                            <a:noFill/>
                          </a:ln>
                          <a:effectLst/>
                          <a:uLnTx/>
                          <a:uFillTx/>
                          <a:latin typeface="Forma DJR Micro"/>
                        </a:rPr>
                        <a:t>™</a:t>
                      </a:r>
                      <a:br>
                        <a:rPr kumimoji="0" lang="en-US" sz="1400" b="0" i="0" u="none" strike="noStrike" kern="1200" cap="none" normalizeH="0" baseline="0" noProof="0">
                          <a:ln>
                            <a:noFill/>
                          </a:ln>
                          <a:effectLst/>
                          <a:uLnTx/>
                          <a:uFillTx/>
                          <a:latin typeface="Forma DJR Micro"/>
                        </a:rPr>
                      </a:br>
                      <a:r>
                        <a:rPr lang="en-US" altLang="zh-CN" sz="1400">
                          <a:latin typeface="Forma DJR Micro"/>
                          <a:ea typeface="宋体"/>
                          <a:cs typeface="Times New Roman"/>
                        </a:rPr>
                        <a:t>6000 Ada GPUs</a:t>
                      </a:r>
                      <a:r>
                        <a:rPr lang="en-US" altLang="zh-CN" sz="1400" baseline="30000">
                          <a:latin typeface="Forma DJR Micro"/>
                          <a:ea typeface="宋体"/>
                          <a:cs typeface="Times New Roman"/>
                        </a:rPr>
                        <a:t>9</a:t>
                      </a:r>
                      <a:r>
                        <a:rPr lang="en-US" altLang="zh-CN" sz="1400">
                          <a:latin typeface="Forma DJR Micro"/>
                          <a:ea typeface="宋体"/>
                          <a:cs typeface="Times New Roman"/>
                        </a:rPr>
                        <a:t> </a:t>
                      </a:r>
                      <a:endParaRPr lang="en-US" altLang="zh-CN" sz="1400">
                        <a:latin typeface="Forma DJR Micro" pitchFamily="2" charset="77"/>
                        <a:ea typeface="宋体" panose="02010600030101010101" pitchFamily="2" charset="-122"/>
                        <a:cs typeface="Times New Roman" panose="02020603050405020304" pitchFamily="18" charset="0"/>
                      </a:endParaRPr>
                    </a:p>
                    <a:p>
                      <a:pPr marL="91440" marR="0" lvl="0" indent="0" algn="l" defTabSz="913852" rtl="0" eaLnBrk="1" fontAlgn="auto" latinLnBrk="0" hangingPunct="1">
                        <a:lnSpc>
                          <a:spcPct val="100000"/>
                        </a:lnSpc>
                        <a:spcBef>
                          <a:spcPts val="0"/>
                        </a:spcBef>
                        <a:spcAft>
                          <a:spcPts val="0"/>
                        </a:spcAft>
                        <a:buClrTx/>
                        <a:buSzTx/>
                        <a:buFontTx/>
                        <a:buNone/>
                        <a:tabLst/>
                        <a:defRPr/>
                      </a:pPr>
                      <a:endParaRPr lang="en-US" altLang="zh-CN" sz="1400">
                        <a:latin typeface="Forma DJR Micro" pitchFamily="2" charset="77"/>
                        <a:ea typeface="宋体" panose="02010600030101010101" pitchFamily="2" charset="-122"/>
                        <a:cs typeface="Times New Roman" panose="02020603050405020304" pitchFamily="18"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5145138"/>
                  </a:ext>
                </a:extLst>
              </a:tr>
              <a:tr h="1055796">
                <a:tc>
                  <a:txBody>
                    <a:bodyPr/>
                    <a:lstStyle/>
                    <a:p>
                      <a:pPr marL="91440" marR="0" lvl="0" indent="0" algn="l" defTabSz="913852" rtl="0" eaLnBrk="1" fontAlgn="auto" latinLnBrk="0" hangingPunct="1">
                        <a:lnSpc>
                          <a:spcPct val="100000"/>
                        </a:lnSpc>
                        <a:spcBef>
                          <a:spcPts val="0"/>
                        </a:spcBef>
                        <a:spcAft>
                          <a:spcPts val="0"/>
                        </a:spcAft>
                        <a:buClrTx/>
                        <a:buSzTx/>
                        <a:buFontTx/>
                        <a:buNone/>
                        <a:tabLst/>
                        <a:defRPr/>
                      </a:pPr>
                      <a:r>
                        <a:rPr lang="en-US" altLang="zh-CN" sz="1400" b="0">
                          <a:solidFill>
                            <a:schemeClr val="tx1"/>
                          </a:solidFill>
                          <a:latin typeface="Forma DJR Micro"/>
                          <a:ea typeface="宋体"/>
                          <a:cs typeface="Times New Roman"/>
                        </a:rPr>
                        <a:t>Complete high-performance tasks simultaneously with no impact on workflow</a:t>
                      </a:r>
                    </a:p>
                    <a:p>
                      <a:pPr marL="91440" marR="0" lvl="0" indent="0" algn="l" defTabSz="913852" rtl="0" eaLnBrk="1" fontAlgn="auto" latinLnBrk="0" hangingPunct="1">
                        <a:lnSpc>
                          <a:spcPct val="100000"/>
                        </a:lnSpc>
                        <a:spcBef>
                          <a:spcPts val="0"/>
                        </a:spcBef>
                        <a:spcAft>
                          <a:spcPts val="0"/>
                        </a:spcAft>
                        <a:buClrTx/>
                        <a:buSzTx/>
                        <a:buFontTx/>
                        <a:buNone/>
                        <a:tabLst/>
                        <a:defRPr/>
                      </a:pPr>
                      <a:endParaRPr lang="en-US" altLang="zh-CN" sz="1400" b="0">
                        <a:solidFill>
                          <a:schemeClr val="tx1"/>
                        </a:solidFill>
                        <a:latin typeface="Forma DJR Micro" pitchFamily="2" charset="77"/>
                        <a:ea typeface="宋体" panose="02010600030101010101" pitchFamily="2" charset="-122"/>
                        <a:cs typeface="Times New Roman" panose="02020603050405020304" pitchFamily="18"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913852" rtl="0" eaLnBrk="1" fontAlgn="auto" latinLnBrk="0" hangingPunct="1">
                        <a:lnSpc>
                          <a:spcPct val="100000"/>
                        </a:lnSpc>
                        <a:spcBef>
                          <a:spcPts val="0"/>
                        </a:spcBef>
                        <a:spcAft>
                          <a:spcPts val="0"/>
                        </a:spcAft>
                        <a:buClrTx/>
                        <a:buSzTx/>
                        <a:buFontTx/>
                        <a:buNone/>
                        <a:tabLst/>
                        <a:defRPr/>
                      </a:pPr>
                      <a:r>
                        <a:rPr lang="en-US" altLang="zh-CN" sz="1400">
                          <a:latin typeface="Forma DJR Micro"/>
                          <a:ea typeface="宋体"/>
                          <a:cs typeface="Times New Roman"/>
                        </a:rPr>
                        <a:t>HP Z Thermal Solution</a:t>
                      </a:r>
                    </a:p>
                    <a:p>
                      <a:pPr marL="91440" marR="0" lvl="0" indent="0" algn="l" defTabSz="913852" rtl="0" eaLnBrk="1" fontAlgn="auto" latinLnBrk="0" hangingPunct="1">
                        <a:lnSpc>
                          <a:spcPct val="100000"/>
                        </a:lnSpc>
                        <a:spcBef>
                          <a:spcPts val="0"/>
                        </a:spcBef>
                        <a:spcAft>
                          <a:spcPts val="0"/>
                        </a:spcAft>
                        <a:buClrTx/>
                        <a:buSzTx/>
                        <a:buFontTx/>
                        <a:buNone/>
                        <a:tabLst/>
                        <a:defRPr/>
                      </a:pPr>
                      <a:r>
                        <a:rPr lang="en-US" altLang="zh-CN" sz="1400">
                          <a:latin typeface="Forma DJR Micro"/>
                          <a:ea typeface="宋体"/>
                          <a:cs typeface="Times New Roman"/>
                        </a:rPr>
                        <a:t>with AI performance management, OS, and application optimizations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063727"/>
                  </a:ext>
                </a:extLst>
              </a:tr>
            </a:tbl>
          </a:graphicData>
        </a:graphic>
      </p:graphicFrame>
      <p:sp>
        <p:nvSpPr>
          <p:cNvPr id="17" name="TextBox 16">
            <a:extLst>
              <a:ext uri="{FF2B5EF4-FFF2-40B4-BE49-F238E27FC236}">
                <a16:creationId xmlns:a16="http://schemas.microsoft.com/office/drawing/2014/main" id="{C4301CC3-02BC-5E99-DBED-77A1CA4E62D7}"/>
              </a:ext>
            </a:extLst>
          </p:cNvPr>
          <p:cNvSpPr txBox="1"/>
          <p:nvPr/>
        </p:nvSpPr>
        <p:spPr>
          <a:xfrm>
            <a:off x="375252" y="1542764"/>
            <a:ext cx="8460961" cy="433965"/>
          </a:xfrm>
          <a:prstGeom prst="rect">
            <a:avLst/>
          </a:prstGeom>
          <a:noFill/>
        </p:spPr>
        <p:txBody>
          <a:bodyPr wrap="square">
            <a:spAutoFit/>
          </a:bodyPr>
          <a:lstStyle/>
          <a:p>
            <a:pPr lvl="0">
              <a:defRPr/>
            </a:pPr>
            <a:r>
              <a:rPr lang="en-US" sz="2400">
                <a:latin typeface="Forma DJR Micro" pitchFamily="2" charset="77"/>
              </a:rPr>
              <a:t>Architecture, engineering, and construction</a:t>
            </a:r>
            <a:endParaRPr lang="en-US" sz="2400" baseline="30000">
              <a:latin typeface="Forma DJR Micro" pitchFamily="2" charset="77"/>
            </a:endParaRPr>
          </a:p>
        </p:txBody>
      </p:sp>
      <p:sp>
        <p:nvSpPr>
          <p:cNvPr id="23" name="TextBox 22">
            <a:extLst>
              <a:ext uri="{FF2B5EF4-FFF2-40B4-BE49-F238E27FC236}">
                <a16:creationId xmlns:a16="http://schemas.microsoft.com/office/drawing/2014/main" id="{930086F6-D330-0B26-CBD5-FF876AA902E1}"/>
              </a:ext>
            </a:extLst>
          </p:cNvPr>
          <p:cNvSpPr txBox="1"/>
          <p:nvPr/>
        </p:nvSpPr>
        <p:spPr>
          <a:xfrm>
            <a:off x="304800" y="356015"/>
            <a:ext cx="11439288" cy="718658"/>
          </a:xfrm>
          <a:prstGeom prst="rect">
            <a:avLst/>
          </a:prstGeom>
          <a:noFill/>
        </p:spPr>
        <p:txBody>
          <a:bodyPr wrap="square">
            <a:spAutoFit/>
          </a:bodyPr>
          <a:lstStyle/>
          <a:p>
            <a:pPr lvl="0" defTabSz="914126">
              <a:defRPr/>
            </a:pPr>
            <a:r>
              <a:rPr lang="en-US" sz="4400">
                <a:latin typeface="Forma DJR Display" pitchFamily="2" charset="77"/>
              </a:rPr>
              <a:t>Z8 Fury</a:t>
            </a:r>
            <a:r>
              <a:rPr lang="ko-KR" altLang="en-US" sz="4400">
                <a:latin typeface="Forma DJR Display" pitchFamily="2" charset="77"/>
              </a:rPr>
              <a:t> </a:t>
            </a:r>
            <a:r>
              <a:rPr lang="en-US" altLang="ko-KR" sz="4400">
                <a:latin typeface="Forma DJR Display" pitchFamily="2" charset="77"/>
              </a:rPr>
              <a:t>G5</a:t>
            </a:r>
            <a:endParaRPr lang="en-US" sz="4400">
              <a:latin typeface="Forma DJR Display" pitchFamily="2" charset="77"/>
            </a:endParaRPr>
          </a:p>
        </p:txBody>
      </p:sp>
      <p:sp>
        <p:nvSpPr>
          <p:cNvPr id="25" name="Slide Number Placeholder 6">
            <a:extLst>
              <a:ext uri="{FF2B5EF4-FFF2-40B4-BE49-F238E27FC236}">
                <a16:creationId xmlns:a16="http://schemas.microsoft.com/office/drawing/2014/main" id="{77BCDE94-79E3-45C4-DE3D-19FD4ABCAF7C}"/>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35</a:t>
            </a:fld>
            <a:r>
              <a:rPr lang="en-US" sz="1000">
                <a:latin typeface="Forma DJR Micro" pitchFamily="2" charset="77"/>
              </a:rPr>
              <a:t>    I   Z8 Fury G5   I   HP Confidential. For use by HP or Partner with Customers under HP CDA only. </a:t>
            </a:r>
          </a:p>
        </p:txBody>
      </p:sp>
      <p:pic>
        <p:nvPicPr>
          <p:cNvPr id="6" name="Picture 2" descr="Image">
            <a:extLst>
              <a:ext uri="{FF2B5EF4-FFF2-40B4-BE49-F238E27FC236}">
                <a16:creationId xmlns:a16="http://schemas.microsoft.com/office/drawing/2014/main" id="{AEE2BAFB-AC11-8CF1-00E4-2E61965EF28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84430" y="6442410"/>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00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4FE6297-4F45-9794-BE8B-B156C69DD8FD}"/>
              </a:ext>
            </a:extLst>
          </p:cNvPr>
          <p:cNvSpPr/>
          <p:nvPr/>
        </p:nvSpPr>
        <p:spPr bwMode="ltGray">
          <a:xfrm>
            <a:off x="0" y="1268848"/>
            <a:ext cx="12188952"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4" name="Rectangle 13">
            <a:extLst>
              <a:ext uri="{FF2B5EF4-FFF2-40B4-BE49-F238E27FC236}">
                <a16:creationId xmlns:a16="http://schemas.microsoft.com/office/drawing/2014/main" id="{8D9F6DFA-B612-45FB-9FCF-274595D7C44A}"/>
              </a:ext>
            </a:extLst>
          </p:cNvPr>
          <p:cNvSpPr/>
          <p:nvPr/>
        </p:nvSpPr>
        <p:spPr bwMode="ltGray">
          <a:xfrm>
            <a:off x="-1" y="2163477"/>
            <a:ext cx="7132320" cy="32186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50695F0B-57D4-1F40-6FE7-0EDFCAAC3897}"/>
              </a:ext>
            </a:extLst>
          </p:cNvPr>
          <p:cNvSpPr>
            <a:spLocks noGrp="1"/>
          </p:cNvSpPr>
          <p:nvPr>
            <p:ph type="title"/>
          </p:nvPr>
        </p:nvSpPr>
        <p:spPr>
          <a:xfrm>
            <a:off x="334964" y="381057"/>
            <a:ext cx="11612880" cy="600934"/>
          </a:xfrm>
        </p:spPr>
        <p:txBody>
          <a:bodyPr/>
          <a:lstStyle/>
          <a:p>
            <a:r>
              <a:rPr lang="en-US"/>
              <a:t>The Z advantage for media &amp; entertainment</a:t>
            </a:r>
          </a:p>
        </p:txBody>
      </p:sp>
      <p:sp>
        <p:nvSpPr>
          <p:cNvPr id="3" name="Text Placeholder 2">
            <a:extLst>
              <a:ext uri="{FF2B5EF4-FFF2-40B4-BE49-F238E27FC236}">
                <a16:creationId xmlns:a16="http://schemas.microsoft.com/office/drawing/2014/main" id="{F9F57218-D591-D3FD-DE9A-5F65BF3DD6C2}"/>
              </a:ext>
            </a:extLst>
          </p:cNvPr>
          <p:cNvSpPr>
            <a:spLocks noGrp="1"/>
          </p:cNvSpPr>
          <p:nvPr>
            <p:ph type="body" sz="quarter" idx="4294967295"/>
          </p:nvPr>
        </p:nvSpPr>
        <p:spPr>
          <a:xfrm>
            <a:off x="325298" y="1403461"/>
            <a:ext cx="11217364" cy="575528"/>
          </a:xfrm>
        </p:spPr>
        <p:txBody>
          <a:bodyPr/>
          <a:lstStyle/>
          <a:p>
            <a:r>
              <a:rPr lang="en-US"/>
              <a:t>From video editing and 3D animation to virtual production and in-camera VFX — reach peak creative flow on your heaviest projects with Z Workstations. </a:t>
            </a:r>
          </a:p>
        </p:txBody>
      </p:sp>
      <p:sp>
        <p:nvSpPr>
          <p:cNvPr id="17" name="TextBox 16">
            <a:extLst>
              <a:ext uri="{FF2B5EF4-FFF2-40B4-BE49-F238E27FC236}">
                <a16:creationId xmlns:a16="http://schemas.microsoft.com/office/drawing/2014/main" id="{ABEAAA52-BFCE-B733-187D-61B6EE55EED1}"/>
              </a:ext>
            </a:extLst>
          </p:cNvPr>
          <p:cNvSpPr txBox="1"/>
          <p:nvPr/>
        </p:nvSpPr>
        <p:spPr>
          <a:xfrm>
            <a:off x="371386" y="2457673"/>
            <a:ext cx="6464607" cy="2644955"/>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90000"/>
              </a:lnSpc>
              <a:spcBef>
                <a:spcPct val="46296"/>
              </a:spcBef>
              <a:spcAft>
                <a:spcPts val="0"/>
              </a:spcAft>
              <a:buClrTx/>
              <a:buSzTx/>
              <a:buFont typeface="Arial" panose="020B0604020202020204" pitchFamily="34" charset="0"/>
              <a:buChar char="•"/>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Built with professional applications in mind: Avid Media Composer, Adobe Premiere Pro, Autodesk Maya, Autodesk Flame, DaVinci Resolve and Unreal Engine.</a:t>
            </a:r>
          </a:p>
          <a:p>
            <a:pPr marL="285750" marR="0" lvl="0" indent="-285750" algn="l" defTabSz="914400" rtl="0" eaLnBrk="1" fontAlgn="auto" latinLnBrk="0" hangingPunct="1">
              <a:lnSpc>
                <a:spcPct val="90000"/>
              </a:lnSpc>
              <a:spcBef>
                <a:spcPct val="46296"/>
              </a:spcBef>
              <a:spcAft>
                <a:spcPts val="0"/>
              </a:spcAft>
              <a:buClrTx/>
              <a:buSzTx/>
              <a:buFont typeface="Arial" panose="020B0604020202020204" pitchFamily="34" charset="0"/>
              <a:buChar char="•"/>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Customize and expand as your workflows evolve with toolless access allowing easy expansion of CPU, GPU, memory and storage.</a:t>
            </a:r>
          </a:p>
          <a:p>
            <a:pPr marL="285750" marR="0" lvl="0" indent="-285750" algn="l" defTabSz="914400" rtl="0" eaLnBrk="1" fontAlgn="auto" latinLnBrk="0" hangingPunct="1">
              <a:lnSpc>
                <a:spcPct val="90000"/>
              </a:lnSpc>
              <a:spcBef>
                <a:spcPct val="46296"/>
              </a:spcBef>
              <a:spcAft>
                <a:spcPts val="0"/>
              </a:spcAft>
              <a:buClrTx/>
              <a:buSzTx/>
              <a:buFont typeface="Arial" panose="020B0604020202020204" pitchFamily="34" charset="0"/>
              <a:buChar char="•"/>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Create from on set, on location, or from home with HP Anyware</a:t>
            </a:r>
            <a:r>
              <a:rPr kumimoji="0" lang="en-US" sz="1600" b="0" i="0" u="none" strike="noStrike" kern="1200" cap="none" spc="0" normalizeH="0" baseline="30000" noProof="0">
                <a:ln>
                  <a:noFill/>
                </a:ln>
                <a:solidFill>
                  <a:srgbClr val="000000"/>
                </a:solidFill>
                <a:effectLst/>
                <a:uLnTx/>
                <a:uFillTx/>
                <a:latin typeface="Forma DJR Micro"/>
                <a:ea typeface="+mn-ea"/>
                <a:cs typeface="+mn-cs"/>
              </a:rPr>
              <a:t>2</a:t>
            </a:r>
            <a:r>
              <a:rPr kumimoji="0" lang="en-US" sz="1600" b="0" i="0" u="none" strike="noStrike" kern="1200" cap="none" spc="0" normalizeH="0" baseline="0" noProof="0">
                <a:ln>
                  <a:noFill/>
                </a:ln>
                <a:solidFill>
                  <a:srgbClr val="000000"/>
                </a:solidFill>
                <a:effectLst/>
                <a:uLnTx/>
                <a:uFillTx/>
                <a:latin typeface="Forma DJR Micro"/>
                <a:ea typeface="+mn-ea"/>
                <a:cs typeface="+mn-cs"/>
              </a:rPr>
              <a:t> software.</a:t>
            </a:r>
          </a:p>
          <a:p>
            <a:pPr marL="285750" marR="0" lvl="0" indent="-285750" algn="l" defTabSz="914400" rtl="0" eaLnBrk="1" fontAlgn="auto" latinLnBrk="0" hangingPunct="1">
              <a:lnSpc>
                <a:spcPct val="90000"/>
              </a:lnSpc>
              <a:spcBef>
                <a:spcPct val="46296"/>
              </a:spcBef>
              <a:spcAft>
                <a:spcPts val="0"/>
              </a:spcAft>
              <a:buClrTx/>
              <a:buSzTx/>
              <a:buFont typeface="Arial" panose="020B0604020202020204" pitchFamily="34" charset="0"/>
              <a:buChar char="•"/>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Benefit from sensors that adjust temperature for whisper-quiet acoustics on well-placed quality components streamlining airflow for cooling and reliability.</a:t>
            </a:r>
          </a:p>
        </p:txBody>
      </p:sp>
      <p:sp>
        <p:nvSpPr>
          <p:cNvPr id="6" name="TextBox 5">
            <a:extLst>
              <a:ext uri="{FF2B5EF4-FFF2-40B4-BE49-F238E27FC236}">
                <a16:creationId xmlns:a16="http://schemas.microsoft.com/office/drawing/2014/main" id="{64EA2CB4-9A21-A21F-2810-124BFC47DA93}"/>
              </a:ext>
            </a:extLst>
          </p:cNvPr>
          <p:cNvSpPr txBox="1"/>
          <p:nvPr/>
        </p:nvSpPr>
        <p:spPr>
          <a:xfrm>
            <a:off x="9093200" y="162560"/>
            <a:ext cx="2438400" cy="426720"/>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 name="Rectangle 3">
            <a:extLst>
              <a:ext uri="{FF2B5EF4-FFF2-40B4-BE49-F238E27FC236}">
                <a16:creationId xmlns:a16="http://schemas.microsoft.com/office/drawing/2014/main" id="{B0A23A42-F65E-1601-9038-D45EF7B814C9}"/>
              </a:ext>
            </a:extLst>
          </p:cNvPr>
          <p:cNvSpPr/>
          <p:nvPr/>
        </p:nvSpPr>
        <p:spPr bwMode="ltGray">
          <a:xfrm>
            <a:off x="1708439" y="5587457"/>
            <a:ext cx="1167223"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3D Modeling &amp; VFX</a:t>
            </a:r>
          </a:p>
        </p:txBody>
      </p:sp>
      <p:sp>
        <p:nvSpPr>
          <p:cNvPr id="5" name="Rectangle 4">
            <a:extLst>
              <a:ext uri="{FF2B5EF4-FFF2-40B4-BE49-F238E27FC236}">
                <a16:creationId xmlns:a16="http://schemas.microsoft.com/office/drawing/2014/main" id="{ABB174BA-B370-26A6-DB75-8BE2E3F95A49}"/>
              </a:ext>
            </a:extLst>
          </p:cNvPr>
          <p:cNvSpPr/>
          <p:nvPr/>
        </p:nvSpPr>
        <p:spPr bwMode="ltGray">
          <a:xfrm>
            <a:off x="434329" y="5587457"/>
            <a:ext cx="1167223"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Video Editing &amp; Motion Graphics</a:t>
            </a:r>
          </a:p>
        </p:txBody>
      </p:sp>
      <p:sp>
        <p:nvSpPr>
          <p:cNvPr id="7" name="Rectangle 6">
            <a:extLst>
              <a:ext uri="{FF2B5EF4-FFF2-40B4-BE49-F238E27FC236}">
                <a16:creationId xmlns:a16="http://schemas.microsoft.com/office/drawing/2014/main" id="{1D570BDE-4F94-2BD8-FBDB-8DD544C10410}"/>
              </a:ext>
            </a:extLst>
          </p:cNvPr>
          <p:cNvSpPr/>
          <p:nvPr/>
        </p:nvSpPr>
        <p:spPr bwMode="ltGray">
          <a:xfrm>
            <a:off x="2982549" y="5587457"/>
            <a:ext cx="1167223"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ICVFX &amp;</a:t>
            </a:r>
            <a:br>
              <a:rPr kumimoji="0" lang="en-US" sz="1200" b="0" i="0" u="none" strike="noStrike" kern="1200" cap="none" spc="0" normalizeH="0" baseline="0" noProof="0">
                <a:ln>
                  <a:noFill/>
                </a:ln>
                <a:solidFill>
                  <a:srgbClr val="000000"/>
                </a:solidFill>
                <a:effectLst/>
                <a:uLnTx/>
                <a:uFillTx/>
                <a:latin typeface="Forma DJR Micro"/>
                <a:ea typeface="+mn-ea"/>
                <a:cs typeface="+mn-cs"/>
              </a:rPr>
            </a:br>
            <a:r>
              <a:rPr kumimoji="0" lang="en-US" sz="1200" b="0" i="0" u="none" strike="noStrike" kern="1200" cap="none" spc="0" normalizeH="0" baseline="0" noProof="0">
                <a:ln>
                  <a:noFill/>
                </a:ln>
                <a:solidFill>
                  <a:srgbClr val="000000"/>
                </a:solidFill>
                <a:effectLst/>
                <a:uLnTx/>
                <a:uFillTx/>
                <a:latin typeface="Forma DJR Micro"/>
                <a:ea typeface="+mn-ea"/>
                <a:cs typeface="+mn-cs"/>
              </a:rPr>
              <a:t>Real-Time Rendering</a:t>
            </a:r>
          </a:p>
        </p:txBody>
      </p:sp>
      <p:sp>
        <p:nvSpPr>
          <p:cNvPr id="9" name="Rectangle 8">
            <a:extLst>
              <a:ext uri="{FF2B5EF4-FFF2-40B4-BE49-F238E27FC236}">
                <a16:creationId xmlns:a16="http://schemas.microsoft.com/office/drawing/2014/main" id="{FDF7BCBD-3218-B088-E1EF-58B7F1128A8E}"/>
              </a:ext>
            </a:extLst>
          </p:cNvPr>
          <p:cNvSpPr/>
          <p:nvPr/>
        </p:nvSpPr>
        <p:spPr bwMode="ltGray">
          <a:xfrm>
            <a:off x="4256659" y="5587457"/>
            <a:ext cx="1167223"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AI &amp; Machine Learning</a:t>
            </a:r>
          </a:p>
        </p:txBody>
      </p:sp>
      <p:pic>
        <p:nvPicPr>
          <p:cNvPr id="11" name="Picture 10" descr="A person sitting at a desk with a computer&#10;&#10;Description automatically generated">
            <a:extLst>
              <a:ext uri="{FF2B5EF4-FFF2-40B4-BE49-F238E27FC236}">
                <a16:creationId xmlns:a16="http://schemas.microsoft.com/office/drawing/2014/main" id="{632C7CA9-C64E-AD27-0871-18D10F01ED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32319" y="2163477"/>
            <a:ext cx="5059681" cy="4694523"/>
          </a:xfrm>
          <a:prstGeom prst="rect">
            <a:avLst/>
          </a:prstGeom>
        </p:spPr>
      </p:pic>
      <p:sp>
        <p:nvSpPr>
          <p:cNvPr id="12" name="Slide Number Placeholder 6">
            <a:extLst>
              <a:ext uri="{FF2B5EF4-FFF2-40B4-BE49-F238E27FC236}">
                <a16:creationId xmlns:a16="http://schemas.microsoft.com/office/drawing/2014/main" id="{123E6D8A-6A6F-2F23-FBF5-AAB4DD491B25}"/>
              </a:ext>
            </a:extLst>
          </p:cNvPr>
          <p:cNvSpPr txBox="1">
            <a:spLocks/>
          </p:cNvSpPr>
          <p:nvPr/>
        </p:nvSpPr>
        <p:spPr>
          <a:xfrm>
            <a:off x="330620" y="6571988"/>
            <a:ext cx="6618999"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HP Confidential. For use by HP or Partner with Customers under HP CDA only. </a:t>
            </a:r>
          </a:p>
        </p:txBody>
      </p:sp>
      <p:pic>
        <p:nvPicPr>
          <p:cNvPr id="13" name="Picture 12" descr="A black and white logo&#10;&#10;Description automatically generated with medium confidence">
            <a:extLst>
              <a:ext uri="{FF2B5EF4-FFF2-40B4-BE49-F238E27FC236}">
                <a16:creationId xmlns:a16="http://schemas.microsoft.com/office/drawing/2014/main" id="{A797AAD0-05ED-681E-0864-E61AF8F3A1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52790" y="6403256"/>
            <a:ext cx="579858" cy="264968"/>
          </a:xfrm>
          <a:prstGeom prst="rect">
            <a:avLst/>
          </a:prstGeom>
        </p:spPr>
      </p:pic>
      <p:sp>
        <p:nvSpPr>
          <p:cNvPr id="18" name="Rectangle 17">
            <a:extLst>
              <a:ext uri="{FF2B5EF4-FFF2-40B4-BE49-F238E27FC236}">
                <a16:creationId xmlns:a16="http://schemas.microsoft.com/office/drawing/2014/main" id="{E0812B8E-3DD5-D2A4-3DF3-5DBE5C9AE61B}"/>
              </a:ext>
            </a:extLst>
          </p:cNvPr>
          <p:cNvSpPr/>
          <p:nvPr/>
        </p:nvSpPr>
        <p:spPr bwMode="ltGray">
          <a:xfrm>
            <a:off x="5557792" y="5587456"/>
            <a:ext cx="1167223"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Graphic Design &amp; Photography</a:t>
            </a:r>
          </a:p>
        </p:txBody>
      </p:sp>
      <p:pic>
        <p:nvPicPr>
          <p:cNvPr id="20" name="Graphic 19" descr="Ribbon outline">
            <a:extLst>
              <a:ext uri="{FF2B5EF4-FFF2-40B4-BE49-F238E27FC236}">
                <a16:creationId xmlns:a16="http://schemas.microsoft.com/office/drawing/2014/main" id="{0220FE60-E710-B21F-7DF9-4690513756F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41744" y="6391716"/>
            <a:ext cx="342900" cy="342900"/>
          </a:xfrm>
          <a:prstGeom prst="rect">
            <a:avLst/>
          </a:prstGeom>
        </p:spPr>
      </p:pic>
      <p:sp>
        <p:nvSpPr>
          <p:cNvPr id="21" name="TextBox 2">
            <a:extLst>
              <a:ext uri="{FF2B5EF4-FFF2-40B4-BE49-F238E27FC236}">
                <a16:creationId xmlns:a16="http://schemas.microsoft.com/office/drawing/2014/main" id="{76CB1BA2-FF65-25BE-5522-9DD5FECB740C}"/>
              </a:ext>
            </a:extLst>
          </p:cNvPr>
          <p:cNvSpPr txBox="1"/>
          <p:nvPr/>
        </p:nvSpPr>
        <p:spPr>
          <a:xfrm>
            <a:off x="7659911" y="6425685"/>
            <a:ext cx="2716526" cy="30893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indent="0" algn="l" defTabSz="914400" rtl="0" eaLnBrk="1" latinLnBrk="0" hangingPunct="1">
              <a:lnSpc>
                <a:spcPct val="90000"/>
              </a:lnSpc>
              <a:spcBef>
                <a:spcPct val="46296"/>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ct val="23148"/>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ct val="17857"/>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100" b="0" i="0" u="none" strike="noStrike" kern="1200" cap="none" spc="0" normalizeH="0" baseline="0" noProof="0">
                <a:ln>
                  <a:noFill/>
                </a:ln>
                <a:solidFill>
                  <a:srgbClr val="FFFFFF"/>
                </a:solidFill>
                <a:effectLst/>
                <a:uLnTx/>
                <a:uFillTx/>
                <a:latin typeface="Forma DJR Micro"/>
                <a:ea typeface="+mn-ea"/>
                <a:cs typeface="+mn-cs"/>
              </a:rPr>
              <a:t>Certified on professional independent software for Z workstation compatibility</a:t>
            </a:r>
          </a:p>
        </p:txBody>
      </p:sp>
    </p:spTree>
    <p:extLst>
      <p:ext uri="{BB962C8B-B14F-4D97-AF65-F5344CB8AC3E}">
        <p14:creationId xmlns:p14="http://schemas.microsoft.com/office/powerpoint/2010/main" val="196439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F0C08B5-865A-73BA-4B3A-DB9664232AF4}"/>
              </a:ext>
            </a:extLst>
          </p:cNvPr>
          <p:cNvSpPr>
            <a:spLocks noGrp="1" noRot="1" noMove="1" noResize="1" noEditPoints="1" noAdjustHandles="1" noChangeArrowheads="1" noChangeShapeType="1"/>
          </p:cNvSpPr>
          <p:nvPr/>
        </p:nvSpPr>
        <p:spPr bwMode="ltGray">
          <a:xfrm>
            <a:off x="6094414" y="1296516"/>
            <a:ext cx="6096000" cy="556148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572A1C0-54EB-5F6D-E0C2-0F72AFC618C8}"/>
              </a:ext>
            </a:extLst>
          </p:cNvPr>
          <p:cNvSpPr txBox="1"/>
          <p:nvPr/>
        </p:nvSpPr>
        <p:spPr>
          <a:xfrm>
            <a:off x="304800" y="285435"/>
            <a:ext cx="11439288" cy="718658"/>
          </a:xfrm>
          <a:prstGeom prst="rect">
            <a:avLst/>
          </a:prstGeom>
          <a:noFill/>
        </p:spPr>
        <p:txBody>
          <a:bodyPr wrap="square" lIns="91440" tIns="45720" rIns="91440" bIns="45720" anchor="t">
            <a:spAutoFit/>
          </a:bodyPr>
          <a:lstStyle/>
          <a:p>
            <a:pPr defTabSz="914126">
              <a:defRPr/>
            </a:pPr>
            <a:r>
              <a:rPr lang="en-IN" sz="4400">
                <a:latin typeface="Forma DJR Display"/>
              </a:rPr>
              <a:t>Z8 Fury G5 advantage for media &amp; entertainment</a:t>
            </a:r>
            <a:endParaRPr lang="en-US" sz="4400">
              <a:latin typeface="Forma DJR Display"/>
            </a:endParaRPr>
          </a:p>
        </p:txBody>
      </p:sp>
      <p:sp>
        <p:nvSpPr>
          <p:cNvPr id="8" name="Text Placeholder 6">
            <a:extLst>
              <a:ext uri="{FF2B5EF4-FFF2-40B4-BE49-F238E27FC236}">
                <a16:creationId xmlns:a16="http://schemas.microsoft.com/office/drawing/2014/main" id="{363753F3-04BB-4F72-A8FD-0620C6C8D9B3}"/>
              </a:ext>
            </a:extLst>
          </p:cNvPr>
          <p:cNvSpPr txBox="1">
            <a:spLocks/>
          </p:cNvSpPr>
          <p:nvPr/>
        </p:nvSpPr>
        <p:spPr>
          <a:xfrm>
            <a:off x="325456" y="2335652"/>
            <a:ext cx="5140287" cy="348321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1200" b="0" i="0" kern="1200">
                <a:solidFill>
                  <a:schemeClr val="tx1">
                    <a:lumMod val="65000"/>
                    <a:lumOff val="35000"/>
                  </a:schemeClr>
                </a:solidFill>
                <a:latin typeface="HP Simplified Light" panose="020B0404020204020204" pitchFamily="34" charset="0"/>
                <a:ea typeface="HP Simplified Light" panose="020B0404020204020204" pitchFamily="34" charset="0"/>
                <a:cs typeface="HP Simplified Light" panose="020B0404020204020204" pitchFamily="34" charset="0"/>
              </a:defRPr>
            </a:lvl1pPr>
            <a:lvl2pPr marL="685800" indent="-228600" algn="l" defTabSz="914400"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2pPr>
            <a:lvl3pPr marL="1143000" indent="-228600" algn="l" defTabSz="914400"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3pPr>
            <a:lvl4pPr marL="1600200" indent="-228600" algn="l" defTabSz="914400"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4pPr>
            <a:lvl5pPr marL="2057400" indent="-228600" algn="l" defTabSz="914400"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1" indent="-285750">
              <a:lnSpc>
                <a:spcPct val="100000"/>
              </a:lnSpc>
              <a:spcBef>
                <a:spcPts val="1400"/>
              </a:spcBef>
              <a:buFont typeface="System Font Regular"/>
              <a:buChar char="●"/>
            </a:pPr>
            <a:r>
              <a:rPr lang="en-US" sz="1800">
                <a:solidFill>
                  <a:schemeClr val="tx1"/>
                </a:solidFill>
                <a:latin typeface="Forma DJR Micro"/>
                <a:ea typeface="+mn-ea"/>
                <a:cs typeface="+mn-cs"/>
              </a:rPr>
              <a:t>Gain an edge on your competitors by making creative decisions in real time.</a:t>
            </a:r>
          </a:p>
          <a:p>
            <a:pPr marL="285750" lvl="1" indent="-285750">
              <a:lnSpc>
                <a:spcPct val="100000"/>
              </a:lnSpc>
              <a:spcBef>
                <a:spcPts val="1400"/>
              </a:spcBef>
              <a:buFont typeface="System Font Regular"/>
              <a:buChar char="●"/>
            </a:pPr>
            <a:r>
              <a:rPr lang="en-US" sz="1800">
                <a:solidFill>
                  <a:schemeClr val="tx1"/>
                </a:solidFill>
                <a:latin typeface="Forma DJR Micro"/>
                <a:ea typeface="+mn-ea"/>
                <a:cs typeface="+mn-cs"/>
              </a:rPr>
              <a:t>Tackle massive data sets or extremely complex workflows locally—and quickly.</a:t>
            </a:r>
          </a:p>
          <a:p>
            <a:pPr marL="285750" lvl="1" indent="-285750">
              <a:lnSpc>
                <a:spcPct val="100000"/>
              </a:lnSpc>
              <a:spcBef>
                <a:spcPts val="1400"/>
              </a:spcBef>
              <a:buFont typeface="System Font Regular"/>
              <a:buChar char="●"/>
            </a:pPr>
            <a:r>
              <a:rPr lang="en-US" sz="1800">
                <a:solidFill>
                  <a:schemeClr val="tx1"/>
                </a:solidFill>
                <a:latin typeface="Forma DJR Micro"/>
                <a:ea typeface="+mn-ea"/>
                <a:cs typeface="+mn-cs"/>
              </a:rPr>
              <a:t>Control unpredictable costs and increase productivity by reducing dependency on the cloud.</a:t>
            </a:r>
          </a:p>
          <a:p>
            <a:pPr marL="285750" lvl="1" indent="-285750">
              <a:lnSpc>
                <a:spcPct val="100000"/>
              </a:lnSpc>
              <a:spcBef>
                <a:spcPts val="1400"/>
              </a:spcBef>
              <a:buFont typeface="System Font Regular"/>
              <a:buChar char="●"/>
            </a:pPr>
            <a:r>
              <a:rPr lang="en-US" sz="1800">
                <a:solidFill>
                  <a:schemeClr val="tx1"/>
                </a:solidFill>
                <a:latin typeface="Forma DJR Micro"/>
                <a:ea typeface="+mn-ea"/>
                <a:cs typeface="+mn-cs"/>
              </a:rPr>
              <a:t>Increase the density of GPUs—and the compute power—over current gen machines.</a:t>
            </a:r>
          </a:p>
          <a:p>
            <a:pPr marL="285750" lvl="1" indent="-285750">
              <a:lnSpc>
                <a:spcPct val="100000"/>
              </a:lnSpc>
              <a:spcBef>
                <a:spcPts val="1400"/>
              </a:spcBef>
              <a:buFont typeface="System Font Regular"/>
              <a:buChar char="●"/>
            </a:pPr>
            <a:r>
              <a:rPr lang="en-US" sz="1800">
                <a:solidFill>
                  <a:schemeClr val="tx1"/>
                </a:solidFill>
                <a:latin typeface="Forma DJR Micro"/>
                <a:ea typeface="+mn-ea"/>
                <a:cs typeface="+mn-cs"/>
              </a:rPr>
              <a:t>Protect against data loss or restarts with redundant power supply.</a:t>
            </a:r>
          </a:p>
          <a:p>
            <a:pPr>
              <a:lnSpc>
                <a:spcPct val="100000"/>
              </a:lnSpc>
              <a:spcBef>
                <a:spcPts val="1200"/>
              </a:spcBef>
            </a:pPr>
            <a:endParaRPr lang="en-US" sz="1400">
              <a:latin typeface="Forma DJR Micro"/>
            </a:endParaRPr>
          </a:p>
        </p:txBody>
      </p:sp>
      <p:sp>
        <p:nvSpPr>
          <p:cNvPr id="5" name="Content Placeholder 1">
            <a:extLst>
              <a:ext uri="{FF2B5EF4-FFF2-40B4-BE49-F238E27FC236}">
                <a16:creationId xmlns:a16="http://schemas.microsoft.com/office/drawing/2014/main" id="{7039ED06-6735-68F1-C53A-1F5AE7A20C88}"/>
              </a:ext>
            </a:extLst>
          </p:cNvPr>
          <p:cNvSpPr txBox="1">
            <a:spLocks/>
          </p:cNvSpPr>
          <p:nvPr/>
        </p:nvSpPr>
        <p:spPr>
          <a:xfrm>
            <a:off x="6830670" y="1952589"/>
            <a:ext cx="4530825" cy="4030427"/>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400"/>
              </a:spcBef>
              <a:buNone/>
            </a:pPr>
            <a:r>
              <a:rPr lang="en-US" sz="2400">
                <a:latin typeface="Forma DJR Micro"/>
              </a:rPr>
              <a:t>Z8 Fury G5 optimized use cases</a:t>
            </a:r>
          </a:p>
          <a:p>
            <a:pPr marL="285750" lvl="1" indent="-285750">
              <a:lnSpc>
                <a:spcPct val="100000"/>
              </a:lnSpc>
              <a:spcBef>
                <a:spcPts val="1400"/>
              </a:spcBef>
              <a:buFont typeface="System Font Regular"/>
              <a:buChar char="●"/>
            </a:pPr>
            <a:r>
              <a:rPr lang="en-US">
                <a:latin typeface="Forma DJR Micro"/>
              </a:rPr>
              <a:t>Build environments and render in real time, for faster iteration.</a:t>
            </a:r>
            <a:endParaRPr lang="en-US"/>
          </a:p>
          <a:p>
            <a:pPr marL="285750" lvl="1" indent="-285750">
              <a:lnSpc>
                <a:spcPct val="100000"/>
              </a:lnSpc>
              <a:spcBef>
                <a:spcPts val="1400"/>
              </a:spcBef>
              <a:buFont typeface="System Font Regular"/>
              <a:buChar char="●"/>
            </a:pPr>
            <a:r>
              <a:rPr lang="en-US">
                <a:latin typeface="Forma DJR Micro"/>
              </a:rPr>
              <a:t>Drive render nodes – quietly – for in-camera visual effects in an LED volume.</a:t>
            </a:r>
          </a:p>
          <a:p>
            <a:pPr marL="285750" lvl="1" indent="-285750">
              <a:lnSpc>
                <a:spcPct val="100000"/>
              </a:lnSpc>
              <a:spcBef>
                <a:spcPts val="1400"/>
              </a:spcBef>
              <a:buFont typeface="System Font Regular"/>
              <a:buChar char="●"/>
            </a:pPr>
            <a:r>
              <a:rPr lang="en-US">
                <a:latin typeface="Forma DJR Micro"/>
              </a:rPr>
              <a:t>Create and apply visual effects to make the impossible real, wherever you are.</a:t>
            </a:r>
          </a:p>
          <a:p>
            <a:pPr marL="0" indent="0">
              <a:lnSpc>
                <a:spcPct val="100000"/>
              </a:lnSpc>
              <a:spcBef>
                <a:spcPts val="1400"/>
              </a:spcBef>
              <a:spcAft>
                <a:spcPts val="600"/>
              </a:spcAft>
              <a:buNone/>
            </a:pPr>
            <a:endParaRPr lang="en-GB" sz="1400">
              <a:latin typeface="Forma DJR Micro" pitchFamily="2" charset="77"/>
            </a:endParaRPr>
          </a:p>
        </p:txBody>
      </p:sp>
      <p:sp>
        <p:nvSpPr>
          <p:cNvPr id="12" name="Content Placeholder 1">
            <a:extLst>
              <a:ext uri="{FF2B5EF4-FFF2-40B4-BE49-F238E27FC236}">
                <a16:creationId xmlns:a16="http://schemas.microsoft.com/office/drawing/2014/main" id="{ACD91EBA-979C-EB2B-BDC6-30D8A8455C25}"/>
              </a:ext>
            </a:extLst>
          </p:cNvPr>
          <p:cNvSpPr txBox="1">
            <a:spLocks/>
          </p:cNvSpPr>
          <p:nvPr/>
        </p:nvSpPr>
        <p:spPr>
          <a:xfrm>
            <a:off x="278276" y="1342486"/>
            <a:ext cx="5140287" cy="826784"/>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400"/>
              </a:spcBef>
              <a:buNone/>
            </a:pPr>
            <a:r>
              <a:rPr lang="en-US" sz="2400">
                <a:latin typeface="Forma DJR Micro"/>
              </a:rPr>
              <a:t>Create, iterate and render faster so you can tell your story better</a:t>
            </a:r>
            <a:endParaRPr lang="en-US" sz="2400">
              <a:latin typeface="Forma DJR Micro" pitchFamily="2" charset="77"/>
            </a:endParaRPr>
          </a:p>
          <a:p>
            <a:pPr>
              <a:lnSpc>
                <a:spcPct val="100000"/>
              </a:lnSpc>
              <a:spcBef>
                <a:spcPts val="1400"/>
              </a:spcBef>
              <a:spcAft>
                <a:spcPts val="600"/>
              </a:spcAft>
              <a:buFont typeface="System Font Regular"/>
              <a:buChar char="●"/>
            </a:pPr>
            <a:endParaRPr lang="en-GB" sz="1400">
              <a:latin typeface="Forma DJR Micro" pitchFamily="2" charset="77"/>
            </a:endParaRPr>
          </a:p>
        </p:txBody>
      </p:sp>
      <p:sp>
        <p:nvSpPr>
          <p:cNvPr id="9" name="Slide Number Placeholder 6">
            <a:extLst>
              <a:ext uri="{FF2B5EF4-FFF2-40B4-BE49-F238E27FC236}">
                <a16:creationId xmlns:a16="http://schemas.microsoft.com/office/drawing/2014/main" id="{60895FC2-EA6D-C973-C768-A217E67848BB}"/>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37</a:t>
            </a:fld>
            <a:r>
              <a:rPr lang="en-US" sz="1000">
                <a:latin typeface="Forma DJR Micro" pitchFamily="2" charset="77"/>
              </a:rPr>
              <a:t>    I   Z8 Fury G5   I   HP Confidential. For use by HP or Partner with Customers under HP CDA only. </a:t>
            </a:r>
          </a:p>
        </p:txBody>
      </p:sp>
      <p:pic>
        <p:nvPicPr>
          <p:cNvPr id="2" name="Picture 1" descr="A picture containing black, darkness&#10;&#10;Description automatically generated">
            <a:extLst>
              <a:ext uri="{FF2B5EF4-FFF2-40B4-BE49-F238E27FC236}">
                <a16:creationId xmlns:a16="http://schemas.microsoft.com/office/drawing/2014/main" id="{FF36B0EA-594D-24FC-E29B-5FB3E1D5B7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178939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B0C398FD-1153-7CF6-851E-0B3A3E7DAC92}"/>
              </a:ext>
            </a:extLst>
          </p:cNvPr>
          <p:cNvSpPr/>
          <p:nvPr/>
        </p:nvSpPr>
        <p:spPr bwMode="ltGray">
          <a:xfrm>
            <a:off x="0" y="2161261"/>
            <a:ext cx="7132319" cy="3274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50695F0B-57D4-1F40-6FE7-0EDFCAAC3897}"/>
              </a:ext>
            </a:extLst>
          </p:cNvPr>
          <p:cNvSpPr>
            <a:spLocks noGrp="1"/>
          </p:cNvSpPr>
          <p:nvPr>
            <p:ph type="title"/>
          </p:nvPr>
        </p:nvSpPr>
        <p:spPr>
          <a:xfrm>
            <a:off x="298807" y="407547"/>
            <a:ext cx="11588393" cy="580608"/>
          </a:xfrm>
        </p:spPr>
        <p:txBody>
          <a:bodyPr/>
          <a:lstStyle/>
          <a:p>
            <a:r>
              <a:rPr lang="en-US"/>
              <a:t>The Z advantage for government agencies</a:t>
            </a:r>
          </a:p>
        </p:txBody>
      </p:sp>
      <p:sp>
        <p:nvSpPr>
          <p:cNvPr id="17" name="TextBox 16">
            <a:extLst>
              <a:ext uri="{FF2B5EF4-FFF2-40B4-BE49-F238E27FC236}">
                <a16:creationId xmlns:a16="http://schemas.microsoft.com/office/drawing/2014/main" id="{ABEAAA52-BFCE-B733-187D-61B6EE55EED1}"/>
              </a:ext>
            </a:extLst>
          </p:cNvPr>
          <p:cNvSpPr txBox="1"/>
          <p:nvPr/>
        </p:nvSpPr>
        <p:spPr>
          <a:xfrm>
            <a:off x="353234" y="2348873"/>
            <a:ext cx="6543368" cy="2821285"/>
          </a:xfrm>
          <a:prstGeom prst="rect">
            <a:avLst/>
          </a:prstGeom>
          <a:noFill/>
        </p:spPr>
        <p:txBody>
          <a:bodyPr wrap="square" lIns="0" tIns="0" rIns="0" bIns="0" rtlCol="0" anchor="t">
            <a:sp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Customizable solutions for unique government requirements.</a:t>
            </a:r>
            <a:endParaRPr kumimoji="0" lang="en-US" sz="1800" b="0" i="0" u="none" strike="noStrike" kern="1200" cap="none" spc="0" normalizeH="0" baseline="0" noProof="0">
              <a:ln>
                <a:noFill/>
              </a:ln>
              <a:solidFill>
                <a:prstClr val="black"/>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MIL STD</a:t>
            </a:r>
            <a:r>
              <a:rPr kumimoji="0" lang="en-US" sz="1800" b="0" i="0" u="none" strike="noStrike" kern="1200" cap="none" spc="0" normalizeH="0" baseline="30000" noProof="0">
                <a:ln>
                  <a:noFill/>
                </a:ln>
                <a:solidFill>
                  <a:prstClr val="black"/>
                </a:solidFill>
                <a:effectLst/>
                <a:uLnTx/>
                <a:uFillTx/>
                <a:latin typeface="Forma DJR Micro"/>
                <a:ea typeface="+mn-ea"/>
                <a:cs typeface="+mn-cs"/>
              </a:rPr>
              <a:t>1 </a:t>
            </a:r>
            <a:r>
              <a:rPr kumimoji="0" lang="en-US" sz="1800" b="0" i="0" u="none" strike="noStrike" kern="1200" cap="none" spc="0" normalizeH="0" baseline="0" noProof="0">
                <a:ln>
                  <a:noFill/>
                </a:ln>
                <a:solidFill>
                  <a:prstClr val="black"/>
                </a:solidFill>
                <a:effectLst/>
                <a:uLnTx/>
                <a:uFillTx/>
                <a:latin typeface="Forma DJR Micro"/>
                <a:ea typeface="+mn-ea"/>
                <a:cs typeface="+mn-cs"/>
              </a:rPr>
              <a:t> tested to withstand harsh environments.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Designed and tested to run always for ultimate reliability.</a:t>
            </a:r>
            <a:endParaRPr kumimoji="0" lang="en-US" sz="1800" b="0" i="0" u="none" strike="noStrike" kern="1200" cap="none" spc="0" normalizeH="0" baseline="0" noProof="0">
              <a:ln>
                <a:noFill/>
              </a:ln>
              <a:solidFill>
                <a:prstClr val="black"/>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Equipped with rigorous, multi-layered security to meet government required cybersecurity needs.</a:t>
            </a:r>
            <a:endParaRPr kumimoji="0" lang="en-US" sz="1800" b="0" i="0" u="none" strike="noStrike" kern="1200" cap="none" spc="0" normalizeH="0" baseline="0" noProof="0">
              <a:ln>
                <a:noFill/>
              </a:ln>
              <a:solidFill>
                <a:prstClr val="black"/>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HP Anyware software provides access to workstation power from anywhere.</a:t>
            </a:r>
            <a:r>
              <a:rPr kumimoji="0" lang="en-US" sz="1800" b="0" i="0" u="none" strike="noStrike" kern="1200" cap="none" spc="0" normalizeH="0" baseline="30000" noProof="0">
                <a:ln>
                  <a:noFill/>
                </a:ln>
                <a:solidFill>
                  <a:prstClr val="black"/>
                </a:solidFill>
                <a:effectLst/>
                <a:uLnTx/>
                <a:uFillTx/>
                <a:latin typeface="Forma DJR Micro"/>
                <a:ea typeface="+mn-ea"/>
                <a:cs typeface="+mn-cs"/>
              </a:rPr>
              <a:t>2</a:t>
            </a:r>
            <a:endParaRPr kumimoji="0" lang="en-US" sz="1800" b="0" i="0" u="none" strike="noStrike" kern="1200" cap="none" spc="0" normalizeH="0" baseline="30000" noProof="0">
              <a:ln>
                <a:noFill/>
              </a:ln>
              <a:solidFill>
                <a:prstClr val="black"/>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highlight>
                <a:srgbClr val="FFFF00"/>
              </a:highlight>
              <a:uLnTx/>
              <a:uFillTx/>
              <a:latin typeface="Forma DJR Micro"/>
              <a:ea typeface="+mn-ea"/>
              <a:cs typeface="+mn-cs"/>
            </a:endParaRPr>
          </a:p>
        </p:txBody>
      </p:sp>
      <p:sp>
        <p:nvSpPr>
          <p:cNvPr id="41" name="Rectangle 40">
            <a:extLst>
              <a:ext uri="{FF2B5EF4-FFF2-40B4-BE49-F238E27FC236}">
                <a16:creationId xmlns:a16="http://schemas.microsoft.com/office/drawing/2014/main" id="{98B36726-A2DF-0AE6-9EE4-509C1D780DCE}"/>
              </a:ext>
            </a:extLst>
          </p:cNvPr>
          <p:cNvSpPr/>
          <p:nvPr/>
        </p:nvSpPr>
        <p:spPr bwMode="ltGray">
          <a:xfrm>
            <a:off x="0" y="1249378"/>
            <a:ext cx="121920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3" name="Text Placeholder 2">
            <a:extLst>
              <a:ext uri="{FF2B5EF4-FFF2-40B4-BE49-F238E27FC236}">
                <a16:creationId xmlns:a16="http://schemas.microsoft.com/office/drawing/2014/main" id="{F9F57218-D591-D3FD-DE9A-5F65BF3DD6C2}"/>
              </a:ext>
            </a:extLst>
          </p:cNvPr>
          <p:cNvSpPr>
            <a:spLocks noGrp="1"/>
          </p:cNvSpPr>
          <p:nvPr>
            <p:ph type="body" sz="quarter" idx="15"/>
          </p:nvPr>
        </p:nvSpPr>
        <p:spPr>
          <a:xfrm>
            <a:off x="353234" y="1407500"/>
            <a:ext cx="11588392" cy="597856"/>
          </a:xfrm>
        </p:spPr>
        <p:txBody>
          <a:bodyPr/>
          <a:lstStyle/>
          <a:p>
            <a:pPr marR="0" lvl="0" fontAlgn="auto">
              <a:spcAft>
                <a:spcPts val="0"/>
              </a:spcAft>
              <a:buClrTx/>
              <a:buSzTx/>
              <a:defRPr/>
            </a:pPr>
            <a:r>
              <a:rPr lang="en-US"/>
              <a:t>Z by HP solutions accelerate workflows and modernize processes, helping government agencies to be more secure, productive and efficient.</a:t>
            </a:r>
          </a:p>
        </p:txBody>
      </p:sp>
      <p:pic>
        <p:nvPicPr>
          <p:cNvPr id="9" name="Picture 8">
            <a:extLst>
              <a:ext uri="{FF2B5EF4-FFF2-40B4-BE49-F238E27FC236}">
                <a16:creationId xmlns:a16="http://schemas.microsoft.com/office/drawing/2014/main" id="{3F68AB11-CEB6-6C16-DEDA-68CD08732D9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32319" y="2163477"/>
            <a:ext cx="5059681" cy="4694523"/>
          </a:xfrm>
          <a:prstGeom prst="rect">
            <a:avLst/>
          </a:prstGeom>
        </p:spPr>
      </p:pic>
      <p:sp>
        <p:nvSpPr>
          <p:cNvPr id="10" name="Rectangle 9">
            <a:extLst>
              <a:ext uri="{FF2B5EF4-FFF2-40B4-BE49-F238E27FC236}">
                <a16:creationId xmlns:a16="http://schemas.microsoft.com/office/drawing/2014/main" id="{37C58AAC-E1D7-5408-0560-BC1C4205A136}"/>
              </a:ext>
            </a:extLst>
          </p:cNvPr>
          <p:cNvSpPr/>
          <p:nvPr/>
        </p:nvSpPr>
        <p:spPr bwMode="ltGray">
          <a:xfrm>
            <a:off x="1663016" y="5608622"/>
            <a:ext cx="1212194"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Geospatial Intelligence</a:t>
            </a:r>
          </a:p>
        </p:txBody>
      </p:sp>
      <p:sp>
        <p:nvSpPr>
          <p:cNvPr id="11" name="Rectangle 10">
            <a:extLst>
              <a:ext uri="{FF2B5EF4-FFF2-40B4-BE49-F238E27FC236}">
                <a16:creationId xmlns:a16="http://schemas.microsoft.com/office/drawing/2014/main" id="{8B9C7BBD-C604-8331-A8EF-B23BAD68BE27}"/>
              </a:ext>
            </a:extLst>
          </p:cNvPr>
          <p:cNvSpPr/>
          <p:nvPr/>
        </p:nvSpPr>
        <p:spPr bwMode="ltGray">
          <a:xfrm>
            <a:off x="355957" y="5608622"/>
            <a:ext cx="1212194"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IT Modernization</a:t>
            </a:r>
          </a:p>
        </p:txBody>
      </p:sp>
      <p:sp>
        <p:nvSpPr>
          <p:cNvPr id="12" name="Rectangle 11">
            <a:extLst>
              <a:ext uri="{FF2B5EF4-FFF2-40B4-BE49-F238E27FC236}">
                <a16:creationId xmlns:a16="http://schemas.microsoft.com/office/drawing/2014/main" id="{F2C01659-11E3-18FF-30A0-E1661318339F}"/>
              </a:ext>
            </a:extLst>
          </p:cNvPr>
          <p:cNvSpPr/>
          <p:nvPr/>
        </p:nvSpPr>
        <p:spPr bwMode="ltGray">
          <a:xfrm>
            <a:off x="2970075" y="5608622"/>
            <a:ext cx="1212193"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Data Strategy</a:t>
            </a:r>
          </a:p>
        </p:txBody>
      </p:sp>
      <p:sp>
        <p:nvSpPr>
          <p:cNvPr id="21" name="Rectangle 20">
            <a:extLst>
              <a:ext uri="{FF2B5EF4-FFF2-40B4-BE49-F238E27FC236}">
                <a16:creationId xmlns:a16="http://schemas.microsoft.com/office/drawing/2014/main" id="{9E5D1127-9608-02A4-347B-036E213A6128}"/>
              </a:ext>
            </a:extLst>
          </p:cNvPr>
          <p:cNvSpPr/>
          <p:nvPr/>
        </p:nvSpPr>
        <p:spPr bwMode="ltGray">
          <a:xfrm>
            <a:off x="4277133" y="5608622"/>
            <a:ext cx="1212193"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AI/Machine Learning</a:t>
            </a:r>
          </a:p>
        </p:txBody>
      </p:sp>
      <p:sp>
        <p:nvSpPr>
          <p:cNvPr id="23" name="Rectangle 22">
            <a:extLst>
              <a:ext uri="{FF2B5EF4-FFF2-40B4-BE49-F238E27FC236}">
                <a16:creationId xmlns:a16="http://schemas.microsoft.com/office/drawing/2014/main" id="{A9342631-5AE7-7471-0C14-3FADBEB10E2C}"/>
              </a:ext>
            </a:extLst>
          </p:cNvPr>
          <p:cNvSpPr/>
          <p:nvPr/>
        </p:nvSpPr>
        <p:spPr bwMode="ltGray">
          <a:xfrm>
            <a:off x="5584192" y="5608622"/>
            <a:ext cx="1212192"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Scientific Computing</a:t>
            </a:r>
          </a:p>
        </p:txBody>
      </p:sp>
      <p:sp>
        <p:nvSpPr>
          <p:cNvPr id="25" name="Slide Number Placeholder 6">
            <a:extLst>
              <a:ext uri="{FF2B5EF4-FFF2-40B4-BE49-F238E27FC236}">
                <a16:creationId xmlns:a16="http://schemas.microsoft.com/office/drawing/2014/main" id="{869EE9A1-6ABB-0E2C-F43B-6126A3A18CA3}"/>
              </a:ext>
            </a:extLst>
          </p:cNvPr>
          <p:cNvSpPr txBox="1">
            <a:spLocks/>
          </p:cNvSpPr>
          <p:nvPr/>
        </p:nvSpPr>
        <p:spPr>
          <a:xfrm>
            <a:off x="330620" y="6571988"/>
            <a:ext cx="6618999"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HP Confidential. For use by HP or Partner with Customers under HP CDA only. </a:t>
            </a:r>
          </a:p>
        </p:txBody>
      </p:sp>
      <p:pic>
        <p:nvPicPr>
          <p:cNvPr id="28" name="Picture 27" descr="A black and white logo&#10;&#10;Description automatically generated with medium confidence">
            <a:extLst>
              <a:ext uri="{FF2B5EF4-FFF2-40B4-BE49-F238E27FC236}">
                <a16:creationId xmlns:a16="http://schemas.microsoft.com/office/drawing/2014/main" id="{DBFEC5DD-98EA-72D2-76FE-6DBE781534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52790" y="6403256"/>
            <a:ext cx="579858" cy="264968"/>
          </a:xfrm>
          <a:prstGeom prst="rect">
            <a:avLst/>
          </a:prstGeom>
        </p:spPr>
      </p:pic>
      <p:pic>
        <p:nvPicPr>
          <p:cNvPr id="4" name="Graphic 3" descr="Ribbon outline">
            <a:extLst>
              <a:ext uri="{FF2B5EF4-FFF2-40B4-BE49-F238E27FC236}">
                <a16:creationId xmlns:a16="http://schemas.microsoft.com/office/drawing/2014/main" id="{C393BDA2-1C83-57DC-4061-5787528BDD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41744" y="6391716"/>
            <a:ext cx="342900" cy="342900"/>
          </a:xfrm>
          <a:prstGeom prst="rect">
            <a:avLst/>
          </a:prstGeom>
        </p:spPr>
      </p:pic>
      <p:sp>
        <p:nvSpPr>
          <p:cNvPr id="6" name="TextBox 2">
            <a:extLst>
              <a:ext uri="{FF2B5EF4-FFF2-40B4-BE49-F238E27FC236}">
                <a16:creationId xmlns:a16="http://schemas.microsoft.com/office/drawing/2014/main" id="{9935B870-E2A5-15D6-27B4-4560B3FD8DCA}"/>
              </a:ext>
            </a:extLst>
          </p:cNvPr>
          <p:cNvSpPr txBox="1"/>
          <p:nvPr/>
        </p:nvSpPr>
        <p:spPr>
          <a:xfrm>
            <a:off x="7659911" y="6425685"/>
            <a:ext cx="2716526" cy="30893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indent="0" algn="l" defTabSz="914400" rtl="0" eaLnBrk="1" latinLnBrk="0" hangingPunct="1">
              <a:lnSpc>
                <a:spcPct val="90000"/>
              </a:lnSpc>
              <a:spcBef>
                <a:spcPct val="46296"/>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ct val="23148"/>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ct val="17857"/>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100" b="0" i="0" u="none" strike="noStrike" kern="1200" cap="none" spc="0" normalizeH="0" baseline="0" noProof="0">
                <a:ln>
                  <a:noFill/>
                </a:ln>
                <a:solidFill>
                  <a:srgbClr val="FFFFFF"/>
                </a:solidFill>
                <a:effectLst/>
                <a:uLnTx/>
                <a:uFillTx/>
                <a:latin typeface="Forma DJR Micro"/>
                <a:ea typeface="+mn-ea"/>
                <a:cs typeface="+mn-cs"/>
              </a:rPr>
              <a:t>Certified on professional independent software for Z workstation compatibility</a:t>
            </a:r>
          </a:p>
        </p:txBody>
      </p:sp>
    </p:spTree>
    <p:extLst>
      <p:ext uri="{BB962C8B-B14F-4D97-AF65-F5344CB8AC3E}">
        <p14:creationId xmlns:p14="http://schemas.microsoft.com/office/powerpoint/2010/main" val="43302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70EF0C-2B0C-2FE0-ECAB-4A5FB0BCBF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32319" y="2163477"/>
            <a:ext cx="5059681" cy="4694523"/>
          </a:xfrm>
          <a:prstGeom prst="rect">
            <a:avLst/>
          </a:prstGeom>
        </p:spPr>
      </p:pic>
      <p:sp>
        <p:nvSpPr>
          <p:cNvPr id="14" name="Rectangle 13">
            <a:extLst>
              <a:ext uri="{FF2B5EF4-FFF2-40B4-BE49-F238E27FC236}">
                <a16:creationId xmlns:a16="http://schemas.microsoft.com/office/drawing/2014/main" id="{BE100B99-4CDB-2CCB-1F77-EC61D0891C4C}"/>
              </a:ext>
            </a:extLst>
          </p:cNvPr>
          <p:cNvSpPr/>
          <p:nvPr/>
        </p:nvSpPr>
        <p:spPr bwMode="ltGray">
          <a:xfrm>
            <a:off x="7132319" y="5363851"/>
            <a:ext cx="5059681" cy="1519069"/>
          </a:xfrm>
          <a:prstGeom prst="rect">
            <a:avLst/>
          </a:prstGeom>
          <a:gradFill>
            <a:gsLst>
              <a:gs pos="0">
                <a:schemeClr val="tx1">
                  <a:alpha val="48000"/>
                </a:schemeClr>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2" name="Rectangle 41">
            <a:extLst>
              <a:ext uri="{FF2B5EF4-FFF2-40B4-BE49-F238E27FC236}">
                <a16:creationId xmlns:a16="http://schemas.microsoft.com/office/drawing/2014/main" id="{B0C398FD-1153-7CF6-851E-0B3A3E7DAC92}"/>
              </a:ext>
            </a:extLst>
          </p:cNvPr>
          <p:cNvSpPr/>
          <p:nvPr/>
        </p:nvSpPr>
        <p:spPr bwMode="ltGray">
          <a:xfrm>
            <a:off x="0" y="2161261"/>
            <a:ext cx="7132319" cy="32749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50695F0B-57D4-1F40-6FE7-0EDFCAAC3897}"/>
              </a:ext>
            </a:extLst>
          </p:cNvPr>
          <p:cNvSpPr>
            <a:spLocks noGrp="1"/>
          </p:cNvSpPr>
          <p:nvPr>
            <p:ph type="title"/>
          </p:nvPr>
        </p:nvSpPr>
        <p:spPr>
          <a:xfrm>
            <a:off x="298807" y="407547"/>
            <a:ext cx="11588393" cy="580608"/>
          </a:xfrm>
        </p:spPr>
        <p:txBody>
          <a:bodyPr/>
          <a:lstStyle/>
          <a:p>
            <a:r>
              <a:rPr lang="en-US"/>
              <a:t>The Z advantage for education</a:t>
            </a:r>
          </a:p>
        </p:txBody>
      </p:sp>
      <p:sp>
        <p:nvSpPr>
          <p:cNvPr id="17" name="TextBox 16">
            <a:extLst>
              <a:ext uri="{FF2B5EF4-FFF2-40B4-BE49-F238E27FC236}">
                <a16:creationId xmlns:a16="http://schemas.microsoft.com/office/drawing/2014/main" id="{ABEAAA52-BFCE-B733-187D-61B6EE55EED1}"/>
              </a:ext>
            </a:extLst>
          </p:cNvPr>
          <p:cNvSpPr txBox="1"/>
          <p:nvPr/>
        </p:nvSpPr>
        <p:spPr>
          <a:xfrm>
            <a:off x="334419" y="2239640"/>
            <a:ext cx="6543368" cy="3231654"/>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Customizable​ to support programs and curriculum around STEM and e-Sports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Designed and tested for  always-on reliability​.</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MIL-STD</a:t>
            </a:r>
            <a:r>
              <a:rPr kumimoji="0" lang="en-US" sz="1600" b="0" i="0" u="none" strike="noStrike" kern="1200" cap="none" spc="0" normalizeH="0" baseline="30000" noProof="0">
                <a:ln>
                  <a:noFill/>
                </a:ln>
                <a:solidFill>
                  <a:srgbClr val="000000"/>
                </a:solidFill>
                <a:effectLst/>
                <a:uLnTx/>
                <a:uFillTx/>
                <a:latin typeface="Forma DJR Micro"/>
                <a:ea typeface="+mn-ea"/>
                <a:cs typeface="+mn-cs"/>
              </a:rPr>
              <a:t>1</a:t>
            </a:r>
            <a:r>
              <a:rPr kumimoji="0" lang="en-US" sz="1600" b="0" i="0" u="none" strike="noStrike" kern="1200" cap="none" spc="0" normalizeH="0" baseline="0" noProof="0">
                <a:ln>
                  <a:noFill/>
                </a:ln>
                <a:solidFill>
                  <a:srgbClr val="000000"/>
                </a:solidFill>
                <a:effectLst/>
                <a:uLnTx/>
                <a:uFillTx/>
                <a:latin typeface="Forma DJR Micro"/>
                <a:ea typeface="+mn-ea"/>
                <a:cs typeface="+mn-cs"/>
              </a:rPr>
              <a:t> tested to withstand challenging campus environments​.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Equipped with rigorous, multi-layered security to protect students and their intellectual property​.</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Sustainably designed and manufactured to responsibly fuel student learning​.</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Work on complex projects from anywhere – in the classroom, field, or from home – with HP Anyware</a:t>
            </a:r>
            <a:r>
              <a:rPr kumimoji="0" lang="en-US" sz="1600" b="0" i="0" u="none" strike="noStrike" kern="1200" cap="none" spc="0" normalizeH="0" baseline="30000" noProof="0">
                <a:ln>
                  <a:noFill/>
                </a:ln>
                <a:solidFill>
                  <a:srgbClr val="000000"/>
                </a:solidFill>
                <a:effectLst/>
                <a:uLnTx/>
                <a:uFillTx/>
                <a:latin typeface="Forma DJR Micro"/>
                <a:ea typeface="+mn-ea"/>
                <a:cs typeface="+mn-cs"/>
              </a:rPr>
              <a:t>2</a:t>
            </a:r>
            <a:r>
              <a:rPr kumimoji="0" lang="en-US" sz="1600" b="0" i="0" u="none" strike="noStrike" kern="1200" cap="none" spc="0" normalizeH="0" baseline="0" noProof="0">
                <a:ln>
                  <a:noFill/>
                </a:ln>
                <a:solidFill>
                  <a:srgbClr val="000000"/>
                </a:solidFill>
                <a:effectLst/>
                <a:uLnTx/>
                <a:uFillTx/>
                <a:latin typeface="Forma DJR Micro"/>
                <a:ea typeface="+mn-ea"/>
                <a:cs typeface="+mn-cs"/>
              </a:rPr>
              <a:t> software.</a:t>
            </a:r>
          </a:p>
        </p:txBody>
      </p:sp>
      <p:sp>
        <p:nvSpPr>
          <p:cNvPr id="41" name="Rectangle 40">
            <a:extLst>
              <a:ext uri="{FF2B5EF4-FFF2-40B4-BE49-F238E27FC236}">
                <a16:creationId xmlns:a16="http://schemas.microsoft.com/office/drawing/2014/main" id="{98B36726-A2DF-0AE6-9EE4-509C1D780DCE}"/>
              </a:ext>
            </a:extLst>
          </p:cNvPr>
          <p:cNvSpPr/>
          <p:nvPr/>
        </p:nvSpPr>
        <p:spPr bwMode="ltGray">
          <a:xfrm>
            <a:off x="0" y="1249378"/>
            <a:ext cx="121920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3" name="Text Placeholder 2">
            <a:extLst>
              <a:ext uri="{FF2B5EF4-FFF2-40B4-BE49-F238E27FC236}">
                <a16:creationId xmlns:a16="http://schemas.microsoft.com/office/drawing/2014/main" id="{F9F57218-D591-D3FD-DE9A-5F65BF3DD6C2}"/>
              </a:ext>
            </a:extLst>
          </p:cNvPr>
          <p:cNvSpPr>
            <a:spLocks noGrp="1"/>
          </p:cNvSpPr>
          <p:nvPr>
            <p:ph type="body" sz="quarter" idx="15"/>
          </p:nvPr>
        </p:nvSpPr>
        <p:spPr>
          <a:xfrm>
            <a:off x="353234" y="1407500"/>
            <a:ext cx="11588392" cy="597856"/>
          </a:xfrm>
        </p:spPr>
        <p:txBody>
          <a:bodyPr/>
          <a:lstStyle/>
          <a:p>
            <a:pPr marR="0" lvl="0" fontAlgn="auto">
              <a:spcAft>
                <a:spcPts val="0"/>
              </a:spcAft>
              <a:buClrTx/>
              <a:buSzTx/>
              <a:defRPr/>
            </a:pPr>
            <a:r>
              <a:rPr lang="en-US" dirty="0"/>
              <a:t>Z by HP solutions are designed to meet the diverse needs of students, faculty, and staff enabling optimal learning through reliability, performance and innovations.</a:t>
            </a:r>
          </a:p>
        </p:txBody>
      </p:sp>
      <p:sp>
        <p:nvSpPr>
          <p:cNvPr id="11" name="Rectangle 10">
            <a:extLst>
              <a:ext uri="{FF2B5EF4-FFF2-40B4-BE49-F238E27FC236}">
                <a16:creationId xmlns:a16="http://schemas.microsoft.com/office/drawing/2014/main" id="{FDCB40DE-D853-105C-DF5C-8CFC9E3101E8}"/>
              </a:ext>
            </a:extLst>
          </p:cNvPr>
          <p:cNvSpPr/>
          <p:nvPr/>
        </p:nvSpPr>
        <p:spPr bwMode="ltGray">
          <a:xfrm>
            <a:off x="1656666" y="5608622"/>
            <a:ext cx="1212194"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2" name="Rectangle 11">
            <a:extLst>
              <a:ext uri="{FF2B5EF4-FFF2-40B4-BE49-F238E27FC236}">
                <a16:creationId xmlns:a16="http://schemas.microsoft.com/office/drawing/2014/main" id="{9678FC95-BB60-0066-E0C6-AEB3A84DF3EE}"/>
              </a:ext>
            </a:extLst>
          </p:cNvPr>
          <p:cNvSpPr/>
          <p:nvPr/>
        </p:nvSpPr>
        <p:spPr bwMode="ltGray">
          <a:xfrm>
            <a:off x="349607" y="5608622"/>
            <a:ext cx="1212194"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1" name="Rectangle 20">
            <a:extLst>
              <a:ext uri="{FF2B5EF4-FFF2-40B4-BE49-F238E27FC236}">
                <a16:creationId xmlns:a16="http://schemas.microsoft.com/office/drawing/2014/main" id="{427303A4-A295-0F51-7874-529119810AE0}"/>
              </a:ext>
            </a:extLst>
          </p:cNvPr>
          <p:cNvSpPr/>
          <p:nvPr/>
        </p:nvSpPr>
        <p:spPr bwMode="ltGray">
          <a:xfrm>
            <a:off x="2963726" y="5608622"/>
            <a:ext cx="1212192"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E-Sports</a:t>
            </a:r>
          </a:p>
        </p:txBody>
      </p:sp>
      <p:sp>
        <p:nvSpPr>
          <p:cNvPr id="23" name="Rectangle 22">
            <a:extLst>
              <a:ext uri="{FF2B5EF4-FFF2-40B4-BE49-F238E27FC236}">
                <a16:creationId xmlns:a16="http://schemas.microsoft.com/office/drawing/2014/main" id="{927A75D5-1C94-580E-B00F-D3145BB850C0}"/>
              </a:ext>
            </a:extLst>
          </p:cNvPr>
          <p:cNvSpPr/>
          <p:nvPr/>
        </p:nvSpPr>
        <p:spPr bwMode="ltGray">
          <a:xfrm>
            <a:off x="4270783" y="5608622"/>
            <a:ext cx="1212193"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AI/Machine Learning</a:t>
            </a:r>
          </a:p>
        </p:txBody>
      </p:sp>
      <p:sp>
        <p:nvSpPr>
          <p:cNvPr id="24" name="Rectangle 23">
            <a:extLst>
              <a:ext uri="{FF2B5EF4-FFF2-40B4-BE49-F238E27FC236}">
                <a16:creationId xmlns:a16="http://schemas.microsoft.com/office/drawing/2014/main" id="{0A854320-0FF0-6FA0-423D-41D5D7F9D168}"/>
              </a:ext>
            </a:extLst>
          </p:cNvPr>
          <p:cNvSpPr/>
          <p:nvPr/>
        </p:nvSpPr>
        <p:spPr bwMode="ltGray">
          <a:xfrm>
            <a:off x="5577842" y="5608622"/>
            <a:ext cx="1212192" cy="7675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Forma DJR Micro" panose="00000000000000090000" pitchFamily="2" charset="0"/>
              <a:buNone/>
              <a:tabLst>
                <a:tab pos="1709738"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Visualization</a:t>
            </a:r>
          </a:p>
        </p:txBody>
      </p:sp>
      <p:sp>
        <p:nvSpPr>
          <p:cNvPr id="25" name="Slide Number Placeholder 6">
            <a:extLst>
              <a:ext uri="{FF2B5EF4-FFF2-40B4-BE49-F238E27FC236}">
                <a16:creationId xmlns:a16="http://schemas.microsoft.com/office/drawing/2014/main" id="{1EA4CF0D-AE29-1386-1E0F-F5D65E21CA95}"/>
              </a:ext>
            </a:extLst>
          </p:cNvPr>
          <p:cNvSpPr txBox="1">
            <a:spLocks/>
          </p:cNvSpPr>
          <p:nvPr/>
        </p:nvSpPr>
        <p:spPr>
          <a:xfrm>
            <a:off x="330620" y="6571988"/>
            <a:ext cx="6618999"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HP Confidential. For use by HP or Partner with Customers under HP CDA only. </a:t>
            </a:r>
          </a:p>
        </p:txBody>
      </p:sp>
      <p:pic>
        <p:nvPicPr>
          <p:cNvPr id="28" name="Picture 27" descr="A black and white logo&#10;&#10;Description automatically generated with medium confidence">
            <a:extLst>
              <a:ext uri="{FF2B5EF4-FFF2-40B4-BE49-F238E27FC236}">
                <a16:creationId xmlns:a16="http://schemas.microsoft.com/office/drawing/2014/main" id="{96195766-F46B-4F6E-27A3-9FFDDF4A5B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52790" y="6403256"/>
            <a:ext cx="579858" cy="264968"/>
          </a:xfrm>
          <a:prstGeom prst="rect">
            <a:avLst/>
          </a:prstGeom>
        </p:spPr>
      </p:pic>
      <p:pic>
        <p:nvPicPr>
          <p:cNvPr id="9" name="Graphic 8" descr="Ribbon outline">
            <a:extLst>
              <a:ext uri="{FF2B5EF4-FFF2-40B4-BE49-F238E27FC236}">
                <a16:creationId xmlns:a16="http://schemas.microsoft.com/office/drawing/2014/main" id="{D11A5F42-3E6D-2565-733A-0B79A117C66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41744" y="6391716"/>
            <a:ext cx="342900" cy="342900"/>
          </a:xfrm>
          <a:prstGeom prst="rect">
            <a:avLst/>
          </a:prstGeom>
        </p:spPr>
      </p:pic>
      <p:sp>
        <p:nvSpPr>
          <p:cNvPr id="13" name="TextBox 2">
            <a:extLst>
              <a:ext uri="{FF2B5EF4-FFF2-40B4-BE49-F238E27FC236}">
                <a16:creationId xmlns:a16="http://schemas.microsoft.com/office/drawing/2014/main" id="{2004EF40-1BA4-7730-A176-2218A48A4F20}"/>
              </a:ext>
            </a:extLst>
          </p:cNvPr>
          <p:cNvSpPr txBox="1"/>
          <p:nvPr/>
        </p:nvSpPr>
        <p:spPr>
          <a:xfrm>
            <a:off x="7659911" y="6425685"/>
            <a:ext cx="2716526" cy="308931"/>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indent="0" algn="l" defTabSz="914400" rtl="0" eaLnBrk="1" latinLnBrk="0" hangingPunct="1">
              <a:lnSpc>
                <a:spcPct val="90000"/>
              </a:lnSpc>
              <a:spcBef>
                <a:spcPct val="46296"/>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ct val="23148"/>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ct val="17857"/>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100" b="0" i="0" u="none" strike="noStrike" kern="1200" cap="none" spc="0" normalizeH="0" baseline="0" noProof="0">
                <a:ln>
                  <a:noFill/>
                </a:ln>
                <a:solidFill>
                  <a:srgbClr val="FFFFFF"/>
                </a:solidFill>
                <a:effectLst/>
                <a:uLnTx/>
                <a:uFillTx/>
                <a:latin typeface="Forma DJR Micro"/>
                <a:ea typeface="+mn-ea"/>
                <a:cs typeface="+mn-cs"/>
              </a:rPr>
              <a:t>Certified on professional independent software for Z workstation compatibility</a:t>
            </a:r>
          </a:p>
        </p:txBody>
      </p:sp>
      <p:sp>
        <p:nvSpPr>
          <p:cNvPr id="4" name="TextBox 3">
            <a:extLst>
              <a:ext uri="{FF2B5EF4-FFF2-40B4-BE49-F238E27FC236}">
                <a16:creationId xmlns:a16="http://schemas.microsoft.com/office/drawing/2014/main" id="{26D18B3C-8DA2-55BE-EA01-611C03039079}"/>
              </a:ext>
            </a:extLst>
          </p:cNvPr>
          <p:cNvSpPr txBox="1"/>
          <p:nvPr/>
        </p:nvSpPr>
        <p:spPr>
          <a:xfrm>
            <a:off x="654424" y="5907741"/>
            <a:ext cx="421590" cy="170816"/>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STEM </a:t>
            </a: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5" name="TextBox 4">
            <a:extLst>
              <a:ext uri="{FF2B5EF4-FFF2-40B4-BE49-F238E27FC236}">
                <a16:creationId xmlns:a16="http://schemas.microsoft.com/office/drawing/2014/main" id="{7F833D3A-2A34-A19B-ED0A-DF5F2FA3E49F}"/>
              </a:ext>
            </a:extLst>
          </p:cNvPr>
          <p:cNvSpPr txBox="1"/>
          <p:nvPr/>
        </p:nvSpPr>
        <p:spPr>
          <a:xfrm>
            <a:off x="1837765" y="5907741"/>
            <a:ext cx="910506" cy="170816"/>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Digital Media </a:t>
            </a: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188791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678CCA8-A329-A15A-5F8F-7404AB9BF7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0" y="0"/>
            <a:ext cx="12176645"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FFCA3FF-130A-D4A8-E6CB-0C4A0FA936A1}"/>
              </a:ext>
            </a:extLst>
          </p:cNvPr>
          <p:cNvSpPr/>
          <p:nvPr/>
        </p:nvSpPr>
        <p:spPr>
          <a:xfrm>
            <a:off x="30695" y="28320"/>
            <a:ext cx="12145952" cy="6857994"/>
          </a:xfrm>
          <a:prstGeom prst="rect">
            <a:avLst/>
          </a:prstGeom>
          <a:gradFill>
            <a:gsLst>
              <a:gs pos="100000">
                <a:schemeClr val="tx1">
                  <a:alpha val="62000"/>
                </a:schemeClr>
              </a:gs>
              <a:gs pos="0">
                <a:schemeClr val="tx1">
                  <a:alpha val="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CBB0AF8-59EF-920B-F632-716A0CA42A45}"/>
              </a:ext>
            </a:extLst>
          </p:cNvPr>
          <p:cNvSpPr txBox="1">
            <a:spLocks/>
          </p:cNvSpPr>
          <p:nvPr/>
        </p:nvSpPr>
        <p:spPr>
          <a:xfrm>
            <a:off x="7239000" y="1416872"/>
            <a:ext cx="4777973" cy="2664787"/>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a:buFontTx/>
              <a:tabLst/>
            </a:pPr>
            <a:r>
              <a:rPr lang="en-US" sz="6400" dirty="0">
                <a:solidFill>
                  <a:schemeClr val="bg1"/>
                </a:solidFill>
                <a:latin typeface="Forma DJR Display" pitchFamily="2" charset="77"/>
              </a:rPr>
              <a:t>Z by HP equips power users to be future-ready.</a:t>
            </a:r>
          </a:p>
        </p:txBody>
      </p:sp>
      <p:sp>
        <p:nvSpPr>
          <p:cNvPr id="7" name="TextBox 6">
            <a:extLst>
              <a:ext uri="{FF2B5EF4-FFF2-40B4-BE49-F238E27FC236}">
                <a16:creationId xmlns:a16="http://schemas.microsoft.com/office/drawing/2014/main" id="{24B1367F-0D08-DF3C-6D6D-E134CAD84577}"/>
              </a:ext>
            </a:extLst>
          </p:cNvPr>
          <p:cNvSpPr txBox="1"/>
          <p:nvPr/>
        </p:nvSpPr>
        <p:spPr>
          <a:xfrm>
            <a:off x="856464" y="6541081"/>
            <a:ext cx="1841339" cy="234680"/>
          </a:xfrm>
          <a:prstGeom prst="rect">
            <a:avLst/>
          </a:prstGeom>
          <a:noFill/>
        </p:spPr>
        <p:txBody>
          <a:bodyPr wrap="square">
            <a:spAutoFit/>
          </a:bodyPr>
          <a:lstStyle/>
          <a:p>
            <a:r>
              <a:rPr lang="en-US" sz="1000" b="0" i="0" u="none" strike="noStrike" cap="none">
                <a:solidFill>
                  <a:schemeClr val="bg1"/>
                </a:solidFill>
                <a:latin typeface="Forma DJR Micro" pitchFamily="2" charset="77"/>
                <a:ea typeface="Arial"/>
                <a:cs typeface="Arial"/>
                <a:sym typeface="Arial"/>
              </a:rPr>
              <a:t>Equipping the New Era of AI</a:t>
            </a:r>
            <a:endParaRPr lang="en-US" sz="1000">
              <a:solidFill>
                <a:schemeClr val="bg1"/>
              </a:solidFill>
            </a:endParaRPr>
          </a:p>
        </p:txBody>
      </p:sp>
      <p:pic>
        <p:nvPicPr>
          <p:cNvPr id="9" name="Picture 8">
            <a:extLst>
              <a:ext uri="{FF2B5EF4-FFF2-40B4-BE49-F238E27FC236}">
                <a16:creationId xmlns:a16="http://schemas.microsoft.com/office/drawing/2014/main" id="{55436776-6548-595A-E426-65D25FF8551B}"/>
              </a:ext>
            </a:extLst>
          </p:cNvPr>
          <p:cNvPicPr>
            <a:picLocks noChangeAspect="1"/>
          </p:cNvPicPr>
          <p:nvPr/>
        </p:nvPicPr>
        <p:blipFill>
          <a:blip r:embed="rId4"/>
          <a:stretch>
            <a:fillRect/>
          </a:stretch>
        </p:blipFill>
        <p:spPr>
          <a:xfrm>
            <a:off x="164837" y="6504640"/>
            <a:ext cx="426376" cy="196055"/>
          </a:xfrm>
          <a:prstGeom prst="rect">
            <a:avLst/>
          </a:prstGeom>
        </p:spPr>
      </p:pic>
      <p:sp>
        <p:nvSpPr>
          <p:cNvPr id="13" name="TextBox 12">
            <a:extLst>
              <a:ext uri="{FF2B5EF4-FFF2-40B4-BE49-F238E27FC236}">
                <a16:creationId xmlns:a16="http://schemas.microsoft.com/office/drawing/2014/main" id="{757C5E13-13CE-FE4E-F574-E9E692FD926C}"/>
              </a:ext>
            </a:extLst>
          </p:cNvPr>
          <p:cNvSpPr txBox="1"/>
          <p:nvPr/>
        </p:nvSpPr>
        <p:spPr>
          <a:xfrm>
            <a:off x="864649" y="2457007"/>
            <a:ext cx="4149052" cy="2176173"/>
          </a:xfrm>
          <a:prstGeom prst="rect">
            <a:avLst/>
          </a:prstGeom>
          <a:noFill/>
        </p:spPr>
        <p:txBody>
          <a:bodyPr wrap="square">
            <a:spAutoFit/>
          </a:bodyPr>
          <a:lstStyle/>
          <a:p>
            <a:r>
              <a:rPr lang="en-US" sz="2000" dirty="0">
                <a:solidFill>
                  <a:srgbClr val="FFFFFF"/>
                </a:solidFill>
                <a:effectLst/>
                <a:latin typeface="Forma DJR Display" pitchFamily="2" charset="77"/>
              </a:rPr>
              <a:t>To some, the explosion of Artificial Intelligence may feel like an overnight phenomenon. </a:t>
            </a:r>
            <a:br>
              <a:rPr lang="en-US" sz="2000" dirty="0">
                <a:solidFill>
                  <a:srgbClr val="FFFFFF"/>
                </a:solidFill>
                <a:latin typeface="Forma DJR Display" pitchFamily="2" charset="77"/>
              </a:rPr>
            </a:br>
            <a:endParaRPr lang="en-US" sz="2000" dirty="0">
              <a:solidFill>
                <a:srgbClr val="FFFFFF"/>
              </a:solidFill>
              <a:latin typeface="Forma DJR Display" pitchFamily="2" charset="77"/>
            </a:endParaRPr>
          </a:p>
          <a:p>
            <a:r>
              <a:rPr lang="en-US" sz="2000" dirty="0">
                <a:solidFill>
                  <a:srgbClr val="FFFFFF"/>
                </a:solidFill>
                <a:effectLst/>
                <a:latin typeface="Forma DJR Display" pitchFamily="2" charset="77"/>
              </a:rPr>
              <a:t>But Z by HP has been powering </a:t>
            </a:r>
            <a:r>
              <a:rPr lang="en-US" sz="2000" dirty="0">
                <a:solidFill>
                  <a:srgbClr val="FFFFFF"/>
                </a:solidFill>
                <a:latin typeface="Forma DJR Display" pitchFamily="2" charset="77"/>
              </a:rPr>
              <a:t>world-class, </a:t>
            </a:r>
            <a:r>
              <a:rPr lang="en-US" sz="2000" dirty="0">
                <a:solidFill>
                  <a:srgbClr val="FFFFFF"/>
                </a:solidFill>
                <a:effectLst/>
                <a:latin typeface="Forma DJR Display" pitchFamily="2" charset="77"/>
              </a:rPr>
              <a:t>innovative companies that have been at the forefront of AI for years. </a:t>
            </a:r>
            <a:endParaRPr lang="en-US" sz="2000" b="0" i="0" dirty="0">
              <a:solidFill>
                <a:schemeClr val="bg1"/>
              </a:solidFill>
              <a:effectLst/>
              <a:latin typeface="Segoe UI" panose="020B0502040204020203" pitchFamily="34" charset="0"/>
            </a:endParaRPr>
          </a:p>
        </p:txBody>
      </p:sp>
      <p:sp>
        <p:nvSpPr>
          <p:cNvPr id="4" name="TextBox 3">
            <a:extLst>
              <a:ext uri="{FF2B5EF4-FFF2-40B4-BE49-F238E27FC236}">
                <a16:creationId xmlns:a16="http://schemas.microsoft.com/office/drawing/2014/main" id="{D1244D02-DB50-2711-27F8-53A1B999F49E}"/>
              </a:ext>
            </a:extLst>
          </p:cNvPr>
          <p:cNvSpPr txBox="1"/>
          <p:nvPr/>
        </p:nvSpPr>
        <p:spPr>
          <a:xfrm>
            <a:off x="5953757" y="6548506"/>
            <a:ext cx="6039673" cy="234680"/>
          </a:xfrm>
          <a:prstGeom prst="rect">
            <a:avLst/>
          </a:prstGeom>
          <a:noFill/>
        </p:spPr>
        <p:txBody>
          <a:bodyPr wrap="square">
            <a:spAutoFit/>
          </a:bodyPr>
          <a:lstStyle/>
          <a:p>
            <a:pPr algn="r"/>
            <a:r>
              <a:rPr lang="en-US" sz="1000">
                <a:solidFill>
                  <a:schemeClr val="bg1"/>
                </a:solidFill>
                <a:latin typeface="Forma DJR Micro" pitchFamily="2" charset="77"/>
                <a:cs typeface="Arial"/>
              </a:rPr>
              <a:t>HP Confidential. For use by HP or Partner with Customers under HP CDA only.</a:t>
            </a:r>
          </a:p>
        </p:txBody>
      </p:sp>
    </p:spTree>
    <p:extLst>
      <p:ext uri="{BB962C8B-B14F-4D97-AF65-F5344CB8AC3E}">
        <p14:creationId xmlns:p14="http://schemas.microsoft.com/office/powerpoint/2010/main" val="16937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headphones sitting at a computer&#10;&#10;Description automatically generated with low confidence">
            <a:extLst>
              <a:ext uri="{FF2B5EF4-FFF2-40B4-BE49-F238E27FC236}">
                <a16:creationId xmlns:a16="http://schemas.microsoft.com/office/drawing/2014/main" id="{025DC746-D83F-3FF0-DD7C-F4A5004957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7"/>
          <a:stretch/>
        </p:blipFill>
        <p:spPr>
          <a:xfrm>
            <a:off x="5833642" y="4281"/>
            <a:ext cx="6370912" cy="6858000"/>
          </a:xfrm>
          <a:prstGeom prst="rect">
            <a:avLst/>
          </a:prstGeom>
        </p:spPr>
      </p:pic>
      <p:sp>
        <p:nvSpPr>
          <p:cNvPr id="13" name="Text Placeholder 8">
            <a:extLst>
              <a:ext uri="{FF2B5EF4-FFF2-40B4-BE49-F238E27FC236}">
                <a16:creationId xmlns:a16="http://schemas.microsoft.com/office/drawing/2014/main" id="{D40323E4-68FA-467E-B08D-92131E62A577}"/>
              </a:ext>
            </a:extLst>
          </p:cNvPr>
          <p:cNvSpPr txBox="1">
            <a:spLocks/>
          </p:cNvSpPr>
          <p:nvPr/>
        </p:nvSpPr>
        <p:spPr>
          <a:xfrm>
            <a:off x="439646" y="3444720"/>
            <a:ext cx="2235412" cy="11963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cap="all" spc="200" baseline="0">
                <a:solidFill>
                  <a:schemeClr val="tx2"/>
                </a:solidFill>
                <a:latin typeface="HP Simplified Light" panose="020B0404020204020204" pitchFamily="34"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3600"/>
              </a:spcAft>
            </a:pPr>
            <a:r>
              <a:rPr lang="en-US" sz="1400" cap="none" spc="50">
                <a:solidFill>
                  <a:schemeClr val="tx1"/>
                </a:solidFill>
                <a:latin typeface="Forma DJR Micro"/>
              </a:rPr>
              <a:t>High performance with Intel</a:t>
            </a:r>
            <a:r>
              <a:rPr lang="en-US" sz="1400" cap="none" spc="50" baseline="30000">
                <a:solidFill>
                  <a:schemeClr val="tx1"/>
                </a:solidFill>
                <a:latin typeface="Forma DJR Micro"/>
              </a:rPr>
              <a:t>®</a:t>
            </a:r>
            <a:r>
              <a:rPr lang="en-US" sz="1400" cap="none" spc="50">
                <a:solidFill>
                  <a:schemeClr val="tx1"/>
                </a:solidFill>
                <a:latin typeface="Forma DJR Micro"/>
              </a:rPr>
              <a:t> Xeon® CPUs and NVIDIA</a:t>
            </a:r>
            <a:r>
              <a:rPr lang="en-US" sz="1400" cap="none" spc="50" baseline="30000">
                <a:solidFill>
                  <a:schemeClr val="tx1"/>
                </a:solidFill>
                <a:latin typeface="Forma DJR Micro"/>
              </a:rPr>
              <a:t>®</a:t>
            </a:r>
            <a:r>
              <a:rPr lang="en-US" sz="1400" cap="none" spc="50">
                <a:solidFill>
                  <a:schemeClr val="tx1"/>
                </a:solidFill>
                <a:latin typeface="Forma DJR Micro"/>
              </a:rPr>
              <a:t> Ada graphics</a:t>
            </a:r>
          </a:p>
        </p:txBody>
      </p:sp>
      <p:pic>
        <p:nvPicPr>
          <p:cNvPr id="25" name="Graphic 24" descr="Rating outline">
            <a:extLst>
              <a:ext uri="{FF2B5EF4-FFF2-40B4-BE49-F238E27FC236}">
                <a16:creationId xmlns:a16="http://schemas.microsoft.com/office/drawing/2014/main" id="{E4473E60-9B0F-4717-8880-D213F08734B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73618" y="4671333"/>
            <a:ext cx="705401" cy="705401"/>
          </a:xfrm>
          <a:prstGeom prst="rect">
            <a:avLst/>
          </a:prstGeom>
        </p:spPr>
      </p:pic>
      <p:pic>
        <p:nvPicPr>
          <p:cNvPr id="26" name="Graphic 25" descr="Lock outline">
            <a:extLst>
              <a:ext uri="{FF2B5EF4-FFF2-40B4-BE49-F238E27FC236}">
                <a16:creationId xmlns:a16="http://schemas.microsoft.com/office/drawing/2014/main" id="{C57F46EC-319F-40EC-92BE-CEEC73C4939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73619" y="2779584"/>
            <a:ext cx="656334" cy="656334"/>
          </a:xfrm>
          <a:prstGeom prst="rect">
            <a:avLst/>
          </a:prstGeom>
        </p:spPr>
      </p:pic>
      <p:pic>
        <p:nvPicPr>
          <p:cNvPr id="30" name="Graphic 29" descr="Ui Ux outline">
            <a:extLst>
              <a:ext uri="{FF2B5EF4-FFF2-40B4-BE49-F238E27FC236}">
                <a16:creationId xmlns:a16="http://schemas.microsoft.com/office/drawing/2014/main" id="{7AB3587E-F63E-47C6-A435-6DF1E51936A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06874" y="2779584"/>
            <a:ext cx="656334" cy="656334"/>
          </a:xfrm>
          <a:prstGeom prst="rect">
            <a:avLst/>
          </a:prstGeom>
        </p:spPr>
      </p:pic>
      <p:sp>
        <p:nvSpPr>
          <p:cNvPr id="40" name="Content Placeholder 38" descr="Muscular arm outline">
            <a:extLst>
              <a:ext uri="{FF2B5EF4-FFF2-40B4-BE49-F238E27FC236}">
                <a16:creationId xmlns:a16="http://schemas.microsoft.com/office/drawing/2014/main" id="{8AECF868-8E71-4C23-9564-61674839803C}"/>
              </a:ext>
            </a:extLst>
          </p:cNvPr>
          <p:cNvSpPr/>
          <p:nvPr/>
        </p:nvSpPr>
        <p:spPr>
          <a:xfrm>
            <a:off x="495248" y="4752618"/>
            <a:ext cx="493799" cy="572873"/>
          </a:xfrm>
          <a:custGeom>
            <a:avLst/>
            <a:gdLst>
              <a:gd name="connsiteX0" fmla="*/ 416476 w 562439"/>
              <a:gd name="connsiteY0" fmla="*/ 49515 h 652505"/>
              <a:gd name="connsiteX1" fmla="*/ 233150 w 562439"/>
              <a:gd name="connsiteY1" fmla="*/ 7320 h 652505"/>
              <a:gd name="connsiteX2" fmla="*/ 208406 w 562439"/>
              <a:gd name="connsiteY2" fmla="*/ 88557 h 652505"/>
              <a:gd name="connsiteX3" fmla="*/ 223015 w 562439"/>
              <a:gd name="connsiteY3" fmla="*/ 118733 h 652505"/>
              <a:gd name="connsiteX4" fmla="*/ 355616 w 562439"/>
              <a:gd name="connsiteY4" fmla="*/ 146902 h 652505"/>
              <a:gd name="connsiteX5" fmla="*/ 372584 w 562439"/>
              <a:gd name="connsiteY5" fmla="*/ 219224 h 652505"/>
              <a:gd name="connsiteX6" fmla="*/ 364653 w 562439"/>
              <a:gd name="connsiteY6" fmla="*/ 243927 h 652505"/>
              <a:gd name="connsiteX7" fmla="*/ 349373 w 562439"/>
              <a:gd name="connsiteY7" fmla="*/ 310015 h 652505"/>
              <a:gd name="connsiteX8" fmla="*/ 355108 w 562439"/>
              <a:gd name="connsiteY8" fmla="*/ 358790 h 652505"/>
              <a:gd name="connsiteX9" fmla="*/ 281286 w 562439"/>
              <a:gd name="connsiteY9" fmla="*/ 341199 h 652505"/>
              <a:gd name="connsiteX10" fmla="*/ 201163 w 562439"/>
              <a:gd name="connsiteY10" fmla="*/ 376135 h 652505"/>
              <a:gd name="connsiteX11" fmla="*/ 191823 w 562439"/>
              <a:gd name="connsiteY11" fmla="*/ 384026 h 652505"/>
              <a:gd name="connsiteX12" fmla="*/ 177894 w 562439"/>
              <a:gd name="connsiteY12" fmla="*/ 377618 h 652505"/>
              <a:gd name="connsiteX13" fmla="*/ 107431 w 562439"/>
              <a:gd name="connsiteY13" fmla="*/ 357373 h 652505"/>
              <a:gd name="connsiteX14" fmla="*/ 1098 w 562439"/>
              <a:gd name="connsiteY14" fmla="*/ 425377 h 652505"/>
              <a:gd name="connsiteX15" fmla="*/ 4105 w 562439"/>
              <a:gd name="connsiteY15" fmla="*/ 436578 h 652505"/>
              <a:gd name="connsiteX16" fmla="*/ 15305 w 562439"/>
              <a:gd name="connsiteY16" fmla="*/ 433571 h 652505"/>
              <a:gd name="connsiteX17" fmla="*/ 107431 w 562439"/>
              <a:gd name="connsiteY17" fmla="*/ 373759 h 652505"/>
              <a:gd name="connsiteX18" fmla="*/ 169479 w 562439"/>
              <a:gd name="connsiteY18" fmla="*/ 391678 h 652505"/>
              <a:gd name="connsiteX19" fmla="*/ 191806 w 562439"/>
              <a:gd name="connsiteY19" fmla="*/ 400412 h 652505"/>
              <a:gd name="connsiteX20" fmla="*/ 212011 w 562439"/>
              <a:gd name="connsiteY20" fmla="*/ 388401 h 652505"/>
              <a:gd name="connsiteX21" fmla="*/ 281270 w 562439"/>
              <a:gd name="connsiteY21" fmla="*/ 357586 h 652505"/>
              <a:gd name="connsiteX22" fmla="*/ 350413 w 562439"/>
              <a:gd name="connsiteY22" fmla="*/ 374701 h 652505"/>
              <a:gd name="connsiteX23" fmla="*/ 364072 w 562439"/>
              <a:gd name="connsiteY23" fmla="*/ 380748 h 652505"/>
              <a:gd name="connsiteX24" fmla="*/ 382425 w 562439"/>
              <a:gd name="connsiteY24" fmla="*/ 410474 h 652505"/>
              <a:gd name="connsiteX25" fmla="*/ 393842 w 562439"/>
              <a:gd name="connsiteY25" fmla="*/ 412447 h 652505"/>
              <a:gd name="connsiteX26" fmla="*/ 395817 w 562439"/>
              <a:gd name="connsiteY26" fmla="*/ 401030 h 652505"/>
              <a:gd name="connsiteX27" fmla="*/ 395583 w 562439"/>
              <a:gd name="connsiteY27" fmla="*/ 400715 h 652505"/>
              <a:gd name="connsiteX28" fmla="*/ 377214 w 562439"/>
              <a:gd name="connsiteY28" fmla="*/ 370326 h 652505"/>
              <a:gd name="connsiteX29" fmla="*/ 376870 w 562439"/>
              <a:gd name="connsiteY29" fmla="*/ 369589 h 652505"/>
              <a:gd name="connsiteX30" fmla="*/ 365751 w 562439"/>
              <a:gd name="connsiteY30" fmla="*/ 310965 h 652505"/>
              <a:gd name="connsiteX31" fmla="*/ 380196 w 562439"/>
              <a:gd name="connsiteY31" fmla="*/ 249294 h 652505"/>
              <a:gd name="connsiteX32" fmla="*/ 388471 w 562439"/>
              <a:gd name="connsiteY32" fmla="*/ 223518 h 652505"/>
              <a:gd name="connsiteX33" fmla="*/ 370446 w 562439"/>
              <a:gd name="connsiteY33" fmla="*/ 139192 h 652505"/>
              <a:gd name="connsiteX34" fmla="*/ 383703 w 562439"/>
              <a:gd name="connsiteY34" fmla="*/ 129499 h 652505"/>
              <a:gd name="connsiteX35" fmla="*/ 385286 w 562439"/>
              <a:gd name="connsiteY35" fmla="*/ 118020 h 652505"/>
              <a:gd name="connsiteX36" fmla="*/ 373807 w 562439"/>
              <a:gd name="connsiteY36" fmla="*/ 116437 h 652505"/>
              <a:gd name="connsiteX37" fmla="*/ 373052 w 562439"/>
              <a:gd name="connsiteY37" fmla="*/ 117086 h 652505"/>
              <a:gd name="connsiteX38" fmla="*/ 231765 w 562439"/>
              <a:gd name="connsiteY38" fmla="*/ 104837 h 652505"/>
              <a:gd name="connsiteX39" fmla="*/ 224735 w 562439"/>
              <a:gd name="connsiteY39" fmla="*/ 87205 h 652505"/>
              <a:gd name="connsiteX40" fmla="*/ 243982 w 562439"/>
              <a:gd name="connsiteY40" fmla="*/ 19610 h 652505"/>
              <a:gd name="connsiteX41" fmla="*/ 404776 w 562439"/>
              <a:gd name="connsiteY41" fmla="*/ 61011 h 652505"/>
              <a:gd name="connsiteX42" fmla="*/ 517640 w 562439"/>
              <a:gd name="connsiteY42" fmla="*/ 284738 h 652505"/>
              <a:gd name="connsiteX43" fmla="*/ 539827 w 562439"/>
              <a:gd name="connsiteY43" fmla="*/ 469204 h 652505"/>
              <a:gd name="connsiteX44" fmla="*/ 487103 w 562439"/>
              <a:gd name="connsiteY44" fmla="*/ 503902 h 652505"/>
              <a:gd name="connsiteX45" fmla="*/ 444760 w 562439"/>
              <a:gd name="connsiteY45" fmla="*/ 529900 h 652505"/>
              <a:gd name="connsiteX46" fmla="*/ 421818 w 562439"/>
              <a:gd name="connsiteY46" fmla="*/ 546025 h 652505"/>
              <a:gd name="connsiteX47" fmla="*/ 296976 w 562439"/>
              <a:gd name="connsiteY47" fmla="*/ 609466 h 652505"/>
              <a:gd name="connsiteX48" fmla="*/ 247742 w 562439"/>
              <a:gd name="connsiteY48" fmla="*/ 607213 h 652505"/>
              <a:gd name="connsiteX49" fmla="*/ 208857 w 562439"/>
              <a:gd name="connsiteY49" fmla="*/ 604992 h 652505"/>
              <a:gd name="connsiteX50" fmla="*/ 179123 w 562439"/>
              <a:gd name="connsiteY50" fmla="*/ 616496 h 652505"/>
              <a:gd name="connsiteX51" fmla="*/ 114322 w 562439"/>
              <a:gd name="connsiteY51" fmla="*/ 636160 h 652505"/>
              <a:gd name="connsiteX52" fmla="*/ 14060 w 562439"/>
              <a:gd name="connsiteY52" fmla="*/ 590236 h 652505"/>
              <a:gd name="connsiteX53" fmla="*/ 2478 w 562439"/>
              <a:gd name="connsiteY53" fmla="*/ 590597 h 652505"/>
              <a:gd name="connsiteX54" fmla="*/ 2376 w 562439"/>
              <a:gd name="connsiteY54" fmla="*/ 601707 h 652505"/>
              <a:gd name="connsiteX55" fmla="*/ 114322 w 562439"/>
              <a:gd name="connsiteY55" fmla="*/ 652505 h 652505"/>
              <a:gd name="connsiteX56" fmla="*/ 186268 w 562439"/>
              <a:gd name="connsiteY56" fmla="*/ 631203 h 652505"/>
              <a:gd name="connsiteX57" fmla="*/ 211216 w 562439"/>
              <a:gd name="connsiteY57" fmla="*/ 621141 h 652505"/>
              <a:gd name="connsiteX58" fmla="*/ 245628 w 562439"/>
              <a:gd name="connsiteY58" fmla="*/ 623411 h 652505"/>
              <a:gd name="connsiteX59" fmla="*/ 299639 w 562439"/>
              <a:gd name="connsiteY59" fmla="*/ 625574 h 652505"/>
              <a:gd name="connsiteX60" fmla="*/ 431380 w 562439"/>
              <a:gd name="connsiteY60" fmla="*/ 559249 h 652505"/>
              <a:gd name="connsiteX61" fmla="*/ 453740 w 562439"/>
              <a:gd name="connsiteY61" fmla="*/ 543534 h 652505"/>
              <a:gd name="connsiteX62" fmla="*/ 495460 w 562439"/>
              <a:gd name="connsiteY62" fmla="*/ 517938 h 652505"/>
              <a:gd name="connsiteX63" fmla="*/ 551994 w 562439"/>
              <a:gd name="connsiteY63" fmla="*/ 480125 h 652505"/>
              <a:gd name="connsiteX64" fmla="*/ 533027 w 562439"/>
              <a:gd name="connsiteY64" fmla="*/ 279011 h 652505"/>
              <a:gd name="connsiteX65" fmla="*/ 416476 w 562439"/>
              <a:gd name="connsiteY65" fmla="*/ 49515 h 65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2439" h="652505">
                <a:moveTo>
                  <a:pt x="416476" y="49515"/>
                </a:moveTo>
                <a:cubicBezTo>
                  <a:pt x="378557" y="10802"/>
                  <a:pt x="255936" y="-12754"/>
                  <a:pt x="233150" y="7320"/>
                </a:cubicBezTo>
                <a:cubicBezTo>
                  <a:pt x="218402" y="20339"/>
                  <a:pt x="206112" y="60576"/>
                  <a:pt x="208406" y="88557"/>
                </a:cubicBezTo>
                <a:cubicBezTo>
                  <a:pt x="209914" y="106902"/>
                  <a:pt x="217181" y="115095"/>
                  <a:pt x="223015" y="118733"/>
                </a:cubicBezTo>
                <a:cubicBezTo>
                  <a:pt x="261737" y="142920"/>
                  <a:pt x="309897" y="165861"/>
                  <a:pt x="355616" y="146902"/>
                </a:cubicBezTo>
                <a:cubicBezTo>
                  <a:pt x="366546" y="159061"/>
                  <a:pt x="379672" y="193120"/>
                  <a:pt x="372584" y="219224"/>
                </a:cubicBezTo>
                <a:cubicBezTo>
                  <a:pt x="370339" y="227516"/>
                  <a:pt x="367570" y="235488"/>
                  <a:pt x="364653" y="243927"/>
                </a:cubicBezTo>
                <a:cubicBezTo>
                  <a:pt x="356335" y="265084"/>
                  <a:pt x="351186" y="287354"/>
                  <a:pt x="349373" y="310015"/>
                </a:cubicBezTo>
                <a:cubicBezTo>
                  <a:pt x="348302" y="326487"/>
                  <a:pt x="350245" y="343016"/>
                  <a:pt x="355108" y="358790"/>
                </a:cubicBezTo>
                <a:cubicBezTo>
                  <a:pt x="332300" y="347002"/>
                  <a:pt x="306959" y="340964"/>
                  <a:pt x="281286" y="341199"/>
                </a:cubicBezTo>
                <a:cubicBezTo>
                  <a:pt x="240590" y="341199"/>
                  <a:pt x="215903" y="363067"/>
                  <a:pt x="201163" y="376135"/>
                </a:cubicBezTo>
                <a:cubicBezTo>
                  <a:pt x="197435" y="379413"/>
                  <a:pt x="192798" y="383509"/>
                  <a:pt x="191823" y="384026"/>
                </a:cubicBezTo>
                <a:cubicBezTo>
                  <a:pt x="186775" y="382910"/>
                  <a:pt x="182025" y="380726"/>
                  <a:pt x="177894" y="377618"/>
                </a:cubicBezTo>
                <a:cubicBezTo>
                  <a:pt x="156983" y="363924"/>
                  <a:pt x="132423" y="356867"/>
                  <a:pt x="107431" y="357373"/>
                </a:cubicBezTo>
                <a:cubicBezTo>
                  <a:pt x="40950" y="357373"/>
                  <a:pt x="2696" y="422633"/>
                  <a:pt x="1098" y="425377"/>
                </a:cubicBezTo>
                <a:cubicBezTo>
                  <a:pt x="-1164" y="429300"/>
                  <a:pt x="182" y="434315"/>
                  <a:pt x="4105" y="436578"/>
                </a:cubicBezTo>
                <a:cubicBezTo>
                  <a:pt x="8028" y="438840"/>
                  <a:pt x="13043" y="437494"/>
                  <a:pt x="15305" y="433571"/>
                </a:cubicBezTo>
                <a:cubicBezTo>
                  <a:pt x="15649" y="432981"/>
                  <a:pt x="50537" y="373759"/>
                  <a:pt x="107431" y="373759"/>
                </a:cubicBezTo>
                <a:cubicBezTo>
                  <a:pt x="129457" y="373262"/>
                  <a:pt x="151109" y="379514"/>
                  <a:pt x="169479" y="391678"/>
                </a:cubicBezTo>
                <a:cubicBezTo>
                  <a:pt x="175991" y="396561"/>
                  <a:pt x="183710" y="399580"/>
                  <a:pt x="191806" y="400412"/>
                </a:cubicBezTo>
                <a:cubicBezTo>
                  <a:pt x="198459" y="400412"/>
                  <a:pt x="204145" y="395373"/>
                  <a:pt x="212011" y="388401"/>
                </a:cubicBezTo>
                <a:cubicBezTo>
                  <a:pt x="225858" y="376111"/>
                  <a:pt x="246784" y="357586"/>
                  <a:pt x="281270" y="357586"/>
                </a:cubicBezTo>
                <a:cubicBezTo>
                  <a:pt x="305390" y="357384"/>
                  <a:pt x="329172" y="363271"/>
                  <a:pt x="350413" y="374701"/>
                </a:cubicBezTo>
                <a:cubicBezTo>
                  <a:pt x="354848" y="376975"/>
                  <a:pt x="359407" y="378994"/>
                  <a:pt x="364072" y="380748"/>
                </a:cubicBezTo>
                <a:cubicBezTo>
                  <a:pt x="369306" y="391175"/>
                  <a:pt x="375447" y="401123"/>
                  <a:pt x="382425" y="410474"/>
                </a:cubicBezTo>
                <a:cubicBezTo>
                  <a:pt x="385033" y="414171"/>
                  <a:pt x="390144" y="415055"/>
                  <a:pt x="393842" y="412447"/>
                </a:cubicBezTo>
                <a:cubicBezTo>
                  <a:pt x="397541" y="409839"/>
                  <a:pt x="398424" y="404728"/>
                  <a:pt x="395817" y="401030"/>
                </a:cubicBezTo>
                <a:cubicBezTo>
                  <a:pt x="395741" y="400923"/>
                  <a:pt x="395664" y="400819"/>
                  <a:pt x="395583" y="400715"/>
                </a:cubicBezTo>
                <a:cubicBezTo>
                  <a:pt x="388458" y="391226"/>
                  <a:pt x="382304" y="381046"/>
                  <a:pt x="377214" y="370326"/>
                </a:cubicBezTo>
                <a:cubicBezTo>
                  <a:pt x="377091" y="370080"/>
                  <a:pt x="377017" y="369826"/>
                  <a:pt x="376870" y="369589"/>
                </a:cubicBezTo>
                <a:cubicBezTo>
                  <a:pt x="368172" y="351333"/>
                  <a:pt x="364342" y="331138"/>
                  <a:pt x="365751" y="310965"/>
                </a:cubicBezTo>
                <a:cubicBezTo>
                  <a:pt x="367534" y="289814"/>
                  <a:pt x="372400" y="269037"/>
                  <a:pt x="380196" y="249294"/>
                </a:cubicBezTo>
                <a:cubicBezTo>
                  <a:pt x="383088" y="240961"/>
                  <a:pt x="386071" y="232350"/>
                  <a:pt x="388471" y="223518"/>
                </a:cubicBezTo>
                <a:cubicBezTo>
                  <a:pt x="396435" y="194161"/>
                  <a:pt x="384457" y="157578"/>
                  <a:pt x="370446" y="139192"/>
                </a:cubicBezTo>
                <a:cubicBezTo>
                  <a:pt x="375097" y="136291"/>
                  <a:pt x="379528" y="133052"/>
                  <a:pt x="383703" y="129499"/>
                </a:cubicBezTo>
                <a:cubicBezTo>
                  <a:pt x="387310" y="126766"/>
                  <a:pt x="388018" y="121628"/>
                  <a:pt x="385286" y="118020"/>
                </a:cubicBezTo>
                <a:cubicBezTo>
                  <a:pt x="382553" y="114413"/>
                  <a:pt x="377414" y="113705"/>
                  <a:pt x="373807" y="116437"/>
                </a:cubicBezTo>
                <a:cubicBezTo>
                  <a:pt x="373542" y="116638"/>
                  <a:pt x="373290" y="116855"/>
                  <a:pt x="373052" y="117086"/>
                </a:cubicBezTo>
                <a:cubicBezTo>
                  <a:pt x="337222" y="147950"/>
                  <a:pt x="294969" y="144288"/>
                  <a:pt x="231765" y="104837"/>
                </a:cubicBezTo>
                <a:cubicBezTo>
                  <a:pt x="226986" y="100250"/>
                  <a:pt x="224423" y="93822"/>
                  <a:pt x="224735" y="87205"/>
                </a:cubicBezTo>
                <a:cubicBezTo>
                  <a:pt x="222736" y="62879"/>
                  <a:pt x="233879" y="28508"/>
                  <a:pt x="243982" y="19610"/>
                </a:cubicBezTo>
                <a:cubicBezTo>
                  <a:pt x="257402" y="7811"/>
                  <a:pt x="369979" y="25468"/>
                  <a:pt x="404776" y="61011"/>
                </a:cubicBezTo>
                <a:cubicBezTo>
                  <a:pt x="436239" y="93145"/>
                  <a:pt x="476321" y="172596"/>
                  <a:pt x="517640" y="284738"/>
                </a:cubicBezTo>
                <a:cubicBezTo>
                  <a:pt x="553543" y="382166"/>
                  <a:pt x="548160" y="459945"/>
                  <a:pt x="539827" y="469204"/>
                </a:cubicBezTo>
                <a:cubicBezTo>
                  <a:pt x="533273" y="476422"/>
                  <a:pt x="509815" y="490392"/>
                  <a:pt x="487103" y="503902"/>
                </a:cubicBezTo>
                <a:cubicBezTo>
                  <a:pt x="472543" y="512571"/>
                  <a:pt x="457484" y="521526"/>
                  <a:pt x="444760" y="529900"/>
                </a:cubicBezTo>
                <a:cubicBezTo>
                  <a:pt x="437861" y="534431"/>
                  <a:pt x="430069" y="540060"/>
                  <a:pt x="421818" y="546025"/>
                </a:cubicBezTo>
                <a:cubicBezTo>
                  <a:pt x="389438" y="569392"/>
                  <a:pt x="345079" y="601403"/>
                  <a:pt x="296976" y="609466"/>
                </a:cubicBezTo>
                <a:cubicBezTo>
                  <a:pt x="280537" y="610859"/>
                  <a:pt x="263986" y="610102"/>
                  <a:pt x="247742" y="607213"/>
                </a:cubicBezTo>
                <a:cubicBezTo>
                  <a:pt x="234916" y="604915"/>
                  <a:pt x="221860" y="604169"/>
                  <a:pt x="208857" y="604992"/>
                </a:cubicBezTo>
                <a:cubicBezTo>
                  <a:pt x="198457" y="607419"/>
                  <a:pt x="188448" y="611291"/>
                  <a:pt x="179123" y="616496"/>
                </a:cubicBezTo>
                <a:cubicBezTo>
                  <a:pt x="161057" y="625262"/>
                  <a:pt x="138574" y="636160"/>
                  <a:pt x="114322" y="636160"/>
                </a:cubicBezTo>
                <a:cubicBezTo>
                  <a:pt x="59967" y="636160"/>
                  <a:pt x="14510" y="590695"/>
                  <a:pt x="14060" y="590236"/>
                </a:cubicBezTo>
                <a:cubicBezTo>
                  <a:pt x="10762" y="587137"/>
                  <a:pt x="5576" y="587299"/>
                  <a:pt x="2478" y="590597"/>
                </a:cubicBezTo>
                <a:cubicBezTo>
                  <a:pt x="-445" y="593708"/>
                  <a:pt x="-489" y="598542"/>
                  <a:pt x="2376" y="601707"/>
                </a:cubicBezTo>
                <a:cubicBezTo>
                  <a:pt x="4408" y="603779"/>
                  <a:pt x="52995" y="652505"/>
                  <a:pt x="114322" y="652505"/>
                </a:cubicBezTo>
                <a:cubicBezTo>
                  <a:pt x="142335" y="652505"/>
                  <a:pt x="166694" y="640707"/>
                  <a:pt x="186268" y="631203"/>
                </a:cubicBezTo>
                <a:cubicBezTo>
                  <a:pt x="194132" y="626822"/>
                  <a:pt x="202513" y="623441"/>
                  <a:pt x="211216" y="621141"/>
                </a:cubicBezTo>
                <a:cubicBezTo>
                  <a:pt x="222735" y="620633"/>
                  <a:pt x="234276" y="621394"/>
                  <a:pt x="245628" y="623411"/>
                </a:cubicBezTo>
                <a:cubicBezTo>
                  <a:pt x="263451" y="626576"/>
                  <a:pt x="281621" y="627303"/>
                  <a:pt x="299639" y="625574"/>
                </a:cubicBezTo>
                <a:cubicBezTo>
                  <a:pt x="351536" y="616872"/>
                  <a:pt x="397681" y="583566"/>
                  <a:pt x="431380" y="559249"/>
                </a:cubicBezTo>
                <a:cubicBezTo>
                  <a:pt x="439483" y="553399"/>
                  <a:pt x="447136" y="547868"/>
                  <a:pt x="453740" y="543534"/>
                </a:cubicBezTo>
                <a:cubicBezTo>
                  <a:pt x="466161" y="535340"/>
                  <a:pt x="481056" y="526508"/>
                  <a:pt x="495460" y="517938"/>
                </a:cubicBezTo>
                <a:cubicBezTo>
                  <a:pt x="521384" y="502510"/>
                  <a:pt x="543801" y="489187"/>
                  <a:pt x="551994" y="480125"/>
                </a:cubicBezTo>
                <a:cubicBezTo>
                  <a:pt x="567963" y="462452"/>
                  <a:pt x="568512" y="375316"/>
                  <a:pt x="533027" y="279011"/>
                </a:cubicBezTo>
                <a:cubicBezTo>
                  <a:pt x="508635" y="212899"/>
                  <a:pt x="461073" y="95079"/>
                  <a:pt x="416476" y="49515"/>
                </a:cubicBezTo>
                <a:close/>
              </a:path>
            </a:pathLst>
          </a:custGeom>
          <a:solidFill>
            <a:schemeClr val="accent1">
              <a:lumMod val="75000"/>
            </a:schemeClr>
          </a:solidFill>
          <a:ln w="8136" cap="flat">
            <a:noFill/>
            <a:prstDash val="solid"/>
            <a:miter/>
          </a:ln>
        </p:spPr>
        <p:txBody>
          <a:bodyPr rtlCol="0" anchor="ctr"/>
          <a:lstStyle/>
          <a:p>
            <a:endParaRPr lang="en-US"/>
          </a:p>
        </p:txBody>
      </p:sp>
      <p:sp>
        <p:nvSpPr>
          <p:cNvPr id="31" name="Text Placeholder 8">
            <a:extLst>
              <a:ext uri="{FF2B5EF4-FFF2-40B4-BE49-F238E27FC236}">
                <a16:creationId xmlns:a16="http://schemas.microsoft.com/office/drawing/2014/main" id="{DFE15D63-ABF4-7613-9C5B-2DAE60B073EE}"/>
              </a:ext>
            </a:extLst>
          </p:cNvPr>
          <p:cNvSpPr txBox="1">
            <a:spLocks/>
          </p:cNvSpPr>
          <p:nvPr/>
        </p:nvSpPr>
        <p:spPr>
          <a:xfrm>
            <a:off x="3073619" y="5412230"/>
            <a:ext cx="2072298" cy="7054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cap="all" spc="200" baseline="0">
                <a:solidFill>
                  <a:schemeClr val="tx2"/>
                </a:solidFill>
                <a:latin typeface="HP Simplified Light" panose="020B0404020204020204" pitchFamily="34"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3600"/>
              </a:spcAft>
            </a:pPr>
            <a:r>
              <a:rPr lang="en-US" sz="1400" cap="none" spc="50">
                <a:solidFill>
                  <a:schemeClr val="tx1"/>
                </a:solidFill>
                <a:latin typeface="Forma DJR Micro" pitchFamily="2" charset="77"/>
              </a:rPr>
              <a:t>Hybrid support for the evolving workforce with HP Anyware</a:t>
            </a:r>
            <a:r>
              <a:rPr lang="en-US" sz="1400" cap="none" spc="50" baseline="30000">
                <a:solidFill>
                  <a:schemeClr val="tx1"/>
                </a:solidFill>
                <a:latin typeface="Forma DJR Micro" pitchFamily="2" charset="77"/>
              </a:rPr>
              <a:t>4</a:t>
            </a:r>
            <a:r>
              <a:rPr lang="en-US" sz="1400" cap="none" spc="50">
                <a:solidFill>
                  <a:schemeClr val="tx1"/>
                </a:solidFill>
                <a:latin typeface="Forma DJR Micro" pitchFamily="2" charset="77"/>
              </a:rPr>
              <a:t> </a:t>
            </a:r>
            <a:endParaRPr lang="en-US" sz="1400" cap="none" spc="50" baseline="30000">
              <a:solidFill>
                <a:schemeClr val="tx1"/>
              </a:solidFill>
              <a:latin typeface="Forma DJR Micro" pitchFamily="2" charset="77"/>
            </a:endParaRPr>
          </a:p>
        </p:txBody>
      </p:sp>
      <p:sp>
        <p:nvSpPr>
          <p:cNvPr id="32" name="Text Placeholder 8">
            <a:extLst>
              <a:ext uri="{FF2B5EF4-FFF2-40B4-BE49-F238E27FC236}">
                <a16:creationId xmlns:a16="http://schemas.microsoft.com/office/drawing/2014/main" id="{DA94329D-280D-4F05-A776-6A6F9EE89370}"/>
              </a:ext>
            </a:extLst>
          </p:cNvPr>
          <p:cNvSpPr txBox="1">
            <a:spLocks/>
          </p:cNvSpPr>
          <p:nvPr/>
        </p:nvSpPr>
        <p:spPr>
          <a:xfrm>
            <a:off x="3073619" y="3444720"/>
            <a:ext cx="2067984" cy="110685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cap="all" spc="200" baseline="0">
                <a:solidFill>
                  <a:schemeClr val="tx2"/>
                </a:solidFill>
                <a:latin typeface="HP Simplified Light" panose="020B0404020204020204" pitchFamily="34"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3600"/>
              </a:spcAft>
            </a:pPr>
            <a:r>
              <a:rPr lang="en-US" sz="1400" cap="none" spc="50">
                <a:solidFill>
                  <a:schemeClr val="tx1"/>
                </a:solidFill>
                <a:latin typeface="Forma DJR Micro"/>
              </a:rPr>
              <a:t>World’s most secure and manageable workstations</a:t>
            </a:r>
            <a:r>
              <a:rPr lang="en-US" sz="1400" cap="none" spc="50" baseline="30000">
                <a:solidFill>
                  <a:schemeClr val="tx1"/>
                </a:solidFill>
                <a:latin typeface="Forma DJR Micro"/>
              </a:rPr>
              <a:t>14</a:t>
            </a:r>
            <a:r>
              <a:rPr lang="en-US" sz="1400" cap="none" spc="50">
                <a:solidFill>
                  <a:schemeClr val="tx1"/>
                </a:solidFill>
                <a:latin typeface="Forma DJR Micro"/>
              </a:rPr>
              <a:t> </a:t>
            </a:r>
            <a:endParaRPr lang="en-US" sz="1400" cap="none" spc="50">
              <a:solidFill>
                <a:schemeClr val="tx1"/>
              </a:solidFill>
              <a:latin typeface="Forma DJR Micro" pitchFamily="2" charset="77"/>
            </a:endParaRPr>
          </a:p>
        </p:txBody>
      </p:sp>
      <p:sp>
        <p:nvSpPr>
          <p:cNvPr id="33" name="Text Placeholder 8">
            <a:extLst>
              <a:ext uri="{FF2B5EF4-FFF2-40B4-BE49-F238E27FC236}">
                <a16:creationId xmlns:a16="http://schemas.microsoft.com/office/drawing/2014/main" id="{CF228069-390A-69E7-5243-D2B7C2426A29}"/>
              </a:ext>
            </a:extLst>
          </p:cNvPr>
          <p:cNvSpPr txBox="1">
            <a:spLocks/>
          </p:cNvSpPr>
          <p:nvPr/>
        </p:nvSpPr>
        <p:spPr>
          <a:xfrm>
            <a:off x="410330" y="5412230"/>
            <a:ext cx="2050479" cy="70540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cap="all" spc="200" baseline="0">
                <a:solidFill>
                  <a:schemeClr val="tx2"/>
                </a:solidFill>
                <a:latin typeface="HP Simplified Light" panose="020B0404020204020204" pitchFamily="34"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3600"/>
              </a:spcAft>
            </a:pPr>
            <a:r>
              <a:rPr lang="en-US" sz="1400" cap="none" spc="50">
                <a:solidFill>
                  <a:schemeClr val="tx1"/>
                </a:solidFill>
                <a:latin typeface="Forma DJR Micro"/>
              </a:rPr>
              <a:t>Built to last with 368k hours of testing</a:t>
            </a:r>
          </a:p>
        </p:txBody>
      </p:sp>
      <p:cxnSp>
        <p:nvCxnSpPr>
          <p:cNvPr id="34" name="Straight Connector 33">
            <a:extLst>
              <a:ext uri="{FF2B5EF4-FFF2-40B4-BE49-F238E27FC236}">
                <a16:creationId xmlns:a16="http://schemas.microsoft.com/office/drawing/2014/main" id="{DE04C447-6A97-B37E-FE34-221D3F3DA53D}"/>
              </a:ext>
            </a:extLst>
          </p:cNvPr>
          <p:cNvCxnSpPr>
            <a:cxnSpLocks/>
          </p:cNvCxnSpPr>
          <p:nvPr/>
        </p:nvCxnSpPr>
        <p:spPr>
          <a:xfrm>
            <a:off x="462814" y="4554320"/>
            <a:ext cx="21853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123D89F-DFF5-6520-FC4A-E7768395DAEC}"/>
              </a:ext>
            </a:extLst>
          </p:cNvPr>
          <p:cNvCxnSpPr>
            <a:cxnSpLocks/>
          </p:cNvCxnSpPr>
          <p:nvPr/>
        </p:nvCxnSpPr>
        <p:spPr>
          <a:xfrm>
            <a:off x="2809741" y="2919775"/>
            <a:ext cx="0" cy="15537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2564D13-8D64-2169-3D5A-C0C903104832}"/>
              </a:ext>
            </a:extLst>
          </p:cNvPr>
          <p:cNvCxnSpPr>
            <a:cxnSpLocks/>
          </p:cNvCxnSpPr>
          <p:nvPr/>
        </p:nvCxnSpPr>
        <p:spPr>
          <a:xfrm>
            <a:off x="2952014" y="4554320"/>
            <a:ext cx="21853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CB4575-930A-5ED8-31E9-495F428BB09A}"/>
              </a:ext>
            </a:extLst>
          </p:cNvPr>
          <p:cNvCxnSpPr>
            <a:cxnSpLocks/>
          </p:cNvCxnSpPr>
          <p:nvPr/>
        </p:nvCxnSpPr>
        <p:spPr>
          <a:xfrm>
            <a:off x="2809741" y="4667295"/>
            <a:ext cx="0" cy="15537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359EBE0-E934-A36F-CDCD-4CA23415970C}"/>
              </a:ext>
            </a:extLst>
          </p:cNvPr>
          <p:cNvSpPr txBox="1"/>
          <p:nvPr/>
        </p:nvSpPr>
        <p:spPr>
          <a:xfrm>
            <a:off x="287535" y="1457715"/>
            <a:ext cx="8460961" cy="936282"/>
          </a:xfrm>
          <a:prstGeom prst="rect">
            <a:avLst/>
          </a:prstGeom>
          <a:noFill/>
        </p:spPr>
        <p:txBody>
          <a:bodyPr wrap="square">
            <a:spAutoFit/>
          </a:bodyPr>
          <a:lstStyle/>
          <a:p>
            <a:pPr>
              <a:defRPr/>
            </a:pPr>
            <a:r>
              <a:rPr lang="en-US" sz="2400">
                <a:latin typeface="Forma DJR Micro" pitchFamily="2" charset="77"/>
              </a:rPr>
              <a:t>For small and medium business</a:t>
            </a:r>
          </a:p>
          <a:p>
            <a:pPr lvl="0">
              <a:defRPr/>
            </a:pPr>
            <a:endParaRPr lang="en-US" sz="2400">
              <a:solidFill>
                <a:schemeClr val="bg1"/>
              </a:solidFill>
              <a:latin typeface="Forma DJR Micro" pitchFamily="2" charset="77"/>
            </a:endParaRPr>
          </a:p>
        </p:txBody>
      </p:sp>
      <p:sp>
        <p:nvSpPr>
          <p:cNvPr id="39" name="TextBox 38">
            <a:extLst>
              <a:ext uri="{FF2B5EF4-FFF2-40B4-BE49-F238E27FC236}">
                <a16:creationId xmlns:a16="http://schemas.microsoft.com/office/drawing/2014/main" id="{5AF8630D-21C3-15BC-F288-8BF2E614731C}"/>
              </a:ext>
            </a:extLst>
          </p:cNvPr>
          <p:cNvSpPr txBox="1"/>
          <p:nvPr/>
        </p:nvSpPr>
        <p:spPr>
          <a:xfrm>
            <a:off x="282130" y="308729"/>
            <a:ext cx="11439288" cy="718658"/>
          </a:xfrm>
          <a:prstGeom prst="rect">
            <a:avLst/>
          </a:prstGeom>
          <a:noFill/>
        </p:spPr>
        <p:txBody>
          <a:bodyPr wrap="square">
            <a:spAutoFit/>
          </a:bodyPr>
          <a:lstStyle/>
          <a:p>
            <a:pPr defTabSz="914126">
              <a:defRPr/>
            </a:pPr>
            <a:r>
              <a:rPr lang="en-US" sz="4400">
                <a:latin typeface="Forma DJR Display" pitchFamily="2" charset="77"/>
              </a:rPr>
              <a:t>The right choice</a:t>
            </a:r>
          </a:p>
        </p:txBody>
      </p:sp>
      <p:sp>
        <p:nvSpPr>
          <p:cNvPr id="36" name="Slide Number Placeholder 6">
            <a:extLst>
              <a:ext uri="{FF2B5EF4-FFF2-40B4-BE49-F238E27FC236}">
                <a16:creationId xmlns:a16="http://schemas.microsoft.com/office/drawing/2014/main" id="{E2C28B67-70C3-F6D1-F885-430FB56B8B75}"/>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40</a:t>
            </a:fld>
            <a:r>
              <a:rPr lang="en-US" sz="1000">
                <a:latin typeface="Forma DJR Micro" pitchFamily="2" charset="77"/>
              </a:rPr>
              <a:t>    I   Z8 Fury G5   I   HP Confidential. For use by HP or Partner with Customers under HP CDA only. </a:t>
            </a:r>
          </a:p>
        </p:txBody>
      </p:sp>
      <p:pic>
        <p:nvPicPr>
          <p:cNvPr id="3" name="Picture 2" descr="Image">
            <a:extLst>
              <a:ext uri="{FF2B5EF4-FFF2-40B4-BE49-F238E27FC236}">
                <a16:creationId xmlns:a16="http://schemas.microsoft.com/office/drawing/2014/main" id="{4B731739-E6DB-3B27-EE67-DB3A5AE8224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384430" y="6442410"/>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29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73FB6F-3732-057D-C5EB-AB3CD011E355}"/>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text, indoor, black, row&#10;&#10;Description automatically generated">
            <a:extLst>
              <a:ext uri="{FF2B5EF4-FFF2-40B4-BE49-F238E27FC236}">
                <a16:creationId xmlns:a16="http://schemas.microsoft.com/office/drawing/2014/main" id="{BD7485DE-5733-53BA-4450-C2958C52DC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3189" y="0"/>
            <a:ext cx="7955092" cy="4502595"/>
          </a:xfrm>
          <a:prstGeom prst="rect">
            <a:avLst/>
          </a:prstGeom>
        </p:spPr>
      </p:pic>
      <p:cxnSp>
        <p:nvCxnSpPr>
          <p:cNvPr id="12" name="Straight Connector 11">
            <a:extLst>
              <a:ext uri="{FF2B5EF4-FFF2-40B4-BE49-F238E27FC236}">
                <a16:creationId xmlns:a16="http://schemas.microsoft.com/office/drawing/2014/main" id="{C184FD94-C490-A58A-DB4F-782C0F604C9C}"/>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961E77E5-78E2-5035-52B0-3466DA55AC3F}"/>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a:solidFill>
                  <a:schemeClr val="bg1"/>
                </a:solidFill>
                <a:latin typeface="Forma DJR Display" pitchFamily="2" charset="77"/>
              </a:rPr>
              <a:t>Comparisons</a:t>
            </a:r>
          </a:p>
        </p:txBody>
      </p:sp>
      <p:pic>
        <p:nvPicPr>
          <p:cNvPr id="3" name="Picture 2" descr="A picture containing text, clipart&#10;&#10;Description automatically generated">
            <a:extLst>
              <a:ext uri="{FF2B5EF4-FFF2-40B4-BE49-F238E27FC236}">
                <a16:creationId xmlns:a16="http://schemas.microsoft.com/office/drawing/2014/main" id="{6E6AD98F-00B6-5B66-C96A-B990356C16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2" name="Picture 2" descr="Image">
            <a:extLst>
              <a:ext uri="{FF2B5EF4-FFF2-40B4-BE49-F238E27FC236}">
                <a16:creationId xmlns:a16="http://schemas.microsoft.com/office/drawing/2014/main" id="{F8D35542-EE1B-FC20-DDDC-056BB3D45AA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53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B8BA202D-0DB1-4804-87DB-F7880AAB8CD8}"/>
              </a:ext>
            </a:extLst>
          </p:cNvPr>
          <p:cNvGraphicFramePr>
            <a:graphicFrameLocks noGrp="1"/>
          </p:cNvGraphicFramePr>
          <p:nvPr>
            <p:ph idx="4294967295"/>
            <p:extLst>
              <p:ext uri="{D42A27DB-BD31-4B8C-83A1-F6EECF244321}">
                <p14:modId xmlns:p14="http://schemas.microsoft.com/office/powerpoint/2010/main" val="3821078101"/>
              </p:ext>
            </p:extLst>
          </p:nvPr>
        </p:nvGraphicFramePr>
        <p:xfrm>
          <a:off x="477334" y="2054613"/>
          <a:ext cx="11197989" cy="3781845"/>
        </p:xfrm>
        <a:graphic>
          <a:graphicData uri="http://schemas.openxmlformats.org/drawingml/2006/table">
            <a:tbl>
              <a:tblPr firstRow="1" bandRow="1">
                <a:tableStyleId>{BDBED569-4797-4DF1-A0F4-6AAB3CD982D8}</a:tableStyleId>
              </a:tblPr>
              <a:tblGrid>
                <a:gridCol w="2253166">
                  <a:extLst>
                    <a:ext uri="{9D8B030D-6E8A-4147-A177-3AD203B41FA5}">
                      <a16:colId xmlns:a16="http://schemas.microsoft.com/office/drawing/2014/main" val="3907059916"/>
                    </a:ext>
                  </a:extLst>
                </a:gridCol>
                <a:gridCol w="3738926">
                  <a:extLst>
                    <a:ext uri="{9D8B030D-6E8A-4147-A177-3AD203B41FA5}">
                      <a16:colId xmlns:a16="http://schemas.microsoft.com/office/drawing/2014/main" val="251613173"/>
                    </a:ext>
                  </a:extLst>
                </a:gridCol>
                <a:gridCol w="5205897">
                  <a:extLst>
                    <a:ext uri="{9D8B030D-6E8A-4147-A177-3AD203B41FA5}">
                      <a16:colId xmlns:a16="http://schemas.microsoft.com/office/drawing/2014/main" val="931898002"/>
                    </a:ext>
                  </a:extLst>
                </a:gridCol>
              </a:tblGrid>
              <a:tr h="638177">
                <a:tc>
                  <a:txBody>
                    <a:bodyPr/>
                    <a:lstStyle/>
                    <a:p>
                      <a:pPr algn="l"/>
                      <a:endParaRPr lang="en-US" sz="2600" b="0">
                        <a:solidFill>
                          <a:schemeClr val="tx1"/>
                        </a:solidFill>
                        <a:latin typeface="Forma DJR Micro" pitchFamily="2" charset="77"/>
                      </a:endParaRPr>
                    </a:p>
                  </a:txBody>
                  <a:tcPr marL="129790" marR="129790" marT="64895" marB="64895"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p>
                      <a:pPr algn="l"/>
                      <a:r>
                        <a:rPr lang="en-US" sz="2400" b="0">
                          <a:solidFill>
                            <a:schemeClr val="tx1"/>
                          </a:solidFill>
                          <a:latin typeface="Forma DJR Micro"/>
                        </a:rPr>
                        <a:t>Z8 G4</a:t>
                      </a:r>
                    </a:p>
                  </a:txBody>
                  <a:tcPr marL="129790" marR="129790" marT="64895" marB="64895"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algn="l"/>
                      <a:r>
                        <a:rPr lang="en-US" sz="2400" b="0">
                          <a:solidFill>
                            <a:schemeClr val="tx1"/>
                          </a:solidFill>
                          <a:latin typeface="Forma DJR Micro"/>
                        </a:rPr>
                        <a:t>Z8 Fury G5</a:t>
                      </a:r>
                    </a:p>
                  </a:txBody>
                  <a:tcPr marL="129790" marR="129790" marT="64895" marB="64895"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000"/>
                      </a:schemeClr>
                    </a:solidFill>
                  </a:tcPr>
                </a:tc>
                <a:extLst>
                  <a:ext uri="{0D108BD9-81ED-4DB2-BD59-A6C34878D82A}">
                    <a16:rowId xmlns:a16="http://schemas.microsoft.com/office/drawing/2014/main" val="3065797926"/>
                  </a:ext>
                </a:extLst>
              </a:tr>
              <a:tr h="492222">
                <a:tc>
                  <a:txBody>
                    <a:bodyPr/>
                    <a:lstStyle/>
                    <a:p>
                      <a:pPr marL="91440" algn="l"/>
                      <a:r>
                        <a:rPr lang="en-US" sz="1800" b="0">
                          <a:solidFill>
                            <a:schemeClr val="tx1"/>
                          </a:solidFill>
                          <a:latin typeface="Forma DJR Micro"/>
                        </a:rPr>
                        <a:t>Processor</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p>
                      <a:pPr algn="l"/>
                      <a:r>
                        <a:rPr lang="en-US" sz="1800" b="0">
                          <a:solidFill>
                            <a:schemeClr val="tx1"/>
                          </a:solidFill>
                          <a:latin typeface="Forma DJR Micro"/>
                        </a:rPr>
                        <a:t>Cascade Lake, two-socket</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algn="l"/>
                      <a:r>
                        <a:rPr lang="en-US" sz="1800" b="1" dirty="0">
                          <a:solidFill>
                            <a:schemeClr val="tx1"/>
                          </a:solidFill>
                          <a:latin typeface="Forma DJR Micro"/>
                        </a:rPr>
                        <a:t>Intel</a:t>
                      </a:r>
                      <a:r>
                        <a:rPr lang="en-US" sz="1800" b="1" baseline="30000" dirty="0">
                          <a:solidFill>
                            <a:schemeClr val="tx1"/>
                          </a:solidFill>
                          <a:latin typeface="Forma DJR Micro"/>
                        </a:rPr>
                        <a:t>®</a:t>
                      </a:r>
                      <a:r>
                        <a:rPr lang="en-US" sz="1800" b="1" dirty="0">
                          <a:solidFill>
                            <a:schemeClr val="tx1"/>
                          </a:solidFill>
                          <a:latin typeface="Forma DJR Micro"/>
                        </a:rPr>
                        <a:t> Xeon</a:t>
                      </a:r>
                      <a:r>
                        <a:rPr lang="en-US" sz="1800" b="1" baseline="30000" dirty="0">
                          <a:solidFill>
                            <a:schemeClr val="tx1"/>
                          </a:solidFill>
                          <a:latin typeface="Forma DJR Micro"/>
                        </a:rPr>
                        <a:t>®</a:t>
                      </a:r>
                      <a:r>
                        <a:rPr lang="en-US" sz="1800" b="1" dirty="0">
                          <a:solidFill>
                            <a:schemeClr val="tx1"/>
                          </a:solidFill>
                          <a:latin typeface="Forma DJR Micro"/>
                        </a:rPr>
                        <a:t> W-3500 (Intel’s refresh)</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000"/>
                      </a:schemeClr>
                    </a:solidFill>
                  </a:tcPr>
                </a:tc>
                <a:extLst>
                  <a:ext uri="{0D108BD9-81ED-4DB2-BD59-A6C34878D82A}">
                    <a16:rowId xmlns:a16="http://schemas.microsoft.com/office/drawing/2014/main" val="445076293"/>
                  </a:ext>
                </a:extLst>
              </a:tr>
              <a:tr h="492222">
                <a:tc>
                  <a:txBody>
                    <a:bodyPr/>
                    <a:lstStyle/>
                    <a:p>
                      <a:pPr marL="91440" algn="l"/>
                      <a:r>
                        <a:rPr lang="en-US" sz="1800" b="0">
                          <a:solidFill>
                            <a:schemeClr val="tx1"/>
                          </a:solidFill>
                          <a:latin typeface="Forma DJR Micro"/>
                        </a:rPr>
                        <a:t>Graphics</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p>
                      <a:pPr algn="l"/>
                      <a:r>
                        <a:rPr lang="en-US" sz="1800" b="0">
                          <a:solidFill>
                            <a:schemeClr val="tx1"/>
                          </a:solidFill>
                          <a:latin typeface="Forma DJR Micro"/>
                        </a:rPr>
                        <a:t>2x high-end GPUs</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algn="l"/>
                      <a:r>
                        <a:rPr lang="en-US" sz="1800" b="1" kern="1200" dirty="0">
                          <a:solidFill>
                            <a:schemeClr val="tx1"/>
                          </a:solidFill>
                          <a:latin typeface="Forma DJR Micro"/>
                          <a:ea typeface="+mn-ea"/>
                          <a:cs typeface="+mn-cs"/>
                        </a:rPr>
                        <a:t>4x</a:t>
                      </a:r>
                      <a:r>
                        <a:rPr lang="en-US" sz="1800" b="0" dirty="0">
                          <a:solidFill>
                            <a:schemeClr val="tx1"/>
                          </a:solidFill>
                          <a:latin typeface="Forma DJR Micro"/>
                        </a:rPr>
                        <a:t> high-end GPUs</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000"/>
                      </a:schemeClr>
                    </a:solidFill>
                  </a:tcPr>
                </a:tc>
                <a:extLst>
                  <a:ext uri="{0D108BD9-81ED-4DB2-BD59-A6C34878D82A}">
                    <a16:rowId xmlns:a16="http://schemas.microsoft.com/office/drawing/2014/main" val="3964472824"/>
                  </a:ext>
                </a:extLst>
              </a:tr>
              <a:tr h="492222">
                <a:tc>
                  <a:txBody>
                    <a:bodyPr/>
                    <a:lstStyle/>
                    <a:p>
                      <a:pPr marL="91440" algn="l"/>
                      <a:r>
                        <a:rPr lang="en-US" sz="1800" b="0">
                          <a:solidFill>
                            <a:schemeClr val="tx1"/>
                          </a:solidFill>
                          <a:latin typeface="Forma DJR Micro"/>
                        </a:rPr>
                        <a:t>Memory</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p>
                      <a:pPr algn="l"/>
                      <a:r>
                        <a:rPr lang="en-US" sz="1800" b="0">
                          <a:solidFill>
                            <a:schemeClr val="tx1"/>
                          </a:solidFill>
                          <a:latin typeface="Forma DJR Micro"/>
                        </a:rPr>
                        <a:t>1.5TB DDR4 @ 2933MHz</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algn="l"/>
                      <a:r>
                        <a:rPr lang="en-US" sz="1800" b="1" kern="1200" dirty="0">
                          <a:solidFill>
                            <a:schemeClr val="tx1"/>
                          </a:solidFill>
                          <a:latin typeface="Forma DJR Micro"/>
                          <a:ea typeface="+mn-ea"/>
                          <a:cs typeface="+mn-cs"/>
                        </a:rPr>
                        <a:t>2TB DDR5 @ 4800MHz</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000"/>
                      </a:schemeClr>
                    </a:solidFill>
                  </a:tcPr>
                </a:tc>
                <a:extLst>
                  <a:ext uri="{0D108BD9-81ED-4DB2-BD59-A6C34878D82A}">
                    <a16:rowId xmlns:a16="http://schemas.microsoft.com/office/drawing/2014/main" val="3992088447"/>
                  </a:ext>
                </a:extLst>
              </a:tr>
              <a:tr h="492222">
                <a:tc>
                  <a:txBody>
                    <a:bodyPr/>
                    <a:lstStyle/>
                    <a:p>
                      <a:pPr marL="91440" algn="l"/>
                      <a:r>
                        <a:rPr lang="en-US" sz="1800" b="0">
                          <a:solidFill>
                            <a:schemeClr val="tx1"/>
                          </a:solidFill>
                          <a:latin typeface="Forma DJR Micro"/>
                        </a:rPr>
                        <a:t>Front storage</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p>
                      <a:pPr algn="l"/>
                      <a:r>
                        <a:rPr lang="en-US" sz="1800" b="0">
                          <a:solidFill>
                            <a:schemeClr val="tx1"/>
                          </a:solidFill>
                          <a:latin typeface="Forma DJR Micro"/>
                        </a:rPr>
                        <a:t>1 PCIe Gen 3 drive</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algn="l"/>
                      <a:r>
                        <a:rPr lang="en-US" sz="1800" b="1" kern="1200" dirty="0">
                          <a:solidFill>
                            <a:schemeClr val="tx1"/>
                          </a:solidFill>
                          <a:latin typeface="Forma DJR Micro"/>
                          <a:ea typeface="+mn-ea"/>
                          <a:cs typeface="+mn-cs"/>
                        </a:rPr>
                        <a:t>4 hot-swappable, </a:t>
                      </a:r>
                      <a:r>
                        <a:rPr lang="en-US" sz="1800" b="0" dirty="0">
                          <a:solidFill>
                            <a:schemeClr val="tx1"/>
                          </a:solidFill>
                          <a:latin typeface="Forma DJR Micro"/>
                        </a:rPr>
                        <a:t>PCIe </a:t>
                      </a:r>
                      <a:r>
                        <a:rPr lang="en-US" sz="1800" b="1" kern="1200" dirty="0">
                          <a:solidFill>
                            <a:schemeClr val="tx1"/>
                          </a:solidFill>
                          <a:latin typeface="Forma DJR Micro"/>
                          <a:ea typeface="+mn-ea"/>
                          <a:cs typeface="+mn-cs"/>
                        </a:rPr>
                        <a:t>Gen</a:t>
                      </a:r>
                      <a:r>
                        <a:rPr lang="en-US" sz="1800" b="1" dirty="0">
                          <a:solidFill>
                            <a:schemeClr val="bg1"/>
                          </a:solidFill>
                          <a:latin typeface="Forma DJR Micro"/>
                        </a:rPr>
                        <a:t> </a:t>
                      </a:r>
                      <a:r>
                        <a:rPr lang="en-US" sz="1800" b="1" kern="1200" dirty="0">
                          <a:solidFill>
                            <a:schemeClr val="tx1"/>
                          </a:solidFill>
                          <a:latin typeface="Forma DJR Micro"/>
                          <a:ea typeface="+mn-ea"/>
                          <a:cs typeface="+mn-cs"/>
                        </a:rPr>
                        <a:t>4</a:t>
                      </a:r>
                      <a:r>
                        <a:rPr lang="en-US" sz="1800" b="1" dirty="0">
                          <a:solidFill>
                            <a:schemeClr val="bg1"/>
                          </a:solidFill>
                          <a:latin typeface="Forma DJR Micro"/>
                        </a:rPr>
                        <a:t> </a:t>
                      </a:r>
                      <a:r>
                        <a:rPr lang="en-US" sz="1800" b="0" dirty="0">
                          <a:solidFill>
                            <a:schemeClr val="tx1"/>
                          </a:solidFill>
                          <a:latin typeface="Forma DJR Micro"/>
                        </a:rPr>
                        <a:t>drives</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000"/>
                      </a:schemeClr>
                    </a:solidFill>
                  </a:tcPr>
                </a:tc>
                <a:extLst>
                  <a:ext uri="{0D108BD9-81ED-4DB2-BD59-A6C34878D82A}">
                    <a16:rowId xmlns:a16="http://schemas.microsoft.com/office/drawing/2014/main" val="3551028729"/>
                  </a:ext>
                </a:extLst>
              </a:tr>
              <a:tr h="492222">
                <a:tc>
                  <a:txBody>
                    <a:bodyPr/>
                    <a:lstStyle/>
                    <a:p>
                      <a:pPr marL="91440" algn="l"/>
                      <a:r>
                        <a:rPr lang="en-US" sz="1800" b="0">
                          <a:solidFill>
                            <a:schemeClr val="tx1"/>
                          </a:solidFill>
                          <a:latin typeface="Forma DJR Micro"/>
                        </a:rPr>
                        <a:t>Expandability</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p>
                      <a:pPr marL="177800" indent="-177800" algn="l">
                        <a:buFont typeface="Arial" panose="020B0604020202020204" pitchFamily="34" charset="0"/>
                        <a:buChar char="•"/>
                      </a:pPr>
                      <a:r>
                        <a:rPr lang="en-US" sz="1800" b="0" kern="1200">
                          <a:solidFill>
                            <a:schemeClr val="tx1"/>
                          </a:solidFill>
                          <a:latin typeface="Forma DJR Micro"/>
                          <a:ea typeface="+mn-ea"/>
                          <a:cs typeface="+mn-cs"/>
                        </a:rPr>
                        <a:t>88 PCIe lanes</a:t>
                      </a:r>
                    </a:p>
                    <a:p>
                      <a:pPr marL="177800" indent="-177800" algn="l">
                        <a:buFont typeface="Arial" panose="020B0604020202020204" pitchFamily="34" charset="0"/>
                        <a:buChar char="•"/>
                      </a:pPr>
                      <a:r>
                        <a:rPr lang="en-US" sz="1800" b="0">
                          <a:solidFill>
                            <a:schemeClr val="tx1"/>
                          </a:solidFill>
                          <a:latin typeface="Forma DJR Micro"/>
                        </a:rPr>
                        <a:t>7 PCIe Gen 3 slots</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marL="177800" indent="-177800" algn="l">
                        <a:buFont typeface="Arial" panose="020B0604020202020204" pitchFamily="34" charset="0"/>
                        <a:buChar char="•"/>
                      </a:pPr>
                      <a:r>
                        <a:rPr lang="en-US" sz="1800" b="1" kern="1200" dirty="0">
                          <a:solidFill>
                            <a:schemeClr val="tx1"/>
                          </a:solidFill>
                          <a:latin typeface="Forma DJR Micro"/>
                          <a:ea typeface="+mn-ea"/>
                          <a:cs typeface="+mn-cs"/>
                        </a:rPr>
                        <a:t>112</a:t>
                      </a:r>
                      <a:r>
                        <a:rPr lang="en-US" sz="1800" b="0" dirty="0">
                          <a:solidFill>
                            <a:schemeClr val="bg1"/>
                          </a:solidFill>
                          <a:latin typeface="Forma DJR Micro"/>
                        </a:rPr>
                        <a:t> </a:t>
                      </a:r>
                      <a:r>
                        <a:rPr lang="en-US" sz="1800" b="0" dirty="0">
                          <a:solidFill>
                            <a:schemeClr val="tx1"/>
                          </a:solidFill>
                          <a:latin typeface="Forma DJR Micro"/>
                        </a:rPr>
                        <a:t>PCIe lanes</a:t>
                      </a:r>
                    </a:p>
                    <a:p>
                      <a:pPr marL="177800" indent="-177800" algn="l">
                        <a:buFont typeface="Arial" panose="020B0604020202020204" pitchFamily="34" charset="0"/>
                        <a:buChar char="•"/>
                      </a:pPr>
                      <a:r>
                        <a:rPr lang="en-US" sz="1800" b="1" kern="1200" dirty="0">
                          <a:solidFill>
                            <a:schemeClr val="tx1"/>
                          </a:solidFill>
                          <a:latin typeface="Forma DJR Micro"/>
                          <a:ea typeface="+mn-ea"/>
                          <a:cs typeface="+mn-cs"/>
                        </a:rPr>
                        <a:t>3 PCIe Gen 5, 4 PCIe Gen 4, </a:t>
                      </a:r>
                      <a:r>
                        <a:rPr lang="en-US" sz="1800" b="0" dirty="0">
                          <a:solidFill>
                            <a:schemeClr val="tx1"/>
                          </a:solidFill>
                          <a:latin typeface="Forma DJR Micro"/>
                        </a:rPr>
                        <a:t>1 PCIe Gen 3</a:t>
                      </a:r>
                      <a:endParaRPr lang="en-US" sz="1800" b="0" dirty="0">
                        <a:solidFill>
                          <a:schemeClr val="bg1"/>
                        </a:solidFill>
                        <a:latin typeface="Forma DJR Micro"/>
                      </a:endParaRP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000"/>
                      </a:schemeClr>
                    </a:solidFill>
                  </a:tcPr>
                </a:tc>
                <a:extLst>
                  <a:ext uri="{0D108BD9-81ED-4DB2-BD59-A6C34878D82A}">
                    <a16:rowId xmlns:a16="http://schemas.microsoft.com/office/drawing/2014/main" val="1275317380"/>
                  </a:ext>
                </a:extLst>
              </a:tr>
              <a:tr h="492222">
                <a:tc>
                  <a:txBody>
                    <a:bodyPr/>
                    <a:lstStyle/>
                    <a:p>
                      <a:pPr marL="91440" algn="l"/>
                      <a:r>
                        <a:rPr lang="en-US" sz="1800" b="0">
                          <a:solidFill>
                            <a:schemeClr val="tx1"/>
                          </a:solidFill>
                          <a:latin typeface="Forma DJR Micro"/>
                        </a:rPr>
                        <a:t>Power supply</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p>
                      <a:pPr algn="l"/>
                      <a:r>
                        <a:rPr lang="en-US" sz="1800" b="0">
                          <a:solidFill>
                            <a:schemeClr val="tx1"/>
                          </a:solidFill>
                          <a:latin typeface="Forma DJR Micro"/>
                        </a:rPr>
                        <a:t>1450W </a:t>
                      </a:r>
                      <a:endParaRPr lang="en-US" sz="1800" b="0">
                        <a:solidFill>
                          <a:schemeClr val="tx1"/>
                        </a:solidFill>
                        <a:latin typeface="Forma DJR Micro" pitchFamily="2" charset="77"/>
                      </a:endParaRP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algn="l"/>
                      <a:r>
                        <a:rPr lang="en-US" sz="1800" b="1" kern="1200" dirty="0">
                          <a:solidFill>
                            <a:schemeClr val="tx1"/>
                          </a:solidFill>
                          <a:latin typeface="Forma DJR Micro"/>
                          <a:ea typeface="+mn-ea"/>
                          <a:cs typeface="+mn-cs"/>
                        </a:rPr>
                        <a:t>2250W</a:t>
                      </a:r>
                      <a:r>
                        <a:rPr lang="en-US" sz="1800" b="1" dirty="0">
                          <a:solidFill>
                            <a:schemeClr val="tx1"/>
                          </a:solidFill>
                          <a:latin typeface="Forma DJR Micro"/>
                        </a:rPr>
                        <a:t> </a:t>
                      </a:r>
                      <a:r>
                        <a:rPr lang="en-US" sz="1800" b="0" dirty="0">
                          <a:solidFill>
                            <a:schemeClr val="tx1"/>
                          </a:solidFill>
                          <a:latin typeface="Forma DJR Micro"/>
                        </a:rPr>
                        <a:t>or </a:t>
                      </a:r>
                      <a:r>
                        <a:rPr lang="en-US" sz="1800" b="1" kern="1200" dirty="0">
                          <a:solidFill>
                            <a:schemeClr val="tx1"/>
                          </a:solidFill>
                          <a:latin typeface="Forma DJR Micro"/>
                          <a:ea typeface="+mn-ea"/>
                          <a:cs typeface="+mn-cs"/>
                        </a:rPr>
                        <a:t>redundant power supply unit</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alpha val="50000"/>
                      </a:schemeClr>
                    </a:solidFill>
                  </a:tcPr>
                </a:tc>
                <a:extLst>
                  <a:ext uri="{0D108BD9-81ED-4DB2-BD59-A6C34878D82A}">
                    <a16:rowId xmlns:a16="http://schemas.microsoft.com/office/drawing/2014/main" val="3576370188"/>
                  </a:ext>
                </a:extLst>
              </a:tr>
            </a:tbl>
          </a:graphicData>
        </a:graphic>
      </p:graphicFrame>
      <p:sp>
        <p:nvSpPr>
          <p:cNvPr id="7" name="TextBox 6">
            <a:extLst>
              <a:ext uri="{FF2B5EF4-FFF2-40B4-BE49-F238E27FC236}">
                <a16:creationId xmlns:a16="http://schemas.microsoft.com/office/drawing/2014/main" id="{9EE2F0BD-2978-5356-40B2-6E7589D6BA1C}"/>
              </a:ext>
            </a:extLst>
          </p:cNvPr>
          <p:cNvSpPr txBox="1"/>
          <p:nvPr/>
        </p:nvSpPr>
        <p:spPr>
          <a:xfrm>
            <a:off x="304800" y="296775"/>
            <a:ext cx="11439288" cy="718658"/>
          </a:xfrm>
          <a:prstGeom prst="rect">
            <a:avLst/>
          </a:prstGeom>
          <a:noFill/>
        </p:spPr>
        <p:txBody>
          <a:bodyPr wrap="square">
            <a:spAutoFit/>
          </a:bodyPr>
          <a:lstStyle/>
          <a:p>
            <a:pPr lvl="0">
              <a:defRPr/>
            </a:pPr>
            <a:r>
              <a:rPr lang="en-US" sz="4400">
                <a:latin typeface="Forma DJR Display" pitchFamily="2" charset="77"/>
              </a:rPr>
              <a:t>Gen-to-gen spec comparison</a:t>
            </a:r>
          </a:p>
        </p:txBody>
      </p:sp>
      <p:pic>
        <p:nvPicPr>
          <p:cNvPr id="4" name="Picture 3" descr="Graphical user interface&#10;&#10;Description automatically generated">
            <a:extLst>
              <a:ext uri="{FF2B5EF4-FFF2-40B4-BE49-F238E27FC236}">
                <a16:creationId xmlns:a16="http://schemas.microsoft.com/office/drawing/2014/main" id="{C8502E62-E790-2C8B-C15A-FB30C96B62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59003" y="1442297"/>
            <a:ext cx="838861" cy="1470168"/>
          </a:xfrm>
          <a:prstGeom prst="rect">
            <a:avLst/>
          </a:prstGeom>
        </p:spPr>
      </p:pic>
      <p:pic>
        <p:nvPicPr>
          <p:cNvPr id="10" name="Picture 9" descr="A picture containing monitor&#10;&#10;Description automatically generated">
            <a:extLst>
              <a:ext uri="{FF2B5EF4-FFF2-40B4-BE49-F238E27FC236}">
                <a16:creationId xmlns:a16="http://schemas.microsoft.com/office/drawing/2014/main" id="{18257FCA-9BF8-A0C6-D3BA-9633D24828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7197" y="1431475"/>
            <a:ext cx="933170" cy="1591056"/>
          </a:xfrm>
          <a:prstGeom prst="rect">
            <a:avLst/>
          </a:prstGeom>
        </p:spPr>
      </p:pic>
      <p:sp>
        <p:nvSpPr>
          <p:cNvPr id="17" name="Slide Number Placeholder 6">
            <a:extLst>
              <a:ext uri="{FF2B5EF4-FFF2-40B4-BE49-F238E27FC236}">
                <a16:creationId xmlns:a16="http://schemas.microsoft.com/office/drawing/2014/main" id="{DC8190F7-1030-5491-1248-F1939402F044}"/>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42</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386788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a:extLst>
              <a:ext uri="{FF2B5EF4-FFF2-40B4-BE49-F238E27FC236}">
                <a16:creationId xmlns:a16="http://schemas.microsoft.com/office/drawing/2014/main" id="{A43BFC05-3480-9EB9-A9B2-06872404D8B2}"/>
              </a:ext>
            </a:extLst>
          </p:cNvPr>
          <p:cNvSpPr>
            <a:spLocks noGrp="1"/>
          </p:cNvSpPr>
          <p:nvPr>
            <p:ph type="title"/>
          </p:nvPr>
        </p:nvSpPr>
        <p:spPr>
          <a:xfrm>
            <a:off x="298808" y="109614"/>
            <a:ext cx="11612880" cy="1176476"/>
          </a:xfrm>
        </p:spPr>
        <p:txBody>
          <a:bodyPr/>
          <a:lstStyle/>
          <a:p>
            <a:r>
              <a:rPr lang="en-US"/>
              <a:t>Z8 Fury G5 vs </a:t>
            </a:r>
            <a:br>
              <a:rPr lang="en-US"/>
            </a:br>
            <a:r>
              <a:rPr lang="en-US"/>
              <a:t>Dell Precision 7960 Tower</a:t>
            </a:r>
          </a:p>
        </p:txBody>
      </p:sp>
      <p:graphicFrame>
        <p:nvGraphicFramePr>
          <p:cNvPr id="3" name="Table 5">
            <a:extLst>
              <a:ext uri="{FF2B5EF4-FFF2-40B4-BE49-F238E27FC236}">
                <a16:creationId xmlns:a16="http://schemas.microsoft.com/office/drawing/2014/main" id="{F53C7385-1533-101D-AF77-FC971FDBC88D}"/>
              </a:ext>
            </a:extLst>
          </p:cNvPr>
          <p:cNvGraphicFramePr>
            <a:graphicFrameLocks/>
          </p:cNvGraphicFramePr>
          <p:nvPr>
            <p:extLst>
              <p:ext uri="{D42A27DB-BD31-4B8C-83A1-F6EECF244321}">
                <p14:modId xmlns:p14="http://schemas.microsoft.com/office/powerpoint/2010/main" val="854552863"/>
              </p:ext>
            </p:extLst>
          </p:nvPr>
        </p:nvGraphicFramePr>
        <p:xfrm>
          <a:off x="923279" y="1296935"/>
          <a:ext cx="10342484" cy="5401152"/>
        </p:xfrm>
        <a:graphic>
          <a:graphicData uri="http://schemas.openxmlformats.org/drawingml/2006/table">
            <a:tbl>
              <a:tblPr firstRow="1" bandRow="1">
                <a:tableStyleId>{BDBED569-4797-4DF1-A0F4-6AAB3CD982D8}</a:tableStyleId>
              </a:tblPr>
              <a:tblGrid>
                <a:gridCol w="1669001">
                  <a:extLst>
                    <a:ext uri="{9D8B030D-6E8A-4147-A177-3AD203B41FA5}">
                      <a16:colId xmlns:a16="http://schemas.microsoft.com/office/drawing/2014/main" val="3907059916"/>
                    </a:ext>
                  </a:extLst>
                </a:gridCol>
                <a:gridCol w="4252403">
                  <a:extLst>
                    <a:ext uri="{9D8B030D-6E8A-4147-A177-3AD203B41FA5}">
                      <a16:colId xmlns:a16="http://schemas.microsoft.com/office/drawing/2014/main" val="251613173"/>
                    </a:ext>
                  </a:extLst>
                </a:gridCol>
                <a:gridCol w="4421080">
                  <a:extLst>
                    <a:ext uri="{9D8B030D-6E8A-4147-A177-3AD203B41FA5}">
                      <a16:colId xmlns:a16="http://schemas.microsoft.com/office/drawing/2014/main" val="931898002"/>
                    </a:ext>
                  </a:extLst>
                </a:gridCol>
              </a:tblGrid>
              <a:tr h="452850">
                <a:tc>
                  <a:txBody>
                    <a:bodyPr/>
                    <a:lstStyle/>
                    <a:p>
                      <a:pPr algn="l">
                        <a:lnSpc>
                          <a:spcPct val="95000"/>
                        </a:lnSpc>
                      </a:pPr>
                      <a:endParaRPr lang="en-US" sz="1200" b="0" noProof="0" dirty="0">
                        <a:latin typeface="Forma DJR Micro" pitchFamily="2" charset="77"/>
                      </a:endParaRPr>
                    </a:p>
                  </a:txBody>
                  <a:tcPr marL="129790" marR="129790" marT="64895" marB="64895">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algn="l">
                        <a:lnSpc>
                          <a:spcPct val="95000"/>
                        </a:lnSpc>
                      </a:pPr>
                      <a:r>
                        <a:rPr lang="en-US" sz="2400" b="0" noProof="0" dirty="0">
                          <a:latin typeface="Forma DJR Micro"/>
                        </a:rPr>
                        <a:t>Dell Precision 7960</a:t>
                      </a:r>
                      <a:endParaRPr lang="en-US" sz="2400" b="0" noProof="0" dirty="0">
                        <a:latin typeface="Forma DJR Micro" pitchFamily="2" charset="77"/>
                      </a:endParaRPr>
                    </a:p>
                  </a:txBody>
                  <a:tcPr marL="129790" marR="129790" marT="64895" marB="64895">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algn="l">
                        <a:lnSpc>
                          <a:spcPct val="95000"/>
                        </a:lnSpc>
                      </a:pPr>
                      <a:r>
                        <a:rPr lang="en-US" sz="2400" b="0" noProof="0" dirty="0">
                          <a:latin typeface="Forma DJR Micro"/>
                        </a:rPr>
                        <a:t>Z8 Fury G5</a:t>
                      </a:r>
                    </a:p>
                  </a:txBody>
                  <a:tcPr marL="129790" marR="129790" marT="64895" marB="64895">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40000"/>
                      </a:schemeClr>
                    </a:solidFill>
                  </a:tcPr>
                </a:tc>
                <a:extLst>
                  <a:ext uri="{0D108BD9-81ED-4DB2-BD59-A6C34878D82A}">
                    <a16:rowId xmlns:a16="http://schemas.microsoft.com/office/drawing/2014/main" val="3065797926"/>
                  </a:ext>
                </a:extLst>
              </a:tr>
              <a:tr h="230013">
                <a:tc>
                  <a:txBody>
                    <a:bodyPr/>
                    <a:lstStyle/>
                    <a:p>
                      <a:pPr algn="l">
                        <a:lnSpc>
                          <a:spcPct val="95000"/>
                        </a:lnSpc>
                      </a:pPr>
                      <a:r>
                        <a:rPr lang="en-US" sz="1100" b="0" noProof="0" dirty="0">
                          <a:latin typeface="Forma DJR Micro"/>
                        </a:rPr>
                        <a:t>Processor</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algn="l" fontAlgn="ctr"/>
                      <a:r>
                        <a:rPr lang="en-US" sz="1100" b="0" kern="1200" dirty="0">
                          <a:solidFill>
                            <a:schemeClr val="tx1"/>
                          </a:solidFill>
                          <a:latin typeface="Forma DJR Micro"/>
                          <a:ea typeface="+mn-ea"/>
                          <a:cs typeface="+mn-cs"/>
                        </a:rPr>
                        <a:t>Sapphire Rapids, Xeon W-3400, up to 56C</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algn="l" fontAlgn="ctr"/>
                      <a:r>
                        <a:rPr lang="en-US" sz="1100" b="0" kern="1200" dirty="0">
                          <a:solidFill>
                            <a:schemeClr val="tx1"/>
                          </a:solidFill>
                          <a:latin typeface="Forma DJR Micro"/>
                          <a:ea typeface="+mn-ea"/>
                          <a:cs typeface="+mn-cs"/>
                        </a:rPr>
                        <a:t> Sapphire Rapids Refresh , Xeon W-3500, up to 60C</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40000"/>
                      </a:schemeClr>
                    </a:solidFill>
                  </a:tcPr>
                </a:tc>
                <a:extLst>
                  <a:ext uri="{0D108BD9-81ED-4DB2-BD59-A6C34878D82A}">
                    <a16:rowId xmlns:a16="http://schemas.microsoft.com/office/drawing/2014/main" val="445076293"/>
                  </a:ext>
                </a:extLst>
              </a:tr>
              <a:tr h="222774">
                <a:tc>
                  <a:txBody>
                    <a:bodyPr/>
                    <a:lstStyle/>
                    <a:p>
                      <a:pPr algn="l">
                        <a:lnSpc>
                          <a:spcPct val="95000"/>
                        </a:lnSpc>
                      </a:pPr>
                      <a:r>
                        <a:rPr lang="en-US" sz="1100" b="0" noProof="0" dirty="0">
                          <a:latin typeface="Forma DJR Micro"/>
                        </a:rPr>
                        <a:t>Graphics</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algn="l" fontAlgn="ctr"/>
                      <a:r>
                        <a:rPr lang="en-US" sz="1100" b="0" kern="1200" dirty="0">
                          <a:solidFill>
                            <a:schemeClr val="tx1"/>
                          </a:solidFill>
                          <a:latin typeface="Forma DJR Micro"/>
                          <a:ea typeface="+mn-ea"/>
                          <a:cs typeface="+mn-cs"/>
                        </a:rPr>
                        <a:t>     Up to 4x high end DW (NVIDIA RTX A6000)</a:t>
                      </a:r>
                      <a:br>
                        <a:rPr lang="en-US" sz="1100" b="0" kern="1200" dirty="0">
                          <a:solidFill>
                            <a:schemeClr val="tx1"/>
                          </a:solidFill>
                          <a:latin typeface="Forma DJR Micro"/>
                          <a:ea typeface="+mn-ea"/>
                          <a:cs typeface="+mn-cs"/>
                        </a:rPr>
                      </a:br>
                      <a:r>
                        <a:rPr lang="en-US" sz="1100" b="0" kern="1200" dirty="0">
                          <a:solidFill>
                            <a:schemeClr val="tx1"/>
                          </a:solidFill>
                          <a:latin typeface="Forma DJR Micro"/>
                          <a:ea typeface="+mn-ea"/>
                          <a:cs typeface="+mn-cs"/>
                        </a:rPr>
                        <a:t>     2x  AMD Radeon Pro W6800</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algn="l" fontAlgn="ctr"/>
                      <a:r>
                        <a:rPr lang="en-US" sz="1100" b="0" kern="1200" dirty="0">
                          <a:solidFill>
                            <a:schemeClr val="tx1"/>
                          </a:solidFill>
                          <a:latin typeface="Forma DJR Micro"/>
                          <a:ea typeface="+mn-ea"/>
                          <a:cs typeface="+mn-cs"/>
                        </a:rPr>
                        <a:t>      Up to 4x NVIDIA RTX 6000 Ada</a:t>
                      </a:r>
                      <a:br>
                        <a:rPr lang="en-US" sz="1100" b="0" kern="1200" dirty="0">
                          <a:solidFill>
                            <a:schemeClr val="tx1"/>
                          </a:solidFill>
                          <a:latin typeface="Forma DJR Micro"/>
                          <a:ea typeface="+mn-ea"/>
                          <a:cs typeface="+mn-cs"/>
                        </a:rPr>
                      </a:br>
                      <a:r>
                        <a:rPr lang="en-US" sz="1100" b="0" kern="1200" dirty="0">
                          <a:solidFill>
                            <a:schemeClr val="tx1"/>
                          </a:solidFill>
                          <a:latin typeface="Forma DJR Micro"/>
                          <a:ea typeface="+mn-ea"/>
                          <a:cs typeface="+mn-cs"/>
                        </a:rPr>
                        <a:t>      Up to 2x  AMD Radeon  Pro W6800</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40000"/>
                      </a:schemeClr>
                    </a:solidFill>
                  </a:tcPr>
                </a:tc>
                <a:extLst>
                  <a:ext uri="{0D108BD9-81ED-4DB2-BD59-A6C34878D82A}">
                    <a16:rowId xmlns:a16="http://schemas.microsoft.com/office/drawing/2014/main" val="3964472824"/>
                  </a:ext>
                </a:extLst>
              </a:tr>
              <a:tr h="230013">
                <a:tc>
                  <a:txBody>
                    <a:bodyPr/>
                    <a:lstStyle/>
                    <a:p>
                      <a:pPr algn="l">
                        <a:lnSpc>
                          <a:spcPct val="95000"/>
                        </a:lnSpc>
                      </a:pPr>
                      <a:r>
                        <a:rPr lang="en-US" sz="1100" b="0" noProof="0" dirty="0">
                          <a:latin typeface="Forma DJR Micro"/>
                        </a:rPr>
                        <a:t>Memory</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algn="l" fontAlgn="ctr"/>
                      <a:r>
                        <a:rPr lang="en-US" sz="1100" b="0" kern="1200">
                          <a:solidFill>
                            <a:srgbClr val="FF0000"/>
                          </a:solidFill>
                          <a:latin typeface="Forma DJR Micro"/>
                          <a:ea typeface="+mn-ea"/>
                          <a:cs typeface="+mn-cs"/>
                        </a:rPr>
                        <a:t>Up to 4TB max</a:t>
                      </a:r>
                      <a:br>
                        <a:rPr lang="en-US" sz="1100" b="0" kern="1200">
                          <a:solidFill>
                            <a:schemeClr val="tx1"/>
                          </a:solidFill>
                          <a:latin typeface="Forma DJR Micro"/>
                          <a:ea typeface="+mn-ea"/>
                          <a:cs typeface="+mn-cs"/>
                        </a:rPr>
                      </a:br>
                      <a:r>
                        <a:rPr lang="en-US" sz="1100" b="0" kern="1200">
                          <a:solidFill>
                            <a:schemeClr val="tx1"/>
                          </a:solidFill>
                          <a:latin typeface="Forma DJR Micro"/>
                          <a:ea typeface="+mn-ea"/>
                          <a:cs typeface="+mn-cs"/>
                        </a:rPr>
                        <a:t>8 channels, 2 DIMMs per channel (DPC)</a:t>
                      </a:r>
                      <a:br>
                        <a:rPr lang="en-US" sz="1100" b="0" kern="1200">
                          <a:solidFill>
                            <a:schemeClr val="tx1"/>
                          </a:solidFill>
                          <a:latin typeface="Forma DJR Micro"/>
                          <a:ea typeface="+mn-ea"/>
                          <a:cs typeface="+mn-cs"/>
                        </a:rPr>
                      </a:br>
                      <a:r>
                        <a:rPr lang="en-US" sz="1100" b="0" kern="1200">
                          <a:solidFill>
                            <a:schemeClr val="tx1"/>
                          </a:solidFill>
                          <a:latin typeface="Forma DJR Micro"/>
                          <a:ea typeface="+mn-ea"/>
                          <a:cs typeface="+mn-cs"/>
                        </a:rPr>
                        <a:t>up to 4800MHz 1DPC, 4400MHz 2DPC</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algn="l" fontAlgn="ctr"/>
                      <a:r>
                        <a:rPr lang="en-US" sz="1100" b="0" kern="1200">
                          <a:solidFill>
                            <a:schemeClr val="tx1"/>
                          </a:solidFill>
                          <a:latin typeface="Forma DJR Micro"/>
                          <a:ea typeface="+mn-ea"/>
                          <a:cs typeface="+mn-cs"/>
                        </a:rPr>
                        <a:t>Up to 2TB DDR5</a:t>
                      </a:r>
                      <a:br>
                        <a:rPr lang="en-US" sz="1100" b="0" kern="1200">
                          <a:solidFill>
                            <a:schemeClr val="tx1"/>
                          </a:solidFill>
                          <a:latin typeface="Forma DJR Micro"/>
                          <a:ea typeface="+mn-ea"/>
                          <a:cs typeface="+mn-cs"/>
                        </a:rPr>
                      </a:br>
                      <a:r>
                        <a:rPr lang="en-US" sz="1100" b="0" kern="1200">
                          <a:solidFill>
                            <a:schemeClr val="tx1"/>
                          </a:solidFill>
                          <a:latin typeface="Forma DJR Micro"/>
                          <a:ea typeface="+mn-ea"/>
                          <a:cs typeface="+mn-cs"/>
                        </a:rPr>
                        <a:t>8 channels, 2 DIMMs per channel (DPC)</a:t>
                      </a:r>
                      <a:br>
                        <a:rPr lang="en-US" sz="1100" b="0" kern="1200">
                          <a:solidFill>
                            <a:schemeClr val="tx1"/>
                          </a:solidFill>
                          <a:latin typeface="Forma DJR Micro"/>
                          <a:ea typeface="+mn-ea"/>
                          <a:cs typeface="+mn-cs"/>
                        </a:rPr>
                      </a:br>
                      <a:r>
                        <a:rPr lang="en-US" sz="1100" b="0" kern="1200">
                          <a:solidFill>
                            <a:schemeClr val="tx1"/>
                          </a:solidFill>
                          <a:latin typeface="Forma DJR Micro"/>
                          <a:ea typeface="+mn-ea"/>
                          <a:cs typeface="+mn-cs"/>
                        </a:rPr>
                        <a:t>up to 4800MHz 1DPC, 4400MHz 2DPC</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40000"/>
                      </a:schemeClr>
                    </a:solidFill>
                  </a:tcPr>
                </a:tc>
                <a:extLst>
                  <a:ext uri="{0D108BD9-81ED-4DB2-BD59-A6C34878D82A}">
                    <a16:rowId xmlns:a16="http://schemas.microsoft.com/office/drawing/2014/main" val="3992088447"/>
                  </a:ext>
                </a:extLst>
              </a:tr>
              <a:tr h="261691">
                <a:tc>
                  <a:txBody>
                    <a:bodyPr/>
                    <a:lstStyle/>
                    <a:p>
                      <a:pPr algn="l">
                        <a:lnSpc>
                          <a:spcPct val="95000"/>
                        </a:lnSpc>
                      </a:pPr>
                      <a:r>
                        <a:rPr lang="en-US" sz="1100" b="0" noProof="0">
                          <a:latin typeface="Forma DJR Micro"/>
                        </a:rPr>
                        <a:t>Storage</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algn="l">
                        <a:lnSpc>
                          <a:spcPct val="95000"/>
                        </a:lnSpc>
                      </a:pPr>
                      <a:r>
                        <a:rPr lang="en-US" sz="1100" b="0" u="none" noProof="0" dirty="0">
                          <a:solidFill>
                            <a:srgbClr val="FF0000"/>
                          </a:solidFill>
                          <a:latin typeface="Forma DJR Micro"/>
                        </a:rPr>
                        <a:t>Up to 152 TB</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algn="l">
                        <a:lnSpc>
                          <a:spcPct val="95000"/>
                        </a:lnSpc>
                      </a:pPr>
                      <a:r>
                        <a:rPr lang="en-US" sz="1100" b="0" u="none" noProof="0">
                          <a:solidFill>
                            <a:schemeClr val="tx1"/>
                          </a:solidFill>
                          <a:latin typeface="Forma DJR Micro"/>
                        </a:rPr>
                        <a:t>Up to 120 TB</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40000"/>
                      </a:schemeClr>
                    </a:solidFill>
                  </a:tcPr>
                </a:tc>
                <a:extLst>
                  <a:ext uri="{0D108BD9-81ED-4DB2-BD59-A6C34878D82A}">
                    <a16:rowId xmlns:a16="http://schemas.microsoft.com/office/drawing/2014/main" val="3551028729"/>
                  </a:ext>
                </a:extLst>
              </a:tr>
              <a:tr h="0">
                <a:tc>
                  <a:txBody>
                    <a:bodyPr/>
                    <a:lstStyle/>
                    <a:p>
                      <a:pPr algn="l">
                        <a:lnSpc>
                          <a:spcPct val="95000"/>
                        </a:lnSpc>
                      </a:pPr>
                      <a:r>
                        <a:rPr lang="en-US" sz="1100" b="0" noProof="0">
                          <a:latin typeface="Forma DJR Micro"/>
                        </a:rPr>
                        <a:t>Volume</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algn="l">
                        <a:lnSpc>
                          <a:spcPct val="95000"/>
                        </a:lnSpc>
                      </a:pPr>
                      <a:r>
                        <a:rPr lang="en-US" sz="1100" b="0" noProof="0" dirty="0">
                          <a:latin typeface="Forma DJR Micro"/>
                        </a:rPr>
                        <a:t>53.8L</a:t>
                      </a:r>
                      <a:endParaRPr lang="en-US" sz="1100" b="0" kern="1200" noProof="0" dirty="0">
                        <a:solidFill>
                          <a:schemeClr val="tx1"/>
                        </a:solidFill>
                        <a:latin typeface="Forma DJR Micro"/>
                        <a:ea typeface="+mn-ea"/>
                        <a:cs typeface="+mn-cs"/>
                      </a:endParaRP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algn="l">
                        <a:lnSpc>
                          <a:spcPct val="95000"/>
                        </a:lnSpc>
                      </a:pPr>
                      <a:r>
                        <a:rPr lang="en-US" sz="1100" b="0" noProof="0">
                          <a:solidFill>
                            <a:srgbClr val="00B050"/>
                          </a:solidFill>
                          <a:latin typeface="Forma DJR Micro"/>
                        </a:rPr>
                        <a:t>53L</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40000"/>
                      </a:schemeClr>
                    </a:solidFill>
                  </a:tcPr>
                </a:tc>
                <a:extLst>
                  <a:ext uri="{0D108BD9-81ED-4DB2-BD59-A6C34878D82A}">
                    <a16:rowId xmlns:a16="http://schemas.microsoft.com/office/drawing/2014/main" val="1275317380"/>
                  </a:ext>
                </a:extLst>
              </a:tr>
              <a:tr h="489297">
                <a:tc>
                  <a:txBody>
                    <a:bodyPr/>
                    <a:lstStyle/>
                    <a:p>
                      <a:pPr algn="l">
                        <a:lnSpc>
                          <a:spcPct val="95000"/>
                        </a:lnSpc>
                      </a:pPr>
                      <a:r>
                        <a:rPr lang="en-US" sz="1100" b="0" noProof="0">
                          <a:latin typeface="Forma DJR Micro"/>
                        </a:rPr>
                        <a:t>Power supply</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algn="l" fontAlgn="ctr"/>
                      <a:r>
                        <a:rPr lang="en-US" sz="1100" b="0" kern="1200" dirty="0">
                          <a:solidFill>
                            <a:schemeClr val="tx1"/>
                          </a:solidFill>
                          <a:latin typeface="Forma DJR Micro"/>
                          <a:ea typeface="+mn-ea"/>
                          <a:cs typeface="+mn-cs"/>
                        </a:rPr>
                        <a:t>1100W/1400W Gold (15A)</a:t>
                      </a:r>
                      <a:br>
                        <a:rPr lang="en-US" sz="1100" b="0" kern="1200" dirty="0">
                          <a:solidFill>
                            <a:schemeClr val="tx1"/>
                          </a:solidFill>
                          <a:latin typeface="Forma DJR Micro"/>
                          <a:ea typeface="+mn-ea"/>
                          <a:cs typeface="+mn-cs"/>
                        </a:rPr>
                      </a:br>
                      <a:r>
                        <a:rPr lang="en-US" sz="1100" b="0" kern="1200" dirty="0">
                          <a:solidFill>
                            <a:schemeClr val="tx1"/>
                          </a:solidFill>
                          <a:latin typeface="Forma DJR Micro"/>
                          <a:ea typeface="+mn-ea"/>
                          <a:cs typeface="+mn-cs"/>
                        </a:rPr>
                        <a:t>1500W/2200W Platinum (20A)*</a:t>
                      </a:r>
                      <a:br>
                        <a:rPr lang="en-US" sz="1100" b="0" kern="1200" dirty="0">
                          <a:solidFill>
                            <a:schemeClr val="tx1"/>
                          </a:solidFill>
                          <a:latin typeface="Forma DJR Micro"/>
                          <a:ea typeface="+mn-ea"/>
                          <a:cs typeface="+mn-cs"/>
                        </a:rPr>
                      </a:br>
                      <a:r>
                        <a:rPr lang="en-US" sz="1100" b="0" kern="1200" dirty="0">
                          <a:solidFill>
                            <a:schemeClr val="tx1"/>
                          </a:solidFill>
                          <a:latin typeface="Forma DJR Micro"/>
                          <a:ea typeface="+mn-ea"/>
                          <a:cs typeface="+mn-cs"/>
                        </a:rPr>
                        <a:t>[*uses C20 cord and requires 20A circuit @115V or 220V circuit</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algn="l" fontAlgn="ctr"/>
                      <a:r>
                        <a:rPr lang="en-US" sz="1100" b="0" kern="1200">
                          <a:solidFill>
                            <a:schemeClr val="tx1"/>
                          </a:solidFill>
                          <a:latin typeface="Forma DJR Micro"/>
                          <a:ea typeface="+mn-ea"/>
                          <a:cs typeface="+mn-cs"/>
                        </a:rPr>
                        <a:t>1125W Gold/1450W Platinum (15A)</a:t>
                      </a:r>
                      <a:br>
                        <a:rPr lang="en-US" sz="1100" b="0" kern="1200">
                          <a:solidFill>
                            <a:schemeClr val="tx1"/>
                          </a:solidFill>
                          <a:latin typeface="Forma DJR Micro"/>
                          <a:ea typeface="+mn-ea"/>
                          <a:cs typeface="+mn-cs"/>
                        </a:rPr>
                      </a:br>
                      <a:r>
                        <a:rPr lang="en-US" sz="1100" b="0" kern="1200">
                          <a:solidFill>
                            <a:schemeClr val="tx1"/>
                          </a:solidFill>
                          <a:latin typeface="Forma DJR Micro"/>
                          <a:ea typeface="+mn-ea"/>
                          <a:cs typeface="+mn-cs"/>
                        </a:rPr>
                        <a:t>1125W Gold/1450W Platinum (15A) </a:t>
                      </a:r>
                      <a:r>
                        <a:rPr lang="en-US" sz="1100" b="0" kern="1200">
                          <a:solidFill>
                            <a:srgbClr val="00B050"/>
                          </a:solidFill>
                          <a:latin typeface="Forma DJR Micro"/>
                          <a:ea typeface="+mn-ea"/>
                          <a:cs typeface="+mn-cs"/>
                        </a:rPr>
                        <a:t>redundant, hot swap</a:t>
                      </a:r>
                      <a:br>
                        <a:rPr lang="en-US" sz="1100" b="0" kern="1200">
                          <a:solidFill>
                            <a:schemeClr val="tx1"/>
                          </a:solidFill>
                          <a:latin typeface="Forma DJR Micro"/>
                          <a:ea typeface="+mn-ea"/>
                          <a:cs typeface="+mn-cs"/>
                        </a:rPr>
                      </a:br>
                      <a:r>
                        <a:rPr lang="en-US" sz="1100" b="0" kern="1200">
                          <a:solidFill>
                            <a:srgbClr val="00B050"/>
                          </a:solidFill>
                          <a:latin typeface="Forma DJR Micro"/>
                          <a:ea typeface="+mn-ea"/>
                          <a:cs typeface="+mn-cs"/>
                        </a:rPr>
                        <a:t>2250W Gold aggregate (15A)</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40000"/>
                      </a:schemeClr>
                    </a:solidFill>
                  </a:tcPr>
                </a:tc>
                <a:extLst>
                  <a:ext uri="{0D108BD9-81ED-4DB2-BD59-A6C34878D82A}">
                    <a16:rowId xmlns:a16="http://schemas.microsoft.com/office/drawing/2014/main" val="3576370188"/>
                  </a:ext>
                </a:extLst>
              </a:tr>
              <a:tr h="801675">
                <a:tc>
                  <a:txBody>
                    <a:bodyPr/>
                    <a:lstStyle/>
                    <a:p>
                      <a:pPr algn="l">
                        <a:lnSpc>
                          <a:spcPct val="95000"/>
                        </a:lnSpc>
                      </a:pPr>
                      <a:r>
                        <a:rPr lang="en-US" sz="1100" b="0" noProof="0">
                          <a:latin typeface="Forma DJR Micro"/>
                        </a:rPr>
                        <a:t>PCIe</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algn="l" fontAlgn="ctr"/>
                      <a:r>
                        <a:rPr lang="nl-NL" sz="1100" b="0" kern="1200" dirty="0">
                          <a:solidFill>
                            <a:schemeClr val="tx1"/>
                          </a:solidFill>
                          <a:latin typeface="Forma DJR Micro"/>
                          <a:ea typeface="+mn-ea"/>
                          <a:cs typeface="+mn-cs"/>
                        </a:rPr>
                        <a:t>8 PCIe SLOTS</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1: x16 Gen5</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2: x16 Gen5</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3: x16 Gen4</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4: x16 Gen4</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5: x8 Gen4</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6: x8 </a:t>
                      </a:r>
                      <a:r>
                        <a:rPr lang="nl-NL" sz="1100" b="0" kern="1200" dirty="0">
                          <a:solidFill>
                            <a:srgbClr val="FF0000"/>
                          </a:solidFill>
                          <a:latin typeface="Forma DJR Micro"/>
                          <a:ea typeface="+mn-ea"/>
                          <a:cs typeface="+mn-cs"/>
                        </a:rPr>
                        <a:t>Gen4</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7: x8 Gen4 (x4 electrically)</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8: x8 Gen4 (x4 electrically)</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tc>
                  <a:txBody>
                    <a:bodyPr/>
                    <a:lstStyle/>
                    <a:p>
                      <a:pPr algn="l" fontAlgn="ctr"/>
                      <a:r>
                        <a:rPr lang="nl-NL" sz="1100" b="0" kern="1200" dirty="0">
                          <a:solidFill>
                            <a:schemeClr val="tx1"/>
                          </a:solidFill>
                          <a:latin typeface="Forma DJR Micro"/>
                          <a:ea typeface="+mn-ea"/>
                          <a:cs typeface="+mn-cs"/>
                        </a:rPr>
                        <a:t>8 PCIe Slots</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1: PCIe x16 Gen5</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2: PCIe x4 Gen5</a:t>
                      </a:r>
                      <a:br>
                        <a:rPr lang="nl-NL" sz="1100" b="0" kern="1200" dirty="0">
                          <a:solidFill>
                            <a:schemeClr val="tx1"/>
                          </a:solidFill>
                          <a:latin typeface="Forma DJR Micro"/>
                          <a:ea typeface="+mn-ea"/>
                          <a:cs typeface="+mn-cs"/>
                        </a:rPr>
                      </a:br>
                      <a:r>
                        <a:rPr lang="nl-NL" sz="1100" b="0" kern="1200" dirty="0">
                          <a:solidFill>
                            <a:srgbClr val="00B050"/>
                          </a:solidFill>
                          <a:latin typeface="Forma DJR Micro"/>
                          <a:ea typeface="+mn-ea"/>
                          <a:cs typeface="+mn-cs"/>
                        </a:rPr>
                        <a:t>Slot 3: PCIe x16 Gen5</a:t>
                      </a:r>
                      <a:br>
                        <a:rPr lang="nl-NL" sz="1100" b="0" kern="1200" dirty="0">
                          <a:solidFill>
                            <a:srgbClr val="00B050"/>
                          </a:solidFill>
                          <a:latin typeface="Forma DJR Micro"/>
                          <a:ea typeface="+mn-ea"/>
                          <a:cs typeface="+mn-cs"/>
                        </a:rPr>
                      </a:br>
                      <a:r>
                        <a:rPr lang="nl-NL" sz="1100" b="0" kern="1200" dirty="0">
                          <a:solidFill>
                            <a:schemeClr val="tx1"/>
                          </a:solidFill>
                          <a:latin typeface="Forma DJR Micro"/>
                          <a:ea typeface="+mn-ea"/>
                          <a:cs typeface="+mn-cs"/>
                        </a:rPr>
                        <a:t>Slot 4: PCIe x4 Gen4</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5: PCIe x16 Gen4</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6: PCIe x8 Gen3</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7: PCIe x16 Gen4</a:t>
                      </a:r>
                      <a:br>
                        <a:rPr lang="nl-NL" sz="1100" b="0" kern="1200" dirty="0">
                          <a:solidFill>
                            <a:schemeClr val="tx1"/>
                          </a:solidFill>
                          <a:latin typeface="Forma DJR Micro"/>
                          <a:ea typeface="+mn-ea"/>
                          <a:cs typeface="+mn-cs"/>
                        </a:rPr>
                      </a:br>
                      <a:r>
                        <a:rPr lang="nl-NL" sz="1100" b="0" kern="1200" dirty="0">
                          <a:solidFill>
                            <a:schemeClr val="tx1"/>
                          </a:solidFill>
                          <a:latin typeface="Forma DJR Micro"/>
                          <a:ea typeface="+mn-ea"/>
                          <a:cs typeface="+mn-cs"/>
                        </a:rPr>
                        <a:t>Slot 8: PCIe x4 Gen4</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40000"/>
                      </a:schemeClr>
                    </a:solidFill>
                  </a:tcPr>
                </a:tc>
                <a:extLst>
                  <a:ext uri="{0D108BD9-81ED-4DB2-BD59-A6C34878D82A}">
                    <a16:rowId xmlns:a16="http://schemas.microsoft.com/office/drawing/2014/main" val="2414576696"/>
                  </a:ext>
                </a:extLst>
              </a:tr>
              <a:tr h="244768">
                <a:tc>
                  <a:txBody>
                    <a:bodyPr/>
                    <a:lstStyle/>
                    <a:p>
                      <a:pPr algn="l">
                        <a:lnSpc>
                          <a:spcPct val="95000"/>
                        </a:lnSpc>
                      </a:pPr>
                      <a:r>
                        <a:rPr lang="en-US" sz="1100" b="0" noProof="0">
                          <a:latin typeface="Forma DJR Micro"/>
                        </a:rPr>
                        <a:t>Connectivity</a:t>
                      </a: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12248">
                        <a:alpha val="10000"/>
                      </a:srgbClr>
                    </a:solidFill>
                  </a:tcPr>
                </a:tc>
                <a:tc>
                  <a:txBody>
                    <a:bodyPr/>
                    <a:lstStyle/>
                    <a:p>
                      <a:pPr algn="l" fontAlgn="ctr"/>
                      <a:r>
                        <a:rPr lang="en-US" sz="1100" b="0" kern="1200" dirty="0">
                          <a:solidFill>
                            <a:schemeClr val="tx1"/>
                          </a:solidFill>
                          <a:latin typeface="Forma DJR Micro"/>
                          <a:ea typeface="+mn-ea"/>
                          <a:cs typeface="+mn-cs"/>
                        </a:rPr>
                        <a:t>1GbE, 10 GbE</a:t>
                      </a:r>
                      <a:br>
                        <a:rPr lang="en-US" sz="1100" b="0" kern="1200" dirty="0">
                          <a:solidFill>
                            <a:schemeClr val="tx1"/>
                          </a:solidFill>
                          <a:latin typeface="Forma DJR Micro"/>
                          <a:ea typeface="+mn-ea"/>
                          <a:cs typeface="+mn-cs"/>
                        </a:rPr>
                      </a:br>
                      <a:r>
                        <a:rPr lang="en-US" sz="1100" b="0" kern="1200" dirty="0">
                          <a:solidFill>
                            <a:schemeClr val="tx1"/>
                          </a:solidFill>
                          <a:latin typeface="Forma DJR Micro"/>
                          <a:ea typeface="+mn-ea"/>
                          <a:cs typeface="+mn-cs"/>
                        </a:rPr>
                        <a:t>Qualcomm® WCN6856-DBS, 2x2 MIMO, 3571Mbps, 2.4GHz/5GHz/6GHz, Wi-Fi 6E (Wi-Fi 802.11ax), Bluetooth 5.2</a:t>
                      </a:r>
                      <a:endParaRPr lang="de-DE" sz="1100" b="0" kern="1200" dirty="0">
                        <a:solidFill>
                          <a:schemeClr val="tx1"/>
                        </a:solidFill>
                        <a:latin typeface="Forma DJR Micro"/>
                        <a:ea typeface="+mn-ea"/>
                        <a:cs typeface="+mn-cs"/>
                      </a:endParaRP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12248">
                        <a:alpha val="20000"/>
                      </a:srgbClr>
                    </a:solidFill>
                  </a:tcPr>
                </a:tc>
                <a:tc>
                  <a:txBody>
                    <a:bodyPr/>
                    <a:lstStyle/>
                    <a:p>
                      <a:pPr algn="l" fontAlgn="ctr"/>
                      <a:r>
                        <a:rPr lang="de-DE" sz="1100" b="0" kern="1200" dirty="0">
                          <a:solidFill>
                            <a:schemeClr val="tx1"/>
                          </a:solidFill>
                          <a:latin typeface="Forma DJR Micro"/>
                          <a:ea typeface="+mn-ea"/>
                          <a:cs typeface="+mn-cs"/>
                        </a:rPr>
                        <a:t>1 AMT 1GbE, 10GbE</a:t>
                      </a:r>
                      <a:br>
                        <a:rPr lang="de-DE" sz="1100" b="0" kern="1200" dirty="0">
                          <a:solidFill>
                            <a:schemeClr val="tx1"/>
                          </a:solidFill>
                          <a:latin typeface="Forma DJR Micro"/>
                          <a:ea typeface="+mn-ea"/>
                          <a:cs typeface="+mn-cs"/>
                        </a:rPr>
                      </a:br>
                      <a:r>
                        <a:rPr lang="en-US" sz="1100" b="0" kern="1200" dirty="0">
                          <a:solidFill>
                            <a:schemeClr val="tx1"/>
                          </a:solidFill>
                          <a:latin typeface="Forma DJR Micro"/>
                          <a:ea typeface="+mn-ea"/>
                          <a:cs typeface="+mn-cs"/>
                        </a:rPr>
                        <a:t>1x 1GbE (AMT), 1x 1GbE </a:t>
                      </a:r>
                      <a:br>
                        <a:rPr lang="en-US" sz="1100" b="0" kern="1200" dirty="0">
                          <a:solidFill>
                            <a:schemeClr val="tx1"/>
                          </a:solidFill>
                          <a:latin typeface="Forma DJR Micro"/>
                          <a:ea typeface="+mn-ea"/>
                          <a:cs typeface="+mn-cs"/>
                        </a:rPr>
                      </a:br>
                      <a:r>
                        <a:rPr lang="en-US" sz="1100" b="0" kern="1200" dirty="0">
                          <a:solidFill>
                            <a:schemeClr val="tx1"/>
                          </a:solidFill>
                          <a:latin typeface="Forma DJR Micro"/>
                          <a:ea typeface="+mn-ea"/>
                          <a:cs typeface="+mn-cs"/>
                        </a:rPr>
                        <a:t>Optional: </a:t>
                      </a:r>
                      <a:r>
                        <a:rPr lang="en-US" sz="1100" b="0" kern="1200" dirty="0">
                          <a:solidFill>
                            <a:srgbClr val="00B050"/>
                          </a:solidFill>
                          <a:latin typeface="Forma DJR Micro"/>
                          <a:ea typeface="+mn-ea"/>
                          <a:cs typeface="+mn-cs"/>
                        </a:rPr>
                        <a:t>dual 10GbE module, dual 10/25GbE ConnectX-6</a:t>
                      </a:r>
                      <a:br>
                        <a:rPr lang="en-US" sz="1100" b="0" kern="1200" dirty="0">
                          <a:solidFill>
                            <a:schemeClr val="tx1"/>
                          </a:solidFill>
                          <a:latin typeface="Forma DJR Micro"/>
                          <a:ea typeface="+mn-ea"/>
                          <a:cs typeface="+mn-cs"/>
                        </a:rPr>
                      </a:br>
                      <a:r>
                        <a:rPr lang="en-US" sz="1100" b="0" kern="1200" dirty="0">
                          <a:solidFill>
                            <a:schemeClr val="tx1"/>
                          </a:solidFill>
                          <a:latin typeface="Forma DJR Micro"/>
                          <a:ea typeface="+mn-ea"/>
                          <a:cs typeface="+mn-cs"/>
                        </a:rPr>
                        <a:t> </a:t>
                      </a:r>
                      <a:r>
                        <a:rPr lang="en-US" sz="1100" b="0" kern="1200" dirty="0" err="1">
                          <a:solidFill>
                            <a:schemeClr val="tx1"/>
                          </a:solidFill>
                          <a:latin typeface="Forma DJR Micro"/>
                          <a:ea typeface="+mn-ea"/>
                          <a:cs typeface="+mn-cs"/>
                        </a:rPr>
                        <a:t>WiFi</a:t>
                      </a:r>
                      <a:r>
                        <a:rPr lang="en-US" sz="1100" b="0" kern="1200" dirty="0">
                          <a:solidFill>
                            <a:schemeClr val="tx1"/>
                          </a:solidFill>
                          <a:latin typeface="Forma DJR Micro"/>
                          <a:ea typeface="+mn-ea"/>
                          <a:cs typeface="+mn-cs"/>
                        </a:rPr>
                        <a:t> 6 and 6E via PCIe slot </a:t>
                      </a:r>
                      <a:r>
                        <a:rPr lang="en-US" sz="1100" b="0" kern="1200" dirty="0" err="1">
                          <a:solidFill>
                            <a:schemeClr val="tx1"/>
                          </a:solidFill>
                          <a:latin typeface="Forma DJR Micro"/>
                          <a:ea typeface="+mn-ea"/>
                          <a:cs typeface="+mn-cs"/>
                        </a:rPr>
                        <a:t>AiC</a:t>
                      </a:r>
                      <a:r>
                        <a:rPr lang="en-US" sz="1100" b="0" kern="1200" dirty="0">
                          <a:solidFill>
                            <a:schemeClr val="tx1"/>
                          </a:solidFill>
                          <a:latin typeface="Forma DJR Micro"/>
                          <a:ea typeface="+mn-ea"/>
                          <a:cs typeface="+mn-cs"/>
                        </a:rPr>
                        <a:t> w/ external antenna</a:t>
                      </a:r>
                      <a:endParaRPr lang="de-DE" sz="1100" b="0" kern="1200" dirty="0">
                        <a:solidFill>
                          <a:schemeClr val="tx1"/>
                        </a:solidFill>
                        <a:latin typeface="Forma DJR Micro"/>
                        <a:ea typeface="+mn-ea"/>
                        <a:cs typeface="+mn-cs"/>
                      </a:endParaRPr>
                    </a:p>
                  </a:txBody>
                  <a:tcPr marL="129790" marR="129790" marT="64895" marB="64895">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40000"/>
                        <a:lumOff val="60000"/>
                        <a:alpha val="40000"/>
                      </a:schemeClr>
                    </a:solidFill>
                  </a:tcPr>
                </a:tc>
                <a:extLst>
                  <a:ext uri="{0D108BD9-81ED-4DB2-BD59-A6C34878D82A}">
                    <a16:rowId xmlns:a16="http://schemas.microsoft.com/office/drawing/2014/main" val="1924825435"/>
                  </a:ext>
                </a:extLst>
              </a:tr>
            </a:tbl>
          </a:graphicData>
        </a:graphic>
      </p:graphicFrame>
      <p:sp>
        <p:nvSpPr>
          <p:cNvPr id="2" name="Slide Number Placeholder 6">
            <a:extLst>
              <a:ext uri="{FF2B5EF4-FFF2-40B4-BE49-F238E27FC236}">
                <a16:creationId xmlns:a16="http://schemas.microsoft.com/office/drawing/2014/main" id="{484B2093-F56F-827C-E934-4A601C4737A6}"/>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43</a:t>
            </a:fld>
            <a:r>
              <a:rPr lang="en-US" sz="1000">
                <a:latin typeface="Forma DJR Micro" pitchFamily="2" charset="77"/>
              </a:rPr>
              <a:t>    I   Z8 Fury G5   I   HP Confidential. For use by HP or Partner with Customers under HP CDA only. </a:t>
            </a:r>
          </a:p>
        </p:txBody>
      </p:sp>
      <p:pic>
        <p:nvPicPr>
          <p:cNvPr id="4" name="Picture 3" descr="A picture containing black, darkness&#10;&#10;Description automatically generated">
            <a:extLst>
              <a:ext uri="{FF2B5EF4-FFF2-40B4-BE49-F238E27FC236}">
                <a16:creationId xmlns:a16="http://schemas.microsoft.com/office/drawing/2014/main" id="{73097721-3298-ACCD-6838-4DC73133B4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133770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person, computer&#10;&#10;Description automatically generated">
            <a:extLst>
              <a:ext uri="{FF2B5EF4-FFF2-40B4-BE49-F238E27FC236}">
                <a16:creationId xmlns:a16="http://schemas.microsoft.com/office/drawing/2014/main" id="{9710A16D-6A8B-64EE-A678-4B366DBD6A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1" name="Rectangle 10">
            <a:extLst>
              <a:ext uri="{FF2B5EF4-FFF2-40B4-BE49-F238E27FC236}">
                <a16:creationId xmlns:a16="http://schemas.microsoft.com/office/drawing/2014/main" id="{456CF319-40E6-9DA8-6B7A-B84C0CAFB819}"/>
              </a:ext>
            </a:extLst>
          </p:cNvPr>
          <p:cNvSpPr/>
          <p:nvPr/>
        </p:nvSpPr>
        <p:spPr>
          <a:xfrm rot="10800000">
            <a:off x="0" y="2425700"/>
            <a:ext cx="12192000" cy="4432300"/>
          </a:xfrm>
          <a:prstGeom prst="rect">
            <a:avLst/>
          </a:prstGeom>
          <a:gradFill flip="none" rotWithShape="1">
            <a:gsLst>
              <a:gs pos="0">
                <a:schemeClr val="tx1">
                  <a:alpha val="80056"/>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5" name="Straight Connector 14">
            <a:extLst>
              <a:ext uri="{FF2B5EF4-FFF2-40B4-BE49-F238E27FC236}">
                <a16:creationId xmlns:a16="http://schemas.microsoft.com/office/drawing/2014/main" id="{D9A9D53F-5A0D-C0BA-833C-AC197F1B0FA6}"/>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958AFAED-BFD9-3495-6A9B-B16D32E75593}"/>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a:solidFill>
                  <a:schemeClr val="bg1"/>
                </a:solidFill>
                <a:latin typeface="Forma DJR Display" pitchFamily="2" charset="77"/>
              </a:rPr>
              <a:t>Privacy and security</a:t>
            </a:r>
          </a:p>
        </p:txBody>
      </p:sp>
      <p:pic>
        <p:nvPicPr>
          <p:cNvPr id="3" name="Picture 2" descr="A picture containing text, clipart&#10;&#10;Description automatically generated">
            <a:extLst>
              <a:ext uri="{FF2B5EF4-FFF2-40B4-BE49-F238E27FC236}">
                <a16:creationId xmlns:a16="http://schemas.microsoft.com/office/drawing/2014/main" id="{15E18B27-E158-1DB2-97A0-27AA331DAF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2" name="Picture 2" descr="Image">
            <a:extLst>
              <a:ext uri="{FF2B5EF4-FFF2-40B4-BE49-F238E27FC236}">
                <a16:creationId xmlns:a16="http://schemas.microsoft.com/office/drawing/2014/main" id="{2A3DAAAD-A873-ED1B-235D-EFB12ABE088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6">
            <a:extLst>
              <a:ext uri="{FF2B5EF4-FFF2-40B4-BE49-F238E27FC236}">
                <a16:creationId xmlns:a16="http://schemas.microsoft.com/office/drawing/2014/main" id="{F791AD71-E427-D2D5-9D56-FBC788C0C59B}"/>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solidFill>
                  <a:schemeClr val="bg1"/>
                </a:solidFill>
                <a:latin typeface="Forma DJR Micro" pitchFamily="2" charset="77"/>
              </a:rPr>
              <a:pPr/>
              <a:t>44</a:t>
            </a:fld>
            <a:r>
              <a:rPr lang="en-US" sz="1000">
                <a:solidFill>
                  <a:schemeClr val="bg1"/>
                </a:solidFill>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148488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FED9F1D-51AE-17B8-0972-2D6A4B025A43}"/>
              </a:ext>
            </a:extLst>
          </p:cNvPr>
          <p:cNvGrpSpPr/>
          <p:nvPr/>
        </p:nvGrpSpPr>
        <p:grpSpPr>
          <a:xfrm>
            <a:off x="11354072" y="5647964"/>
            <a:ext cx="825250" cy="1133584"/>
            <a:chOff x="11354072" y="5647964"/>
            <a:chExt cx="825250" cy="1133584"/>
          </a:xfrm>
        </p:grpSpPr>
        <p:pic>
          <p:nvPicPr>
            <p:cNvPr id="15" name="object 2">
              <a:extLst>
                <a:ext uri="{FF2B5EF4-FFF2-40B4-BE49-F238E27FC236}">
                  <a16:creationId xmlns:a16="http://schemas.microsoft.com/office/drawing/2014/main" id="{6BD063AC-EBBF-A9DE-263B-A0DEC6391AC8}"/>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11354072" y="5647964"/>
              <a:ext cx="815934" cy="1133584"/>
            </a:xfrm>
            <a:prstGeom prst="rect">
              <a:avLst/>
            </a:prstGeom>
            <a:solidFill>
              <a:schemeClr val="bg1"/>
            </a:solidFill>
          </p:spPr>
        </p:pic>
        <p:sp>
          <p:nvSpPr>
            <p:cNvPr id="16" name="Rectangle 15">
              <a:extLst>
                <a:ext uri="{FF2B5EF4-FFF2-40B4-BE49-F238E27FC236}">
                  <a16:creationId xmlns:a16="http://schemas.microsoft.com/office/drawing/2014/main" id="{A7D190D7-99A7-55C9-EBCD-085EC12EEA43}"/>
                </a:ext>
              </a:extLst>
            </p:cNvPr>
            <p:cNvSpPr/>
            <p:nvPr/>
          </p:nvSpPr>
          <p:spPr bwMode="ltGray">
            <a:xfrm>
              <a:off x="11636434" y="5647964"/>
              <a:ext cx="533572" cy="524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descr="A picture containing black, darkness&#10;&#10;Description automatically generated">
              <a:extLst>
                <a:ext uri="{FF2B5EF4-FFF2-40B4-BE49-F238E27FC236}">
                  <a16:creationId xmlns:a16="http://schemas.microsoft.com/office/drawing/2014/main" id="{58BA825B-BF90-3BDA-A33D-032D9C6409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7117" y="5927985"/>
              <a:ext cx="552205" cy="258331"/>
            </a:xfrm>
            <a:prstGeom prst="rect">
              <a:avLst/>
            </a:prstGeom>
          </p:spPr>
        </p:pic>
      </p:grpSp>
      <p:sp>
        <p:nvSpPr>
          <p:cNvPr id="6" name="Rectangle 5">
            <a:extLst>
              <a:ext uri="{FF2B5EF4-FFF2-40B4-BE49-F238E27FC236}">
                <a16:creationId xmlns:a16="http://schemas.microsoft.com/office/drawing/2014/main" id="{89E434E4-A15C-4BF6-0497-7067000DD0A9}"/>
              </a:ext>
            </a:extLst>
          </p:cNvPr>
          <p:cNvSpPr/>
          <p:nvPr/>
        </p:nvSpPr>
        <p:spPr bwMode="ltGray">
          <a:xfrm>
            <a:off x="-12937" y="1291032"/>
            <a:ext cx="12192000" cy="953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TextBox 75">
            <a:extLst>
              <a:ext uri="{FF2B5EF4-FFF2-40B4-BE49-F238E27FC236}">
                <a16:creationId xmlns:a16="http://schemas.microsoft.com/office/drawing/2014/main" id="{8003D0E1-8770-AB8D-3E08-22B59AAF9CF5}"/>
              </a:ext>
            </a:extLst>
          </p:cNvPr>
          <p:cNvSpPr txBox="1"/>
          <p:nvPr/>
        </p:nvSpPr>
        <p:spPr>
          <a:xfrm>
            <a:off x="304800" y="340317"/>
            <a:ext cx="10121245" cy="718658"/>
          </a:xfrm>
          <a:prstGeom prst="rect">
            <a:avLst/>
          </a:prstGeom>
          <a:noFill/>
        </p:spPr>
        <p:txBody>
          <a:bodyPr wrap="square" anchor="ctr">
            <a:spAutoFit/>
          </a:bodyPr>
          <a:lstStyle/>
          <a:p>
            <a:pPr lvl="0">
              <a:defRPr/>
            </a:pPr>
            <a:r>
              <a:rPr lang="en-US" sz="4400">
                <a:latin typeface="Forma DJR Display" pitchFamily="2" charset="77"/>
              </a:rPr>
              <a:t>HP endpoint security portfolio</a:t>
            </a:r>
          </a:p>
        </p:txBody>
      </p:sp>
      <p:sp>
        <p:nvSpPr>
          <p:cNvPr id="31" name="Title 3">
            <a:extLst>
              <a:ext uri="{FF2B5EF4-FFF2-40B4-BE49-F238E27FC236}">
                <a16:creationId xmlns:a16="http://schemas.microsoft.com/office/drawing/2014/main" id="{9E117B01-155D-4DC2-A8C4-11E55459E82F}"/>
              </a:ext>
            </a:extLst>
          </p:cNvPr>
          <p:cNvSpPr txBox="1">
            <a:spLocks/>
          </p:cNvSpPr>
          <p:nvPr/>
        </p:nvSpPr>
        <p:spPr>
          <a:xfrm>
            <a:off x="423788" y="1569167"/>
            <a:ext cx="11755275" cy="10098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normalizeH="0" baseline="0" noProof="0">
                <a:ln>
                  <a:noFill/>
                </a:ln>
                <a:effectLst/>
                <a:uLnTx/>
                <a:uFillTx/>
                <a:latin typeface="Forma DJR Micro" pitchFamily="2" charset="77"/>
              </a:rPr>
              <a:t>Right-sized security for customers</a:t>
            </a:r>
            <a:endParaRPr kumimoji="0" lang="en-US" sz="3600" b="0" i="0" u="none" strike="noStrike" kern="1200" cap="none" normalizeH="0" baseline="0" noProof="0">
              <a:ln>
                <a:noFill/>
              </a:ln>
              <a:effectLst/>
              <a:uLnTx/>
              <a:uFillTx/>
              <a:latin typeface="Forma DJR Micro" pitchFamily="2" charset="77"/>
            </a:endParaRPr>
          </a:p>
        </p:txBody>
      </p:sp>
      <p:graphicFrame>
        <p:nvGraphicFramePr>
          <p:cNvPr id="2" name="Table 4">
            <a:extLst>
              <a:ext uri="{FF2B5EF4-FFF2-40B4-BE49-F238E27FC236}">
                <a16:creationId xmlns:a16="http://schemas.microsoft.com/office/drawing/2014/main" id="{898352B8-D656-DF99-EA8E-A3DFF45C643C}"/>
              </a:ext>
            </a:extLst>
          </p:cNvPr>
          <p:cNvGraphicFramePr>
            <a:graphicFrameLocks noGrp="1"/>
          </p:cNvGraphicFramePr>
          <p:nvPr>
            <p:extLst>
              <p:ext uri="{D42A27DB-BD31-4B8C-83A1-F6EECF244321}">
                <p14:modId xmlns:p14="http://schemas.microsoft.com/office/powerpoint/2010/main" val="1879713919"/>
              </p:ext>
            </p:extLst>
          </p:nvPr>
        </p:nvGraphicFramePr>
        <p:xfrm>
          <a:off x="497119" y="2614792"/>
          <a:ext cx="11246969" cy="3150669"/>
        </p:xfrm>
        <a:graphic>
          <a:graphicData uri="http://schemas.openxmlformats.org/drawingml/2006/table">
            <a:tbl>
              <a:tblPr firstRow="1" bandRow="1">
                <a:tableStyleId>{5C22544A-7EE6-4342-B048-85BDC9FD1C3A}</a:tableStyleId>
              </a:tblPr>
              <a:tblGrid>
                <a:gridCol w="2358367">
                  <a:extLst>
                    <a:ext uri="{9D8B030D-6E8A-4147-A177-3AD203B41FA5}">
                      <a16:colId xmlns:a16="http://schemas.microsoft.com/office/drawing/2014/main" val="39941177"/>
                    </a:ext>
                  </a:extLst>
                </a:gridCol>
                <a:gridCol w="3044051">
                  <a:extLst>
                    <a:ext uri="{9D8B030D-6E8A-4147-A177-3AD203B41FA5}">
                      <a16:colId xmlns:a16="http://schemas.microsoft.com/office/drawing/2014/main" val="3150036486"/>
                    </a:ext>
                  </a:extLst>
                </a:gridCol>
                <a:gridCol w="5844551">
                  <a:extLst>
                    <a:ext uri="{9D8B030D-6E8A-4147-A177-3AD203B41FA5}">
                      <a16:colId xmlns:a16="http://schemas.microsoft.com/office/drawing/2014/main" val="1245653935"/>
                    </a:ext>
                  </a:extLst>
                </a:gridCol>
              </a:tblGrid>
              <a:tr h="476802">
                <a:tc gridSpan="2">
                  <a:txBody>
                    <a:bodyPr/>
                    <a:lstStyle/>
                    <a:p>
                      <a:r>
                        <a:rPr lang="en-US" sz="2400" b="0">
                          <a:solidFill>
                            <a:schemeClr val="tx1"/>
                          </a:solidFill>
                          <a:latin typeface="Forma DJR Micro" pitchFamily="2" charset="77"/>
                        </a:rPr>
                        <a:t>Small and medium business  </a:t>
                      </a: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hMerge="1">
                  <a:txBody>
                    <a:bodyPr/>
                    <a:lstStyle/>
                    <a:p>
                      <a:endParaRPr lang="en-US" sz="2400" b="0">
                        <a:solidFill>
                          <a:schemeClr val="tx1"/>
                        </a:solidFill>
                        <a:latin typeface="Forma DJR Micro" pitchFamily="2" charset="77"/>
                      </a:endParaRP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r>
                        <a:rPr lang="en-US" sz="2400" b="0">
                          <a:solidFill>
                            <a:schemeClr val="tx1"/>
                          </a:solidFill>
                          <a:latin typeface="Forma DJR Micro" pitchFamily="2" charset="77"/>
                        </a:rPr>
                        <a:t>Medium business and enterprise </a:t>
                      </a:r>
                    </a:p>
                  </a:txBody>
                  <a:tcPr>
                    <a:lnL w="6350"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extLst>
                  <a:ext uri="{0D108BD9-81ED-4DB2-BD59-A6C34878D82A}">
                    <a16:rowId xmlns:a16="http://schemas.microsoft.com/office/drawing/2014/main" val="3420273830"/>
                  </a:ext>
                </a:extLst>
              </a:tr>
              <a:tr h="107015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Forma DJR Display" panose="00000000000000090000" pitchFamily="50" charset="0"/>
                          <a:ea typeface="+mn-ea"/>
                          <a:cs typeface="+mn-cs"/>
                        </a:rPr>
                        <a:t>HP Wolf Pro Security*</a:t>
                      </a:r>
                    </a:p>
                    <a:p>
                      <a:pPr marL="171450" marR="0" lvl="0" indent="-171450" algn="l" defTabSz="914126"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ysClr val="windowText" lastClr="000000"/>
                          </a:solidFill>
                          <a:effectLst/>
                          <a:uLnTx/>
                          <a:uFillTx/>
                          <a:latin typeface="Forma DJR Micro" panose="00000000000000090000" pitchFamily="50" charset="0"/>
                          <a:ea typeface="+mn-ea"/>
                          <a:cs typeface="+mn-cs"/>
                        </a:rPr>
                        <a:t>Complete endpoint security offering</a:t>
                      </a:r>
                    </a:p>
                    <a:p>
                      <a:pPr marL="171450" marR="0" lvl="0" indent="-171450" algn="l" defTabSz="914126"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ysClr val="windowText" lastClr="000000"/>
                          </a:solidFill>
                          <a:effectLst/>
                          <a:uLnTx/>
                          <a:uFillTx/>
                          <a:latin typeface="Forma DJR Micro" panose="00000000000000090000" pitchFamily="50" charset="0"/>
                          <a:ea typeface="+mn-ea"/>
                          <a:cs typeface="+mn-cs"/>
                        </a:rPr>
                        <a:t>Simple, cloud-based management optimized for limited security expertise or managed services (MSSP) </a:t>
                      </a: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hMerge="1">
                  <a:txBody>
                    <a:bodyPr/>
                    <a:lstStyle/>
                    <a:p>
                      <a:pPr marL="171450" marR="0" lvl="0" indent="-171450" algn="l" defTabSz="914126"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ysClr val="windowText" lastClr="000000"/>
                        </a:solidFill>
                        <a:effectLst/>
                        <a:uLnTx/>
                        <a:uFillTx/>
                        <a:latin typeface="Forma DJR Micro" panose="00000000000000090000" pitchFamily="50" charset="0"/>
                        <a:ea typeface="+mn-ea"/>
                        <a:cs typeface="+mn-cs"/>
                      </a:endParaRP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Forma DJR Display" panose="00000000000000090000" pitchFamily="50" charset="0"/>
                          <a:ea typeface="+mn-ea"/>
                          <a:cs typeface="+mn-cs"/>
                        </a:rPr>
                        <a:t>HP Sure Click Enterprise and Sure Access Enterprise</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ysClr val="windowText" lastClr="000000"/>
                          </a:solidFill>
                          <a:effectLst/>
                          <a:uLnTx/>
                          <a:uFillTx/>
                          <a:latin typeface="Forma DJR Micro" panose="00000000000000090000" pitchFamily="50" charset="0"/>
                          <a:ea typeface="+mn-ea"/>
                          <a:cs typeface="+mn-cs"/>
                        </a:rPr>
                        <a:t>Enterprise-class threat containment and credential protection (SCE)</a:t>
                      </a:r>
                    </a:p>
                    <a:p>
                      <a:pPr marL="9144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ysClr val="windowText" lastClr="000000"/>
                          </a:solidFill>
                          <a:effectLst/>
                          <a:uLnTx/>
                          <a:uFillTx/>
                          <a:latin typeface="Forma DJR Micro" panose="00000000000000090000" pitchFamily="50" charset="0"/>
                          <a:ea typeface="+mn-ea"/>
                          <a:cs typeface="+mn-cs"/>
                        </a:rPr>
                        <a:t>Privileged activity protection (SAE)</a:t>
                      </a:r>
                      <a:endParaRPr lang="en-US" sz="1400" b="0">
                        <a:solidFill>
                          <a:schemeClr val="tx1"/>
                        </a:solidFill>
                        <a:latin typeface="Forma DJR Micro" pitchFamily="2" charset="77"/>
                      </a:endParaRPr>
                    </a:p>
                  </a:txBody>
                  <a:tcPr>
                    <a:lnL w="6350"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extLst>
                  <a:ext uri="{0D108BD9-81ED-4DB2-BD59-A6C34878D82A}">
                    <a16:rowId xmlns:a16="http://schemas.microsoft.com/office/drawing/2014/main" val="3448260598"/>
                  </a:ext>
                </a:extLst>
              </a:tr>
              <a:tr h="586531">
                <a:tc gridSpan="2">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Forma DJR Micro" panose="00000000000000090000" pitchFamily="50" charset="0"/>
                          <a:ea typeface="+mn-ea"/>
                          <a:cs typeface="+mn-cs"/>
                        </a:rPr>
                        <a:t>Preinstalled on “Edition” PCs (select Pro, Elite, and Z models) or</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Forma DJR Micro" panose="00000000000000090000" pitchFamily="50" charset="0"/>
                          <a:ea typeface="+mn-ea"/>
                          <a:cs typeface="+mn-cs"/>
                        </a:rPr>
                        <a:t>software installable on HP and non-HP PCs</a:t>
                      </a: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hMerge="1">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Forma DJR Micro" panose="00000000000000090000" pitchFamily="50" charset="0"/>
                        <a:ea typeface="+mn-ea"/>
                        <a:cs typeface="+mn-cs"/>
                      </a:endParaRP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Forma DJR Micro" panose="00000000000000090000" pitchFamily="50" charset="0"/>
                          <a:ea typeface="+mn-ea"/>
                          <a:cs typeface="+mn-cs"/>
                        </a:rPr>
                        <a:t>Software installable on HP and non-HP PCs</a:t>
                      </a:r>
                    </a:p>
                  </a:txBody>
                  <a:tcPr>
                    <a:lnL w="6350"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extLst>
                  <a:ext uri="{0D108BD9-81ED-4DB2-BD59-A6C34878D82A}">
                    <a16:rowId xmlns:a16="http://schemas.microsoft.com/office/drawing/2014/main" val="1978708698"/>
                  </a:ext>
                </a:extLst>
              </a:tr>
              <a:tr h="381442">
                <a:tc gridSpan="3">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Forma DJR Micro" panose="00000000000000090000" pitchFamily="50" charset="0"/>
                          <a:ea typeface="+mn-ea"/>
                          <a:cs typeface="+mn-cs"/>
                        </a:rPr>
                        <a:t>Protect and Trace (locate, lock, and erase PC)</a:t>
                      </a:r>
                    </a:p>
                  </a:txBody>
                  <a:tcP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70000"/>
                      </a:schemeClr>
                    </a:solidFill>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Forma DJR Micro" panose="00000000000000090000" pitchFamily="50" charset="0"/>
                        <a:ea typeface="+mn-ea"/>
                        <a:cs typeface="+mn-cs"/>
                      </a:endParaRPr>
                    </a:p>
                  </a:txBody>
                  <a:tcPr>
                    <a:lnL w="6350"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20000"/>
                      </a:srgbClr>
                    </a:solidFill>
                  </a:tcPr>
                </a:tc>
                <a:extLst>
                  <a:ext uri="{0D108BD9-81ED-4DB2-BD59-A6C34878D82A}">
                    <a16:rowId xmlns:a16="http://schemas.microsoft.com/office/drawing/2014/main" val="1187771875"/>
                  </a:ext>
                </a:extLst>
              </a:tr>
              <a:tr h="317869">
                <a:tc rowSpan="2">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600">
                          <a:solidFill>
                            <a:schemeClr val="tx1"/>
                          </a:solidFill>
                          <a:latin typeface="Forma DJR Micro" pitchFamily="2" charset="77"/>
                        </a:rPr>
                        <a:t>PC Platform Security</a:t>
                      </a:r>
                    </a:p>
                  </a:txBody>
                  <a:tcP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alpha val="50000"/>
                      </a:schemeClr>
                    </a:solidFill>
                  </a:tcPr>
                </a:tc>
                <a:tc gridSpan="2">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Forma DJR Micro" panose="00000000000000090000" pitchFamily="50" charset="0"/>
                          <a:ea typeface="+mn-ea"/>
                          <a:cs typeface="+mn-cs"/>
                        </a:rPr>
                        <a:t>Built-in hardware enforced security</a:t>
                      </a:r>
                      <a:endParaRPr lang="en-US" sz="1600">
                        <a:solidFill>
                          <a:schemeClr val="tx1"/>
                        </a:solidFill>
                        <a:latin typeface="Forma DJR Micro" pitchFamily="2" charset="77"/>
                      </a:endParaRP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alpha val="5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Forma DJR Micro" panose="00000000000000090000" pitchFamily="50" charset="0"/>
                          <a:ea typeface="+mn-ea"/>
                          <a:cs typeface="+mn-cs"/>
                        </a:rPr>
                        <a:t>Built-in hardware enforced security</a:t>
                      </a:r>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12248">
                        <a:alpha val="50000"/>
                      </a:srgbClr>
                    </a:solidFill>
                  </a:tcPr>
                </a:tc>
                <a:extLst>
                  <a:ext uri="{0D108BD9-81ED-4DB2-BD59-A6C34878D82A}">
                    <a16:rowId xmlns:a16="http://schemas.microsoft.com/office/drawing/2014/main" val="2823236982"/>
                  </a:ext>
                </a:extLst>
              </a:tr>
              <a:tr h="317869">
                <a:tc vMerge="1">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Forma DJR Micro" panose="00000000000000090000" pitchFamily="50" charset="0"/>
                        <a:ea typeface="+mn-ea"/>
                        <a:cs typeface="+mn-cs"/>
                      </a:endParaRP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gridSpan="2">
                  <a:txBody>
                    <a:bodyPr/>
                    <a:lstStyle/>
                    <a:p>
                      <a:r>
                        <a:rPr kumimoji="0" lang="en-US" sz="1400" b="0" i="0" u="none" strike="noStrike" kern="1200" cap="none" spc="0" normalizeH="0" baseline="0" noProof="0">
                          <a:ln>
                            <a:noFill/>
                          </a:ln>
                          <a:solidFill>
                            <a:schemeClr val="tx1"/>
                          </a:solidFill>
                          <a:effectLst/>
                          <a:uLnTx/>
                          <a:uFillTx/>
                          <a:latin typeface="Forma DJR Micro" panose="00000000000000090000" pitchFamily="50" charset="0"/>
                          <a:ea typeface="+mn-ea"/>
                          <a:cs typeface="+mn-cs"/>
                        </a:rPr>
                        <a:t>Supports critical business outcomes for IT and security included with every HP Pro, Elite, and Z PC</a:t>
                      </a:r>
                      <a:endParaRPr lang="en-US">
                        <a:solidFill>
                          <a:schemeClr val="tx1"/>
                        </a:solidFill>
                      </a:endParaRPr>
                    </a:p>
                  </a:txBody>
                  <a:tcPr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alpha val="5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Forma DJR Micro" panose="00000000000000090000" pitchFamily="50" charset="0"/>
                          <a:ea typeface="+mn-ea"/>
                          <a:cs typeface="+mn-cs"/>
                        </a:rPr>
                        <a:t>Supports critical business outcomes for IT and Security included with every HP Pro, Elite, &amp; Z PC</a:t>
                      </a:r>
                    </a:p>
                  </a:txBody>
                  <a:tcPr anchor="ctr">
                    <a:lnL w="6350" cap="flat" cmpd="sng" algn="ctr">
                      <a:no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12248">
                        <a:alpha val="50000"/>
                      </a:srgbClr>
                    </a:solidFill>
                  </a:tcPr>
                </a:tc>
                <a:extLst>
                  <a:ext uri="{0D108BD9-81ED-4DB2-BD59-A6C34878D82A}">
                    <a16:rowId xmlns:a16="http://schemas.microsoft.com/office/drawing/2014/main" val="2069232832"/>
                  </a:ext>
                </a:extLst>
              </a:tr>
            </a:tbl>
          </a:graphicData>
        </a:graphic>
      </p:graphicFrame>
      <p:sp>
        <p:nvSpPr>
          <p:cNvPr id="3" name="Slide Number Placeholder 6">
            <a:extLst>
              <a:ext uri="{FF2B5EF4-FFF2-40B4-BE49-F238E27FC236}">
                <a16:creationId xmlns:a16="http://schemas.microsoft.com/office/drawing/2014/main" id="{EA4F95CD-DD32-D8D1-A8E2-A8EF9E56FE68}"/>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45</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167497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3BE209-CB23-71F0-E96A-6E068E2697AB}"/>
              </a:ext>
            </a:extLst>
          </p:cNvPr>
          <p:cNvGrpSpPr/>
          <p:nvPr/>
        </p:nvGrpSpPr>
        <p:grpSpPr>
          <a:xfrm>
            <a:off x="11354072" y="5647964"/>
            <a:ext cx="825250" cy="1133584"/>
            <a:chOff x="11354072" y="5647964"/>
            <a:chExt cx="825250" cy="1133584"/>
          </a:xfrm>
        </p:grpSpPr>
        <p:pic>
          <p:nvPicPr>
            <p:cNvPr id="4" name="object 2">
              <a:extLst>
                <a:ext uri="{FF2B5EF4-FFF2-40B4-BE49-F238E27FC236}">
                  <a16:creationId xmlns:a16="http://schemas.microsoft.com/office/drawing/2014/main" id="{5069B116-0CA9-9A12-3AE6-C83E1C64DEF5}"/>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11354072" y="5647964"/>
              <a:ext cx="815934" cy="1133584"/>
            </a:xfrm>
            <a:prstGeom prst="rect">
              <a:avLst/>
            </a:prstGeom>
            <a:solidFill>
              <a:schemeClr val="bg1"/>
            </a:solidFill>
          </p:spPr>
        </p:pic>
        <p:sp>
          <p:nvSpPr>
            <p:cNvPr id="6" name="Rectangle 5">
              <a:extLst>
                <a:ext uri="{FF2B5EF4-FFF2-40B4-BE49-F238E27FC236}">
                  <a16:creationId xmlns:a16="http://schemas.microsoft.com/office/drawing/2014/main" id="{CD282DBF-4EE0-A1F9-5B0C-201DE91A4B21}"/>
                </a:ext>
              </a:extLst>
            </p:cNvPr>
            <p:cNvSpPr/>
            <p:nvPr/>
          </p:nvSpPr>
          <p:spPr bwMode="ltGray">
            <a:xfrm>
              <a:off x="11636434" y="5647964"/>
              <a:ext cx="533572" cy="524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black, darkness&#10;&#10;Description automatically generated">
              <a:extLst>
                <a:ext uri="{FF2B5EF4-FFF2-40B4-BE49-F238E27FC236}">
                  <a16:creationId xmlns:a16="http://schemas.microsoft.com/office/drawing/2014/main" id="{7B7D4C0E-2B8C-8764-60BA-80BB008F8B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27117" y="5927985"/>
              <a:ext cx="552205" cy="258331"/>
            </a:xfrm>
            <a:prstGeom prst="rect">
              <a:avLst/>
            </a:prstGeom>
          </p:spPr>
        </p:pic>
      </p:grpSp>
      <p:sp>
        <p:nvSpPr>
          <p:cNvPr id="18" name="TextBox 17">
            <a:extLst>
              <a:ext uri="{FF2B5EF4-FFF2-40B4-BE49-F238E27FC236}">
                <a16:creationId xmlns:a16="http://schemas.microsoft.com/office/drawing/2014/main" id="{4A92E3F2-3675-36E7-D00A-47D3DA8A28C2}"/>
              </a:ext>
            </a:extLst>
          </p:cNvPr>
          <p:cNvSpPr txBox="1"/>
          <p:nvPr/>
        </p:nvSpPr>
        <p:spPr>
          <a:xfrm>
            <a:off x="304800" y="310283"/>
            <a:ext cx="11439288" cy="718658"/>
          </a:xfrm>
          <a:prstGeom prst="rect">
            <a:avLst/>
          </a:prstGeom>
          <a:noFill/>
        </p:spPr>
        <p:txBody>
          <a:bodyPr wrap="square" anchor="ctr">
            <a:spAutoFit/>
          </a:bodyPr>
          <a:lstStyle/>
          <a:p>
            <a:pPr lvl="0">
              <a:defRPr/>
            </a:pPr>
            <a:r>
              <a:rPr lang="en-US" sz="4400">
                <a:latin typeface="Forma DJR Display" pitchFamily="2" charset="77"/>
              </a:rPr>
              <a:t>HP Wolf Security for Business</a:t>
            </a:r>
            <a:r>
              <a:rPr lang="en-US" sz="4400" baseline="30000">
                <a:latin typeface="Forma DJR Display" pitchFamily="2" charset="77"/>
              </a:rPr>
              <a:t>6</a:t>
            </a:r>
          </a:p>
        </p:txBody>
      </p:sp>
      <p:graphicFrame>
        <p:nvGraphicFramePr>
          <p:cNvPr id="2" name="Table 2">
            <a:extLst>
              <a:ext uri="{FF2B5EF4-FFF2-40B4-BE49-F238E27FC236}">
                <a16:creationId xmlns:a16="http://schemas.microsoft.com/office/drawing/2014/main" id="{40D114F1-2532-4406-071B-457FDF6E75DA}"/>
              </a:ext>
            </a:extLst>
          </p:cNvPr>
          <p:cNvGraphicFramePr>
            <a:graphicFrameLocks noGrp="1"/>
          </p:cNvGraphicFramePr>
          <p:nvPr>
            <p:extLst>
              <p:ext uri="{D42A27DB-BD31-4B8C-83A1-F6EECF244321}">
                <p14:modId xmlns:p14="http://schemas.microsoft.com/office/powerpoint/2010/main" val="3584281236"/>
              </p:ext>
            </p:extLst>
          </p:nvPr>
        </p:nvGraphicFramePr>
        <p:xfrm>
          <a:off x="1213523" y="1353785"/>
          <a:ext cx="10441544" cy="5019294"/>
        </p:xfrm>
        <a:graphic>
          <a:graphicData uri="http://schemas.openxmlformats.org/drawingml/2006/table">
            <a:tbl>
              <a:tblPr firstRow="1" bandRow="1">
                <a:tableStyleId>{5C22544A-7EE6-4342-B048-85BDC9FD1C3A}</a:tableStyleId>
              </a:tblPr>
              <a:tblGrid>
                <a:gridCol w="1342817">
                  <a:extLst>
                    <a:ext uri="{9D8B030D-6E8A-4147-A177-3AD203B41FA5}">
                      <a16:colId xmlns:a16="http://schemas.microsoft.com/office/drawing/2014/main" val="2544977712"/>
                    </a:ext>
                  </a:extLst>
                </a:gridCol>
                <a:gridCol w="3032909">
                  <a:extLst>
                    <a:ext uri="{9D8B030D-6E8A-4147-A177-3AD203B41FA5}">
                      <a16:colId xmlns:a16="http://schemas.microsoft.com/office/drawing/2014/main" val="4269264228"/>
                    </a:ext>
                  </a:extLst>
                </a:gridCol>
                <a:gridCol w="3032909">
                  <a:extLst>
                    <a:ext uri="{9D8B030D-6E8A-4147-A177-3AD203B41FA5}">
                      <a16:colId xmlns:a16="http://schemas.microsoft.com/office/drawing/2014/main" val="2380309444"/>
                    </a:ext>
                  </a:extLst>
                </a:gridCol>
                <a:gridCol w="3032909">
                  <a:extLst>
                    <a:ext uri="{9D8B030D-6E8A-4147-A177-3AD203B41FA5}">
                      <a16:colId xmlns:a16="http://schemas.microsoft.com/office/drawing/2014/main" val="770512147"/>
                    </a:ext>
                  </a:extLst>
                </a:gridCol>
              </a:tblGrid>
              <a:tr h="351481">
                <a:tc>
                  <a:txBody>
                    <a:bodyPr/>
                    <a:lstStyle/>
                    <a:p>
                      <a:endParaRPr lang="en-US">
                        <a:solidFill>
                          <a:schemeClr val="tx1"/>
                        </a:solidFill>
                        <a:latin typeface="Forma DJR Micro" pitchFamily="2" charset="77"/>
                      </a:endParaRP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1800" b="0" i="0">
                          <a:solidFill>
                            <a:schemeClr val="tx1"/>
                          </a:solidFill>
                          <a:latin typeface="Forma DJR Micro" pitchFamily="2" charset="77"/>
                        </a:rPr>
                        <a:t>Device</a:t>
                      </a:r>
                      <a:endParaRPr lang="en-US">
                        <a:solidFill>
                          <a:schemeClr val="tx1"/>
                        </a:solidFill>
                        <a:latin typeface="Forma DJR Micro" pitchFamily="2" charset="77"/>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chemeClr val="tx1"/>
                          </a:solidFill>
                          <a:latin typeface="Forma DJR Micro" pitchFamily="2" charset="77"/>
                        </a:rPr>
                        <a:t>Identity/privacy</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lang="en-US" sz="1800" b="0" i="0">
                          <a:solidFill>
                            <a:schemeClr val="tx1"/>
                          </a:solidFill>
                          <a:latin typeface="Forma DJR Micro" pitchFamily="2" charset="77"/>
                        </a:rPr>
                        <a:t>Data</a:t>
                      </a:r>
                      <a:endParaRPr lang="en-US">
                        <a:solidFill>
                          <a:schemeClr val="tx1"/>
                        </a:solidFill>
                        <a:latin typeface="Forma DJR Micro" pitchFamily="2" charset="77"/>
                      </a:endParaRPr>
                    </a:p>
                  </a:txBody>
                  <a:tcPr>
                    <a:lnL w="6350"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5315803"/>
                  </a:ext>
                </a:extLst>
              </a:tr>
              <a:tr h="708088">
                <a:tc>
                  <a:txBody>
                    <a:bodyPr/>
                    <a:lstStyle/>
                    <a:p>
                      <a:pPr lvl="0">
                        <a:defRPr/>
                      </a:pPr>
                      <a:r>
                        <a:rPr lang="en-US" sz="1400">
                          <a:solidFill>
                            <a:schemeClr val="tx1"/>
                          </a:solidFill>
                          <a:latin typeface="Forma DJR Micro" pitchFamily="2" charset="77"/>
                        </a:rPr>
                        <a:t>Above </a:t>
                      </a:r>
                      <a:br>
                        <a:rPr lang="en-US" sz="1400">
                          <a:solidFill>
                            <a:schemeClr val="tx1"/>
                          </a:solidFill>
                          <a:latin typeface="Forma DJR Micro" pitchFamily="2" charset="77"/>
                        </a:rPr>
                      </a:br>
                      <a:r>
                        <a:rPr lang="en-US" sz="1400">
                          <a:solidFill>
                            <a:schemeClr val="tx1"/>
                          </a:solidFill>
                          <a:latin typeface="Forma DJR Micro" pitchFamily="2" charset="77"/>
                        </a:rPr>
                        <a:t>the OS</a:t>
                      </a:r>
                    </a:p>
                    <a:p>
                      <a:pPr lvl="0">
                        <a:defRPr/>
                      </a:pPr>
                      <a:endParaRPr lang="en-US" sz="1400">
                        <a:solidFill>
                          <a:schemeClr val="tx1"/>
                        </a:solidFill>
                        <a:latin typeface="Forma DJR Micro" pitchFamily="2" charset="77"/>
                      </a:endParaRP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en-US" sz="1000">
                        <a:solidFill>
                          <a:schemeClr val="tx1"/>
                        </a:solidFill>
                        <a:latin typeface="Forma DJR Micro" pitchFamily="2" charset="77"/>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12248">
                        <a:alpha val="10000"/>
                      </a:srgbClr>
                    </a:solidFill>
                  </a:tcPr>
                </a:tc>
                <a:tc>
                  <a:txBody>
                    <a:bodyPr/>
                    <a:lstStyle/>
                    <a:p>
                      <a:pPr lvl="0">
                        <a:lnSpc>
                          <a:spcPct val="90000"/>
                        </a:lnSpc>
                        <a:defRPr/>
                      </a:pPr>
                      <a:r>
                        <a:rPr lang="en-US" sz="1200">
                          <a:solidFill>
                            <a:schemeClr val="tx1"/>
                          </a:solidFill>
                          <a:latin typeface="Forma DJR Micro" pitchFamily="2" charset="77"/>
                        </a:rPr>
                        <a:t>HP Sure View</a:t>
                      </a:r>
                      <a:r>
                        <a:rPr lang="en-US" sz="1200" baseline="30000">
                          <a:solidFill>
                            <a:schemeClr val="tx1"/>
                          </a:solidFill>
                          <a:latin typeface="Forma DJR Micro" pitchFamily="2" charset="77"/>
                        </a:rPr>
                        <a:t>13,14</a:t>
                      </a:r>
                    </a:p>
                    <a:p>
                      <a:pPr lvl="0">
                        <a:lnSpc>
                          <a:spcPct val="90000"/>
                        </a:lnSpc>
                        <a:defRPr/>
                      </a:pPr>
                      <a:r>
                        <a:rPr lang="en-US" sz="1000">
                          <a:solidFill>
                            <a:schemeClr val="tx1"/>
                          </a:solidFill>
                          <a:latin typeface="Forma DJR Micro" pitchFamily="2" charset="77"/>
                        </a:rPr>
                        <a:t>Built-in privacy screen</a:t>
                      </a:r>
                    </a:p>
                    <a:p>
                      <a:pPr lvl="0">
                        <a:lnSpc>
                          <a:spcPct val="90000"/>
                        </a:lnSpc>
                        <a:spcBef>
                          <a:spcPts val="300"/>
                        </a:spcBef>
                        <a:defRPr/>
                      </a:pPr>
                      <a:r>
                        <a:rPr lang="en-US" sz="1200">
                          <a:solidFill>
                            <a:schemeClr val="tx1"/>
                          </a:solidFill>
                          <a:latin typeface="Forma DJR Micro" pitchFamily="2" charset="77"/>
                        </a:rPr>
                        <a:t>HP Privacy Camera</a:t>
                      </a:r>
                      <a:r>
                        <a:rPr lang="en-US" sz="1200" baseline="30000">
                          <a:solidFill>
                            <a:schemeClr val="tx1"/>
                          </a:solidFill>
                          <a:latin typeface="Forma DJR Micro" pitchFamily="2" charset="77"/>
                        </a:rPr>
                        <a:t>15</a:t>
                      </a:r>
                      <a:r>
                        <a:rPr lang="en-US" sz="1200">
                          <a:solidFill>
                            <a:schemeClr val="tx1"/>
                          </a:solidFill>
                          <a:latin typeface="Forma DJR Micro" pitchFamily="2" charset="77"/>
                        </a:rPr>
                        <a:t> / HP Sure Shutter</a:t>
                      </a:r>
                      <a:r>
                        <a:rPr lang="en-US" sz="1200" baseline="30000">
                          <a:solidFill>
                            <a:schemeClr val="tx1"/>
                          </a:solidFill>
                          <a:latin typeface="Forma DJR Micro" pitchFamily="2" charset="77"/>
                        </a:rPr>
                        <a:t>16</a:t>
                      </a:r>
                    </a:p>
                    <a:p>
                      <a:pPr lvl="0">
                        <a:lnSpc>
                          <a:spcPct val="90000"/>
                        </a:lnSpc>
                        <a:defRPr/>
                      </a:pPr>
                      <a:r>
                        <a:rPr lang="en-US" sz="1000">
                          <a:solidFill>
                            <a:schemeClr val="tx1"/>
                          </a:solidFill>
                          <a:latin typeface="Forma DJR Micro" pitchFamily="2" charset="77"/>
                        </a:rPr>
                        <a:t>Built-in webcam privacy shutter</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12248">
                        <a:alpha val="20000"/>
                      </a:srgbClr>
                    </a:solidFill>
                  </a:tcPr>
                </a:tc>
                <a:tc>
                  <a:txBody>
                    <a:bodyPr/>
                    <a:lstStyle/>
                    <a:p>
                      <a:endParaRPr lang="en-US" sz="1000">
                        <a:solidFill>
                          <a:schemeClr val="tx1"/>
                        </a:solidFill>
                        <a:latin typeface="Forma DJR Micro" pitchFamily="2" charset="77"/>
                      </a:endParaRPr>
                    </a:p>
                  </a:txBody>
                  <a:tcPr>
                    <a:lnL w="6350"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12248">
                        <a:alpha val="20000"/>
                      </a:srgbClr>
                    </a:solidFill>
                  </a:tcPr>
                </a:tc>
                <a:extLst>
                  <a:ext uri="{0D108BD9-81ED-4DB2-BD59-A6C34878D82A}">
                    <a16:rowId xmlns:a16="http://schemas.microsoft.com/office/drawing/2014/main" val="1372418994"/>
                  </a:ext>
                </a:extLst>
              </a:tr>
              <a:tr h="839894">
                <a:tc>
                  <a:txBody>
                    <a:bodyPr/>
                    <a:lstStyle/>
                    <a:p>
                      <a:pPr lvl="0">
                        <a:defRPr/>
                      </a:pPr>
                      <a:r>
                        <a:rPr lang="en-US" sz="1400">
                          <a:solidFill>
                            <a:schemeClr val="tx1"/>
                          </a:solidFill>
                          <a:latin typeface="Forma DJR Micro" pitchFamily="2" charset="77"/>
                        </a:rPr>
                        <a:t>In </a:t>
                      </a:r>
                      <a:br>
                        <a:rPr lang="en-US" sz="1400">
                          <a:solidFill>
                            <a:schemeClr val="tx1"/>
                          </a:solidFill>
                          <a:latin typeface="Forma DJR Micro" pitchFamily="2" charset="77"/>
                        </a:rPr>
                      </a:br>
                      <a:r>
                        <a:rPr lang="en-US" sz="1400">
                          <a:solidFill>
                            <a:schemeClr val="tx1"/>
                          </a:solidFill>
                          <a:latin typeface="Forma DJR Micro" pitchFamily="2" charset="77"/>
                        </a:rPr>
                        <a:t>the OS</a:t>
                      </a:r>
                    </a:p>
                    <a:p>
                      <a:pPr lvl="0">
                        <a:defRPr/>
                      </a:pPr>
                      <a:endParaRPr lang="en-US" sz="1400">
                        <a:solidFill>
                          <a:schemeClr val="tx1"/>
                        </a:solidFill>
                        <a:latin typeface="Forma DJR Micro" pitchFamily="2" charset="77"/>
                      </a:endParaRP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a:lnSpc>
                          <a:spcPct val="90000"/>
                        </a:lnSpc>
                        <a:defRPr/>
                      </a:pPr>
                      <a:r>
                        <a:rPr lang="en-US" sz="1200">
                          <a:solidFill>
                            <a:schemeClr val="tx1"/>
                          </a:solidFill>
                          <a:latin typeface="Forma DJR Micro" pitchFamily="2" charset="77"/>
                        </a:rPr>
                        <a:t>Microsoft Secured-Core PC</a:t>
                      </a:r>
                      <a:r>
                        <a:rPr lang="en-US" sz="1200" baseline="30000">
                          <a:solidFill>
                            <a:schemeClr val="tx1"/>
                          </a:solidFill>
                          <a:latin typeface="Forma DJR Micro" pitchFamily="2" charset="77"/>
                        </a:rPr>
                        <a:t>17</a:t>
                      </a:r>
                    </a:p>
                    <a:p>
                      <a:pPr lvl="0">
                        <a:lnSpc>
                          <a:spcPct val="90000"/>
                        </a:lnSpc>
                        <a:defRPr/>
                      </a:pPr>
                      <a:r>
                        <a:rPr lang="en-US" sz="1000">
                          <a:solidFill>
                            <a:schemeClr val="tx1"/>
                          </a:solidFill>
                          <a:latin typeface="Forma DJR Micro" pitchFamily="2" charset="77"/>
                        </a:rPr>
                        <a:t>Best-in-class OS security </a:t>
                      </a:r>
                    </a:p>
                    <a:p>
                      <a:endParaRPr lang="en-US" sz="1000">
                        <a:solidFill>
                          <a:schemeClr val="tx1"/>
                        </a:solidFill>
                        <a:latin typeface="Forma DJR Micro" pitchFamily="2" charset="77"/>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12248">
                        <a:alpha val="10000"/>
                      </a:srgbClr>
                    </a:solidFill>
                  </a:tcPr>
                </a:tc>
                <a:tc>
                  <a:txBody>
                    <a:bodyPr/>
                    <a:lstStyle/>
                    <a:p>
                      <a:pPr lvl="0">
                        <a:lnSpc>
                          <a:spcPct val="90000"/>
                        </a:lnSpc>
                        <a:defRPr/>
                      </a:pPr>
                      <a:r>
                        <a:rPr lang="en-US" sz="1200">
                          <a:solidFill>
                            <a:schemeClr val="tx1"/>
                          </a:solidFill>
                          <a:latin typeface="Forma DJR Micro" pitchFamily="2" charset="77"/>
                        </a:rPr>
                        <a:t>HP Presence Aware</a:t>
                      </a:r>
                    </a:p>
                    <a:p>
                      <a:pPr lvl="0">
                        <a:lnSpc>
                          <a:spcPct val="90000"/>
                        </a:lnSpc>
                        <a:defRPr/>
                      </a:pPr>
                      <a:r>
                        <a:rPr lang="en-US" sz="1000">
                          <a:solidFill>
                            <a:schemeClr val="tx1"/>
                          </a:solidFill>
                          <a:latin typeface="Forma DJR Micro" pitchFamily="2" charset="77"/>
                        </a:rPr>
                        <a:t>Auto login/logoff </a:t>
                      </a:r>
                    </a:p>
                    <a:p>
                      <a:pPr lvl="0">
                        <a:lnSpc>
                          <a:spcPct val="90000"/>
                        </a:lnSpc>
                        <a:defRPr/>
                      </a:pPr>
                      <a:endParaRPr lang="en-US" sz="1000">
                        <a:solidFill>
                          <a:schemeClr val="tx1"/>
                        </a:solidFill>
                        <a:latin typeface="Forma DJR Micro" pitchFamily="2" charset="77"/>
                      </a:endParaRPr>
                    </a:p>
                    <a:p>
                      <a:pPr lvl="0">
                        <a:lnSpc>
                          <a:spcPct val="90000"/>
                        </a:lnSpc>
                        <a:defRPr/>
                      </a:pPr>
                      <a:endParaRPr lang="en-US" sz="1000">
                        <a:solidFill>
                          <a:schemeClr val="tx1"/>
                        </a:solidFill>
                        <a:latin typeface="Forma DJR Micro" pitchFamily="2" charset="77"/>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12248">
                        <a:alpha val="20000"/>
                      </a:srgbClr>
                    </a:solidFill>
                  </a:tcPr>
                </a:tc>
                <a:tc>
                  <a:txBody>
                    <a:bodyPr/>
                    <a:lstStyle/>
                    <a:p>
                      <a:pPr lvl="0" defTabSz="913333">
                        <a:lnSpc>
                          <a:spcPct val="90000"/>
                        </a:lnSpc>
                        <a:defRPr/>
                      </a:pPr>
                      <a:r>
                        <a:rPr lang="en-US" sz="1200" kern="0">
                          <a:solidFill>
                            <a:schemeClr val="tx1"/>
                          </a:solidFill>
                          <a:latin typeface="Forma DJR Micro" pitchFamily="2" charset="77"/>
                        </a:rPr>
                        <a:t>HP Sure Click</a:t>
                      </a:r>
                      <a:r>
                        <a:rPr lang="en-US" sz="1200" kern="0" baseline="30000">
                          <a:solidFill>
                            <a:schemeClr val="tx1"/>
                          </a:solidFill>
                          <a:latin typeface="Forma DJR Micro" pitchFamily="2" charset="77"/>
                        </a:rPr>
                        <a:t>18</a:t>
                      </a:r>
                    </a:p>
                    <a:p>
                      <a:pPr lvl="0" defTabSz="913333">
                        <a:lnSpc>
                          <a:spcPct val="90000"/>
                        </a:lnSpc>
                        <a:defRPr/>
                      </a:pPr>
                      <a:r>
                        <a:rPr lang="en-US" sz="1000" kern="0">
                          <a:solidFill>
                            <a:schemeClr val="tx1"/>
                          </a:solidFill>
                          <a:latin typeface="Forma DJR Micro" pitchFamily="2" charset="77"/>
                        </a:rPr>
                        <a:t>Hardware-enforce secure browsing/viewing solution</a:t>
                      </a:r>
                    </a:p>
                    <a:p>
                      <a:pPr lvl="0" defTabSz="913333">
                        <a:lnSpc>
                          <a:spcPct val="90000"/>
                        </a:lnSpc>
                        <a:spcBef>
                          <a:spcPts val="300"/>
                        </a:spcBef>
                        <a:defRPr/>
                      </a:pPr>
                      <a:r>
                        <a:rPr lang="en-US" sz="1200" kern="0">
                          <a:solidFill>
                            <a:schemeClr val="tx1"/>
                          </a:solidFill>
                          <a:latin typeface="Forma DJR Micro" pitchFamily="2" charset="77"/>
                        </a:rPr>
                        <a:t>HP Sure Sense</a:t>
                      </a:r>
                      <a:r>
                        <a:rPr lang="en-US" sz="1200" kern="0" baseline="30000">
                          <a:solidFill>
                            <a:schemeClr val="tx1"/>
                          </a:solidFill>
                          <a:latin typeface="Forma DJR Micro" pitchFamily="2" charset="77"/>
                        </a:rPr>
                        <a:t>19</a:t>
                      </a:r>
                    </a:p>
                    <a:p>
                      <a:pPr lvl="0" defTabSz="913333">
                        <a:lnSpc>
                          <a:spcPct val="90000"/>
                        </a:lnSpc>
                        <a:defRPr/>
                      </a:pPr>
                      <a:r>
                        <a:rPr lang="en-US" sz="1000" kern="0">
                          <a:solidFill>
                            <a:schemeClr val="tx1"/>
                          </a:solidFill>
                          <a:latin typeface="Forma DJR Micro" pitchFamily="2" charset="77"/>
                        </a:rPr>
                        <a:t>Protect from never-before-seen malware</a:t>
                      </a:r>
                    </a:p>
                  </a:txBody>
                  <a:tcPr>
                    <a:lnL w="6350"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12248">
                        <a:alpha val="30000"/>
                      </a:srgbClr>
                    </a:solidFill>
                  </a:tcPr>
                </a:tc>
                <a:extLst>
                  <a:ext uri="{0D108BD9-81ED-4DB2-BD59-A6C34878D82A}">
                    <a16:rowId xmlns:a16="http://schemas.microsoft.com/office/drawing/2014/main" val="1244778832"/>
                  </a:ext>
                </a:extLst>
              </a:tr>
              <a:tr h="1493063">
                <a:tc>
                  <a:txBody>
                    <a:bodyPr/>
                    <a:lstStyle/>
                    <a:p>
                      <a:pPr lvl="0">
                        <a:defRPr/>
                      </a:pPr>
                      <a:r>
                        <a:rPr lang="en-US" sz="1400">
                          <a:solidFill>
                            <a:schemeClr val="tx1"/>
                          </a:solidFill>
                          <a:latin typeface="Forma DJR Micro" pitchFamily="2" charset="77"/>
                        </a:rPr>
                        <a:t>Below </a:t>
                      </a:r>
                      <a:br>
                        <a:rPr lang="en-US" sz="1400">
                          <a:solidFill>
                            <a:schemeClr val="tx1"/>
                          </a:solidFill>
                          <a:latin typeface="Forma DJR Micro" pitchFamily="2" charset="77"/>
                        </a:rPr>
                      </a:br>
                      <a:r>
                        <a:rPr lang="en-US" sz="1400">
                          <a:solidFill>
                            <a:schemeClr val="tx1"/>
                          </a:solidFill>
                          <a:latin typeface="Forma DJR Micro" pitchFamily="2" charset="77"/>
                        </a:rPr>
                        <a:t>the OS</a:t>
                      </a:r>
                    </a:p>
                    <a:p>
                      <a:pPr lvl="0">
                        <a:defRPr/>
                      </a:pPr>
                      <a:endParaRPr lang="en-US" sz="1400">
                        <a:solidFill>
                          <a:schemeClr val="tx1"/>
                        </a:solidFill>
                        <a:latin typeface="Forma DJR Micro" pitchFamily="2" charset="77"/>
                      </a:endParaRPr>
                    </a:p>
                    <a:p>
                      <a:pPr marL="0" marR="0" lvl="0" indent="0" algn="l" defTabSz="91333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tx1"/>
                        </a:solidFill>
                        <a:effectLst/>
                        <a:uLnTx/>
                        <a:uFillTx/>
                        <a:latin typeface="Forma DJR Micro" pitchFamily="2" charset="77"/>
                        <a:ea typeface="+mn-ea"/>
                        <a:cs typeface="+mn-cs"/>
                      </a:endParaRP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a:lnSpc>
                          <a:spcPct val="90000"/>
                        </a:lnSpc>
                        <a:spcBef>
                          <a:spcPts val="300"/>
                        </a:spcBef>
                        <a:defRPr/>
                      </a:pPr>
                      <a:r>
                        <a:rPr lang="en-US" sz="1200">
                          <a:solidFill>
                            <a:schemeClr val="tx1"/>
                          </a:solidFill>
                          <a:latin typeface="Forma DJR Micro" pitchFamily="2" charset="77"/>
                        </a:rPr>
                        <a:t>HP BIOSphere</a:t>
                      </a:r>
                      <a:r>
                        <a:rPr lang="en-US" sz="1200" baseline="30000">
                          <a:solidFill>
                            <a:schemeClr val="tx1"/>
                          </a:solidFill>
                          <a:latin typeface="Forma DJR Micro" pitchFamily="2" charset="77"/>
                        </a:rPr>
                        <a:t>20</a:t>
                      </a:r>
                      <a:br>
                        <a:rPr lang="en-US" sz="1200" baseline="30000">
                          <a:solidFill>
                            <a:schemeClr val="tx1"/>
                          </a:solidFill>
                          <a:latin typeface="Forma DJR Micro" pitchFamily="2" charset="77"/>
                        </a:rPr>
                      </a:br>
                      <a:r>
                        <a:rPr lang="en-US" sz="1000">
                          <a:solidFill>
                            <a:schemeClr val="tx1"/>
                          </a:solidFill>
                          <a:latin typeface="Forma DJR Micro" pitchFamily="2" charset="77"/>
                        </a:rPr>
                        <a:t>Comprehensive bios management</a:t>
                      </a:r>
                    </a:p>
                    <a:p>
                      <a:pPr lvl="0">
                        <a:lnSpc>
                          <a:spcPct val="90000"/>
                        </a:lnSpc>
                        <a:spcBef>
                          <a:spcPts val="300"/>
                        </a:spcBef>
                        <a:defRPr/>
                      </a:pPr>
                      <a:r>
                        <a:rPr lang="en-US" sz="1200">
                          <a:solidFill>
                            <a:schemeClr val="tx1"/>
                          </a:solidFill>
                          <a:latin typeface="Forma DJR Micro" pitchFamily="2" charset="77"/>
                        </a:rPr>
                        <a:t>HP Sure Start</a:t>
                      </a:r>
                      <a:r>
                        <a:rPr lang="en-US" sz="1200" baseline="30000">
                          <a:solidFill>
                            <a:schemeClr val="tx1"/>
                          </a:solidFill>
                          <a:latin typeface="Forma DJR Micro" pitchFamily="2" charset="77"/>
                        </a:rPr>
                        <a:t>21</a:t>
                      </a:r>
                      <a:br>
                        <a:rPr lang="en-US" sz="1200" baseline="30000">
                          <a:solidFill>
                            <a:schemeClr val="tx1"/>
                          </a:solidFill>
                          <a:latin typeface="Forma DJR Micro" pitchFamily="2" charset="77"/>
                        </a:rPr>
                      </a:br>
                      <a:r>
                        <a:rPr lang="en-US" sz="1000">
                          <a:solidFill>
                            <a:schemeClr val="tx1"/>
                          </a:solidFill>
                          <a:latin typeface="Forma DJR Micro" pitchFamily="2" charset="77"/>
                        </a:rPr>
                        <a:t>Self-healing endpoint security controller protection</a:t>
                      </a:r>
                    </a:p>
                    <a:p>
                      <a:pPr lvl="0">
                        <a:lnSpc>
                          <a:spcPct val="90000"/>
                        </a:lnSpc>
                        <a:spcBef>
                          <a:spcPts val="300"/>
                        </a:spcBef>
                        <a:defRPr/>
                      </a:pPr>
                      <a:r>
                        <a:rPr lang="en-US" sz="1200">
                          <a:solidFill>
                            <a:schemeClr val="tx1"/>
                          </a:solidFill>
                          <a:latin typeface="Forma DJR Micro" pitchFamily="2" charset="77"/>
                        </a:rPr>
                        <a:t>HP Sure Run</a:t>
                      </a:r>
                      <a:r>
                        <a:rPr lang="en-US" sz="1200" baseline="30000">
                          <a:solidFill>
                            <a:schemeClr val="tx1"/>
                          </a:solidFill>
                          <a:latin typeface="Forma DJR Micro" pitchFamily="2" charset="77"/>
                        </a:rPr>
                        <a:t>22</a:t>
                      </a:r>
                      <a:br>
                        <a:rPr lang="en-US" sz="1200" baseline="30000">
                          <a:solidFill>
                            <a:schemeClr val="tx1"/>
                          </a:solidFill>
                          <a:latin typeface="Forma DJR Micro" pitchFamily="2" charset="77"/>
                        </a:rPr>
                      </a:br>
                      <a:r>
                        <a:rPr lang="en-US" sz="1000">
                          <a:solidFill>
                            <a:schemeClr val="tx1"/>
                          </a:solidFill>
                          <a:latin typeface="Forma DJR Micro" pitchFamily="2" charset="77"/>
                        </a:rPr>
                        <a:t>Protect applications with persistence and kill prevention</a:t>
                      </a:r>
                    </a:p>
                    <a:p>
                      <a:pPr lvl="0">
                        <a:lnSpc>
                          <a:spcPct val="90000"/>
                        </a:lnSpc>
                        <a:spcBef>
                          <a:spcPts val="300"/>
                        </a:spcBef>
                        <a:defRPr/>
                      </a:pPr>
                      <a:r>
                        <a:rPr lang="en-US" sz="1200">
                          <a:solidFill>
                            <a:schemeClr val="tx1"/>
                          </a:solidFill>
                          <a:latin typeface="Forma DJR Micro" pitchFamily="2" charset="77"/>
                        </a:rPr>
                        <a:t>HP Sure Recover</a:t>
                      </a:r>
                      <a:r>
                        <a:rPr lang="en-US" sz="1200" baseline="30000">
                          <a:solidFill>
                            <a:schemeClr val="tx1"/>
                          </a:solidFill>
                          <a:latin typeface="Forma DJR Micro" pitchFamily="2" charset="77"/>
                        </a:rPr>
                        <a:t>23,24</a:t>
                      </a:r>
                      <a:br>
                        <a:rPr lang="en-US" sz="1200" baseline="30000">
                          <a:solidFill>
                            <a:schemeClr val="tx1"/>
                          </a:solidFill>
                          <a:latin typeface="Forma DJR Micro" pitchFamily="2" charset="77"/>
                        </a:rPr>
                      </a:br>
                      <a:r>
                        <a:rPr lang="en-US" sz="1000">
                          <a:solidFill>
                            <a:schemeClr val="tx1"/>
                          </a:solidFill>
                          <a:latin typeface="Forma DJR Micro" pitchFamily="2" charset="77"/>
                        </a:rPr>
                        <a:t>Embedded image recovery</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12248">
                        <a:alpha val="10000"/>
                      </a:srgbClr>
                    </a:solidFill>
                  </a:tcPr>
                </a:tc>
                <a:tc>
                  <a:txBody>
                    <a:bodyPr/>
                    <a:lstStyle/>
                    <a:p>
                      <a:pPr lvl="0">
                        <a:lnSpc>
                          <a:spcPct val="90000"/>
                        </a:lnSpc>
                        <a:defRPr/>
                      </a:pPr>
                      <a:endParaRPr lang="en-US" sz="1000">
                        <a:solidFill>
                          <a:schemeClr val="tx1"/>
                        </a:solidFill>
                        <a:latin typeface="Forma DJR Micro" pitchFamily="2" charset="77"/>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12248">
                        <a:alpha val="20000"/>
                      </a:srgbClr>
                    </a:solidFill>
                  </a:tcPr>
                </a:tc>
                <a:tc>
                  <a:txBody>
                    <a:bodyPr/>
                    <a:lstStyle/>
                    <a:p>
                      <a:pPr lvl="0" defTabSz="913333">
                        <a:lnSpc>
                          <a:spcPct val="90000"/>
                        </a:lnSpc>
                        <a:defRPr/>
                      </a:pPr>
                      <a:r>
                        <a:rPr lang="en-US" sz="1200" kern="0">
                          <a:solidFill>
                            <a:schemeClr val="tx1"/>
                          </a:solidFill>
                          <a:latin typeface="Forma DJR Micro" pitchFamily="2" charset="77"/>
                        </a:rPr>
                        <a:t>HP Secure Erase</a:t>
                      </a:r>
                      <a:r>
                        <a:rPr lang="en-US" sz="1200" kern="0" baseline="30000">
                          <a:solidFill>
                            <a:schemeClr val="tx1"/>
                          </a:solidFill>
                          <a:latin typeface="Forma DJR Micro" pitchFamily="2" charset="77"/>
                        </a:rPr>
                        <a:t>25</a:t>
                      </a:r>
                    </a:p>
                    <a:p>
                      <a:pPr lvl="0" defTabSz="913333">
                        <a:lnSpc>
                          <a:spcPct val="90000"/>
                        </a:lnSpc>
                        <a:defRPr/>
                      </a:pPr>
                      <a:r>
                        <a:rPr lang="en-US" sz="1000" kern="0">
                          <a:solidFill>
                            <a:schemeClr val="tx1"/>
                          </a:solidFill>
                          <a:latin typeface="Forma DJR Micro" pitchFamily="2" charset="77"/>
                        </a:rPr>
                        <a:t>Permanent data removal on HDD/SSD</a:t>
                      </a:r>
                    </a:p>
                    <a:p>
                      <a:pPr lvl="0" defTabSz="913333">
                        <a:lnSpc>
                          <a:spcPct val="90000"/>
                        </a:lnSpc>
                        <a:spcBef>
                          <a:spcPts val="300"/>
                        </a:spcBef>
                        <a:defRPr/>
                      </a:pPr>
                      <a:r>
                        <a:rPr lang="en-US" sz="1200" kern="0">
                          <a:solidFill>
                            <a:schemeClr val="tx1"/>
                          </a:solidFill>
                          <a:latin typeface="Forma DJR Micro" pitchFamily="2" charset="77"/>
                        </a:rPr>
                        <a:t>Certified Self-Encrypting Drives</a:t>
                      </a:r>
                    </a:p>
                    <a:p>
                      <a:pPr lvl="0" defTabSz="913333">
                        <a:lnSpc>
                          <a:spcPct val="90000"/>
                        </a:lnSpc>
                        <a:defRPr/>
                      </a:pPr>
                      <a:r>
                        <a:rPr lang="en-US" sz="1000" kern="0">
                          <a:solidFill>
                            <a:schemeClr val="tx1"/>
                          </a:solidFill>
                          <a:latin typeface="Forma DJR Micro" pitchFamily="2" charset="77"/>
                        </a:rPr>
                        <a:t>HW Data encryption</a:t>
                      </a:r>
                    </a:p>
                    <a:p>
                      <a:pPr lvl="0" defTabSz="913333">
                        <a:lnSpc>
                          <a:spcPct val="90000"/>
                        </a:lnSpc>
                        <a:defRPr/>
                      </a:pPr>
                      <a:endParaRPr lang="en-US" sz="1000" kern="0">
                        <a:solidFill>
                          <a:schemeClr val="tx1"/>
                        </a:solidFill>
                        <a:latin typeface="Forma DJR Micro" pitchFamily="2" charset="77"/>
                      </a:endParaRPr>
                    </a:p>
                    <a:p>
                      <a:pPr lvl="0" defTabSz="913333">
                        <a:lnSpc>
                          <a:spcPct val="90000"/>
                        </a:lnSpc>
                        <a:defRPr/>
                      </a:pPr>
                      <a:endParaRPr lang="en-US" sz="1000" kern="0">
                        <a:solidFill>
                          <a:schemeClr val="tx1"/>
                        </a:solidFill>
                        <a:latin typeface="Forma DJR Micro" pitchFamily="2" charset="77"/>
                      </a:endParaRPr>
                    </a:p>
                  </a:txBody>
                  <a:tcPr>
                    <a:lnL w="6350"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12248">
                        <a:alpha val="30000"/>
                      </a:srgbClr>
                    </a:solidFill>
                  </a:tcPr>
                </a:tc>
                <a:extLst>
                  <a:ext uri="{0D108BD9-81ED-4DB2-BD59-A6C34878D82A}">
                    <a16:rowId xmlns:a16="http://schemas.microsoft.com/office/drawing/2014/main" val="2680371059"/>
                  </a:ext>
                </a:extLst>
              </a:tr>
              <a:tr h="381503">
                <a:tc>
                  <a:txBody>
                    <a:bodyPr/>
                    <a:lstStyle/>
                    <a:p>
                      <a:pPr marL="0" marR="0" lvl="0" indent="0" algn="l" defTabSz="91333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tx1"/>
                        </a:solidFill>
                        <a:effectLst/>
                        <a:uLnTx/>
                        <a:uFillTx/>
                        <a:latin typeface="Forma DJR Micro" pitchFamily="2" charset="77"/>
                        <a:ea typeface="+mn-ea"/>
                        <a:cs typeface="+mn-cs"/>
                      </a:endParaRP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lvl="0" defTabSz="913333">
                        <a:lnSpc>
                          <a:spcPct val="90000"/>
                        </a:lnSpc>
                        <a:defRPr/>
                      </a:pPr>
                      <a:r>
                        <a:rPr lang="en-US" sz="1200" kern="0">
                          <a:latin typeface="Forma DJR Micro" pitchFamily="2" charset="77"/>
                        </a:rPr>
                        <a:t>HP Sure Admin</a:t>
                      </a:r>
                      <a:r>
                        <a:rPr lang="en-US" sz="1200" kern="0" baseline="30000">
                          <a:latin typeface="Forma DJR Micro" pitchFamily="2" charset="77"/>
                        </a:rPr>
                        <a:t>26</a:t>
                      </a:r>
                    </a:p>
                    <a:p>
                      <a:pPr lvl="0" defTabSz="913333">
                        <a:lnSpc>
                          <a:spcPct val="90000"/>
                        </a:lnSpc>
                        <a:defRPr/>
                      </a:pPr>
                      <a:r>
                        <a:rPr lang="en-US" sz="1000" kern="0">
                          <a:latin typeface="Forma DJR Micro" pitchFamily="2" charset="77"/>
                        </a:rPr>
                        <a:t>Cryptographically secure BIOS management</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12248">
                        <a:alpha val="10000"/>
                      </a:srgbClr>
                    </a:solidFill>
                  </a:tcPr>
                </a:tc>
                <a:tc>
                  <a:txBody>
                    <a:bodyPr/>
                    <a:lstStyle/>
                    <a:p>
                      <a:pPr marL="0" lvl="0" indent="0" algn="l" defTabSz="914400" rtl="0" eaLnBrk="1" latinLnBrk="0" hangingPunct="1">
                        <a:lnSpc>
                          <a:spcPct val="90000"/>
                        </a:lnSpc>
                        <a:spcBef>
                          <a:spcPct val="18519"/>
                        </a:spcBef>
                        <a:buFont typeface="Forma DJR Micro" panose="00000000000000090000" pitchFamily="2" charset="0"/>
                        <a:buNone/>
                        <a:tabLst>
                          <a:tab pos="225425" algn="l"/>
                        </a:tabLst>
                        <a:defRPr/>
                      </a:pPr>
                      <a:endParaRPr lang="en-US" sz="1000" kern="1200">
                        <a:solidFill>
                          <a:schemeClr val="tx1"/>
                        </a:solidFill>
                        <a:latin typeface="Forma DJR Micro" pitchFamily="2" charset="77"/>
                        <a:ea typeface="+mn-ea"/>
                        <a:cs typeface="+mn-cs"/>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12248">
                        <a:alpha val="10000"/>
                      </a:srgbClr>
                    </a:solidFill>
                  </a:tcPr>
                </a:tc>
                <a:tc>
                  <a:txBody>
                    <a:bodyPr/>
                    <a:lstStyle/>
                    <a:p>
                      <a:pPr marL="0" lvl="0" indent="0" algn="l" defTabSz="914400" rtl="0" eaLnBrk="1" latinLnBrk="0" hangingPunct="1">
                        <a:lnSpc>
                          <a:spcPct val="90000"/>
                        </a:lnSpc>
                        <a:spcBef>
                          <a:spcPct val="18519"/>
                        </a:spcBef>
                        <a:buFont typeface="Forma DJR Micro" panose="00000000000000090000" pitchFamily="2" charset="0"/>
                        <a:buNone/>
                        <a:tabLst>
                          <a:tab pos="225425" algn="l"/>
                        </a:tabLst>
                        <a:defRPr/>
                      </a:pPr>
                      <a:endParaRPr lang="en-US" sz="1000" kern="1200">
                        <a:solidFill>
                          <a:schemeClr val="accent1">
                            <a:lumMod val="75000"/>
                          </a:schemeClr>
                        </a:solidFill>
                        <a:latin typeface="Forma DJR Micro" pitchFamily="2" charset="77"/>
                        <a:ea typeface="+mn-ea"/>
                        <a:cs typeface="+mn-cs"/>
                      </a:endParaRPr>
                    </a:p>
                  </a:txBody>
                  <a:tcPr>
                    <a:lnL w="6350"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212248">
                        <a:alpha val="30000"/>
                      </a:srgbClr>
                    </a:solidFill>
                  </a:tcPr>
                </a:tc>
                <a:extLst>
                  <a:ext uri="{0D108BD9-81ED-4DB2-BD59-A6C34878D82A}">
                    <a16:rowId xmlns:a16="http://schemas.microsoft.com/office/drawing/2014/main" val="1011373144"/>
                  </a:ext>
                </a:extLst>
              </a:tr>
              <a:tr h="381503">
                <a:tc>
                  <a:txBody>
                    <a:bodyPr/>
                    <a:lstStyle/>
                    <a:p>
                      <a:pPr marL="0" marR="0" lvl="0" indent="0" algn="l" defTabSz="91333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tx1"/>
                        </a:solidFill>
                        <a:effectLst/>
                        <a:uLnTx/>
                        <a:uFillTx/>
                        <a:latin typeface="Forma DJR Micro" pitchFamily="2" charset="77"/>
                        <a:ea typeface="+mn-ea"/>
                        <a:cs typeface="+mn-cs"/>
                      </a:endParaRPr>
                    </a:p>
                  </a:txBody>
                  <a:tcPr>
                    <a:lnL w="12700" cmpd="sng">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lvl="0" defTabSz="913333">
                        <a:lnSpc>
                          <a:spcPct val="90000"/>
                        </a:lnSpc>
                        <a:defRPr/>
                      </a:pPr>
                      <a:r>
                        <a:rPr lang="en-US" sz="1200" kern="0">
                          <a:latin typeface="Forma DJR Micro" pitchFamily="2" charset="77"/>
                        </a:rPr>
                        <a:t>HP TamperLock</a:t>
                      </a:r>
                      <a:r>
                        <a:rPr lang="en-US" sz="1200" kern="0" baseline="30000">
                          <a:latin typeface="Forma DJR Micro" pitchFamily="2" charset="77"/>
                        </a:rPr>
                        <a:t>27</a:t>
                      </a:r>
                    </a:p>
                    <a:p>
                      <a:pPr lvl="0" defTabSz="913333">
                        <a:lnSpc>
                          <a:spcPct val="90000"/>
                        </a:lnSpc>
                        <a:defRPr/>
                      </a:pPr>
                      <a:r>
                        <a:rPr lang="en-US" sz="1000" kern="0">
                          <a:latin typeface="Forma DJR Micro" pitchFamily="2" charset="77"/>
                        </a:rPr>
                        <a:t>Tamper protection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212248">
                        <a:alpha val="10000"/>
                      </a:srgbClr>
                    </a:solidFill>
                  </a:tcPr>
                </a:tc>
                <a:tc>
                  <a:txBody>
                    <a:bodyPr/>
                    <a:lstStyle/>
                    <a:p>
                      <a:pPr lvl="0">
                        <a:lnSpc>
                          <a:spcPct val="90000"/>
                        </a:lnSpc>
                        <a:defRPr/>
                      </a:pPr>
                      <a:endParaRPr lang="en-US" sz="1000">
                        <a:solidFill>
                          <a:schemeClr val="accent1">
                            <a:lumMod val="75000"/>
                          </a:schemeClr>
                        </a:solidFill>
                        <a:latin typeface="Forma DJR Micro" pitchFamily="2" charset="77"/>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212248">
                        <a:alpha val="20000"/>
                      </a:srgbClr>
                    </a:solidFill>
                  </a:tcPr>
                </a:tc>
                <a:tc>
                  <a:txBody>
                    <a:bodyPr/>
                    <a:lstStyle/>
                    <a:p>
                      <a:pPr lvl="0" defTabSz="913333">
                        <a:lnSpc>
                          <a:spcPct val="90000"/>
                        </a:lnSpc>
                        <a:defRPr/>
                      </a:pPr>
                      <a:endParaRPr lang="en-US" sz="1000" kern="0">
                        <a:latin typeface="Forma DJR Micro" pitchFamily="2" charset="77"/>
                      </a:endParaRPr>
                    </a:p>
                  </a:txBody>
                  <a:tcPr>
                    <a:lnL w="6350"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212248">
                        <a:alpha val="30000"/>
                      </a:srgbClr>
                    </a:solidFill>
                  </a:tcPr>
                </a:tc>
                <a:extLst>
                  <a:ext uri="{0D108BD9-81ED-4DB2-BD59-A6C34878D82A}">
                    <a16:rowId xmlns:a16="http://schemas.microsoft.com/office/drawing/2014/main" val="2468781913"/>
                  </a:ext>
                </a:extLst>
              </a:tr>
              <a:tr h="250430">
                <a:tc>
                  <a:txBody>
                    <a:bodyPr/>
                    <a:lstStyle/>
                    <a:p>
                      <a:pPr marL="0" marR="0" lvl="0" indent="0" algn="l" defTabSz="91333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tx1"/>
                        </a:solidFill>
                        <a:effectLst/>
                        <a:uLnTx/>
                        <a:uFillTx/>
                        <a:latin typeface="Forma DJR Micro" pitchFamily="2" charset="77"/>
                        <a:ea typeface="+mn-ea"/>
                        <a:cs typeface="+mn-cs"/>
                      </a:endParaRPr>
                    </a:p>
                  </a:txBody>
                  <a:tcP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alpha val="60000"/>
                      </a:schemeClr>
                    </a:solidFill>
                  </a:tcPr>
                </a:tc>
                <a:tc gridSpan="3">
                  <a:txBody>
                    <a:bodyPr/>
                    <a:lstStyle/>
                    <a:p>
                      <a:pPr marL="0" marR="0" lvl="0" indent="0" algn="ctr" defTabSz="913333" rtl="0" eaLnBrk="1" fontAlgn="auto" latinLnBrk="0" hangingPunct="1">
                        <a:lnSpc>
                          <a:spcPct val="90000"/>
                        </a:lnSpc>
                        <a:spcBef>
                          <a:spcPts val="0"/>
                        </a:spcBef>
                        <a:spcAft>
                          <a:spcPts val="0"/>
                        </a:spcAft>
                        <a:buClrTx/>
                        <a:buSzTx/>
                        <a:buFontTx/>
                        <a:buNone/>
                        <a:tabLst/>
                        <a:defRPr/>
                      </a:pPr>
                      <a:r>
                        <a:rPr lang="en-US" sz="1200">
                          <a:solidFill>
                            <a:schemeClr val="tx1"/>
                          </a:solidFill>
                          <a:latin typeface="Forma DJR Micro" pitchFamily="2" charset="77"/>
                        </a:rPr>
                        <a:t>HP Client Security Manager:</a:t>
                      </a:r>
                      <a:r>
                        <a:rPr lang="en-US" sz="1200" baseline="30000">
                          <a:solidFill>
                            <a:schemeClr val="tx1"/>
                          </a:solidFill>
                          <a:latin typeface="Forma DJR Micro" pitchFamily="2" charset="77"/>
                        </a:rPr>
                        <a:t> </a:t>
                      </a:r>
                      <a:r>
                        <a:rPr lang="en-US" sz="1200">
                          <a:solidFill>
                            <a:schemeClr val="tx1"/>
                          </a:solidFill>
                          <a:latin typeface="Forma DJR Micro" pitchFamily="2" charset="77"/>
                        </a:rPr>
                        <a:t>local security management (HP Sure Run and HP Sure Recover)</a:t>
                      </a:r>
                      <a:r>
                        <a:rPr lang="en-US" sz="1200" baseline="30000">
                          <a:solidFill>
                            <a:schemeClr val="tx1"/>
                          </a:solidFill>
                          <a:latin typeface="Forma DJR Micro" pitchFamily="2" charset="77"/>
                        </a:rPr>
                        <a:t>22,23,28</a:t>
                      </a:r>
                    </a:p>
                  </a:txBody>
                  <a:tcPr anchor="ctr">
                    <a:lnL w="6350" cap="flat" cmpd="sng" algn="ctr">
                      <a:no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2">
                        <a:alpha val="60000"/>
                      </a:schemeClr>
                    </a:solidFill>
                  </a:tcPr>
                </a:tc>
                <a:tc hMerge="1">
                  <a:txBody>
                    <a:bodyPr/>
                    <a:lstStyle/>
                    <a:p>
                      <a:pPr lvl="0">
                        <a:lnSpc>
                          <a:spcPct val="90000"/>
                        </a:lnSpc>
                        <a:defRPr/>
                      </a:pPr>
                      <a:endParaRPr lang="en-US" sz="1000">
                        <a:solidFill>
                          <a:schemeClr val="accent1">
                            <a:lumMod val="75000"/>
                          </a:schemeClr>
                        </a:solidFill>
                        <a:latin typeface="Forma DJR Micro" pitchFamily="2" charset="77"/>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pPr lvl="0" defTabSz="913333">
                        <a:lnSpc>
                          <a:spcPct val="90000"/>
                        </a:lnSpc>
                        <a:defRPr/>
                      </a:pPr>
                      <a:endParaRPr lang="en-US" sz="1000" kern="0">
                        <a:latin typeface="Forma DJR Micro" pitchFamily="2" charset="77"/>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7958574"/>
                  </a:ext>
                </a:extLst>
              </a:tr>
              <a:tr h="0">
                <a:tc>
                  <a:txBody>
                    <a:bodyPr/>
                    <a:lstStyle/>
                    <a:p>
                      <a:pPr marL="0" marR="0" lvl="0" indent="0" algn="l" defTabSz="913333"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tx1"/>
                        </a:solidFill>
                        <a:effectLst/>
                        <a:uLnTx/>
                        <a:uFillTx/>
                        <a:latin typeface="Forma DJR Micro" pitchFamily="2" charset="77"/>
                        <a:ea typeface="+mn-ea"/>
                        <a:cs typeface="+mn-cs"/>
                      </a:endParaRPr>
                    </a:p>
                  </a:txBody>
                  <a:tcP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alpha val="70000"/>
                      </a:schemeClr>
                    </a:solidFill>
                  </a:tcPr>
                </a:tc>
                <a:tc gridSpan="3">
                  <a:txBody>
                    <a:bodyPr/>
                    <a:lstStyle/>
                    <a:p>
                      <a:pPr marL="0" marR="0" lvl="0" indent="0" algn="ctr" defTabSz="913333" rtl="0" eaLnBrk="1" fontAlgn="auto" latinLnBrk="0" hangingPunct="1">
                        <a:lnSpc>
                          <a:spcPct val="90000"/>
                        </a:lnSpc>
                        <a:spcBef>
                          <a:spcPts val="0"/>
                        </a:spcBef>
                        <a:spcAft>
                          <a:spcPts val="0"/>
                        </a:spcAft>
                        <a:buClrTx/>
                        <a:buSzTx/>
                        <a:buFontTx/>
                        <a:buNone/>
                        <a:tabLst/>
                        <a:defRPr/>
                      </a:pPr>
                      <a:r>
                        <a:rPr lang="en-US" sz="1200">
                          <a:solidFill>
                            <a:schemeClr val="tx1"/>
                          </a:solidFill>
                          <a:latin typeface="Forma DJR Micro" pitchFamily="2" charset="77"/>
                        </a:rPr>
                        <a:t>HP Endpoint Security Controller</a:t>
                      </a:r>
                    </a:p>
                  </a:txBody>
                  <a:tcPr anchor="ctr">
                    <a:lnL w="6350" cap="flat" cmpd="sng" algn="ctr">
                      <a:no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alpha val="7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8695225"/>
                  </a:ext>
                </a:extLst>
              </a:tr>
            </a:tbl>
          </a:graphicData>
        </a:graphic>
      </p:graphicFrame>
      <p:sp>
        <p:nvSpPr>
          <p:cNvPr id="82" name="Rectangle 81">
            <a:extLst>
              <a:ext uri="{FF2B5EF4-FFF2-40B4-BE49-F238E27FC236}">
                <a16:creationId xmlns:a16="http://schemas.microsoft.com/office/drawing/2014/main" id="{08439291-3B83-D070-6A9E-A86525A4B689}"/>
              </a:ext>
            </a:extLst>
          </p:cNvPr>
          <p:cNvSpPr/>
          <p:nvPr/>
        </p:nvSpPr>
        <p:spPr>
          <a:xfrm>
            <a:off x="492347" y="1339669"/>
            <a:ext cx="721176" cy="5033410"/>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TextBox 83">
            <a:extLst>
              <a:ext uri="{FF2B5EF4-FFF2-40B4-BE49-F238E27FC236}">
                <a16:creationId xmlns:a16="http://schemas.microsoft.com/office/drawing/2014/main" id="{2266AA78-1F2B-3B79-C928-5695DEBEE5CF}"/>
              </a:ext>
            </a:extLst>
          </p:cNvPr>
          <p:cNvSpPr txBox="1"/>
          <p:nvPr/>
        </p:nvSpPr>
        <p:spPr>
          <a:xfrm rot="16200000">
            <a:off x="-1520886" y="3451515"/>
            <a:ext cx="5019294" cy="795602"/>
          </a:xfrm>
          <a:prstGeom prst="rect">
            <a:avLst/>
          </a:prstGeom>
          <a:noFill/>
        </p:spPr>
        <p:txBody>
          <a:bodyPr wrap="square">
            <a:spAutoFit/>
          </a:bodyPr>
          <a:lstStyle/>
          <a:p>
            <a:pPr algn="ctr"/>
            <a:r>
              <a:rPr lang="en-US" sz="2000">
                <a:solidFill>
                  <a:schemeClr val="bg1"/>
                </a:solidFill>
                <a:latin typeface="Forma DJR Micro" pitchFamily="2" charset="77"/>
              </a:rPr>
              <a:t>Hardware-enforced protection</a:t>
            </a:r>
          </a:p>
          <a:p>
            <a:endParaRPr lang="en-US" sz="2000"/>
          </a:p>
        </p:txBody>
      </p:sp>
      <p:pic>
        <p:nvPicPr>
          <p:cNvPr id="3" name="Picture 2" descr="A picture containing text, clipart&#10;&#10;Description automatically generated">
            <a:extLst>
              <a:ext uri="{FF2B5EF4-FFF2-40B4-BE49-F238E27FC236}">
                <a16:creationId xmlns:a16="http://schemas.microsoft.com/office/drawing/2014/main" id="{5B0B9DCA-4241-1DF4-F90E-DDEB3C761A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99640" y="348563"/>
            <a:ext cx="721006" cy="721006"/>
          </a:xfrm>
          <a:prstGeom prst="rect">
            <a:avLst/>
          </a:prstGeom>
        </p:spPr>
      </p:pic>
      <p:sp>
        <p:nvSpPr>
          <p:cNvPr id="8" name="Slide Number Placeholder 6">
            <a:extLst>
              <a:ext uri="{FF2B5EF4-FFF2-40B4-BE49-F238E27FC236}">
                <a16:creationId xmlns:a16="http://schemas.microsoft.com/office/drawing/2014/main" id="{E7695545-8EF0-842C-F2F2-1BE8C632DB80}"/>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46</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111982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ark, night&#10;&#10;Description automatically generated">
            <a:extLst>
              <a:ext uri="{FF2B5EF4-FFF2-40B4-BE49-F238E27FC236}">
                <a16:creationId xmlns:a16="http://schemas.microsoft.com/office/drawing/2014/main" id="{72D79CD6-FED4-6DDA-E27F-10DF3569E3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4407" y="1300226"/>
            <a:ext cx="5977593" cy="5557774"/>
          </a:xfrm>
          <a:prstGeom prst="rect">
            <a:avLst/>
          </a:prstGeom>
        </p:spPr>
      </p:pic>
      <p:graphicFrame>
        <p:nvGraphicFramePr>
          <p:cNvPr id="16" name="Table 20">
            <a:extLst>
              <a:ext uri="{FF2B5EF4-FFF2-40B4-BE49-F238E27FC236}">
                <a16:creationId xmlns:a16="http://schemas.microsoft.com/office/drawing/2014/main" id="{ED656257-12CA-AA6E-35E0-878A82617B9A}"/>
              </a:ext>
            </a:extLst>
          </p:cNvPr>
          <p:cNvGraphicFramePr>
            <a:graphicFrameLocks noGrp="1"/>
          </p:cNvGraphicFramePr>
          <p:nvPr/>
        </p:nvGraphicFramePr>
        <p:xfrm>
          <a:off x="-1" y="1435047"/>
          <a:ext cx="6214407" cy="4802217"/>
        </p:xfrm>
        <a:graphic>
          <a:graphicData uri="http://schemas.openxmlformats.org/drawingml/2006/table">
            <a:tbl>
              <a:tblPr firstRow="1" bandRow="1">
                <a:tableStyleId>{5C22544A-7EE6-4342-B048-85BDC9FD1C3A}</a:tableStyleId>
              </a:tblPr>
              <a:tblGrid>
                <a:gridCol w="6214407">
                  <a:extLst>
                    <a:ext uri="{9D8B030D-6E8A-4147-A177-3AD203B41FA5}">
                      <a16:colId xmlns:a16="http://schemas.microsoft.com/office/drawing/2014/main" val="4043640857"/>
                    </a:ext>
                  </a:extLst>
                </a:gridCol>
              </a:tblGrid>
              <a:tr h="633340">
                <a:tc>
                  <a:txBody>
                    <a:bodyPr/>
                    <a:lstStyle/>
                    <a:p>
                      <a:pPr marL="41148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E0905"/>
                          </a:solidFill>
                          <a:effectLst/>
                          <a:uLnTx/>
                          <a:uFillTx/>
                          <a:latin typeface="Forma DJR Micro" pitchFamily="2" charset="77"/>
                          <a:ea typeface="+mn-ea"/>
                          <a:cs typeface="+mn-cs"/>
                        </a:rPr>
                        <a:t>HP BIOS allows for additional security on a lower level</a:t>
                      </a:r>
                    </a:p>
                  </a:txBody>
                  <a:tcPr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664104">
                <a:tc>
                  <a:txBody>
                    <a:bodyPr/>
                    <a:lstStyle/>
                    <a:p>
                      <a:pPr marL="41148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E0905"/>
                          </a:solidFill>
                          <a:effectLst/>
                          <a:uLnTx/>
                          <a:uFillTx/>
                          <a:latin typeface="Forma DJR Micro" pitchFamily="2" charset="77"/>
                          <a:ea typeface="+mn-ea"/>
                          <a:cs typeface="+mn-cs"/>
                        </a:rPr>
                        <a:t>Get back to work faster with responsive HP BIOS support</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1580034">
                <a:tc>
                  <a:txBody>
                    <a:bodyPr/>
                    <a:lstStyle/>
                    <a:p>
                      <a:pPr marL="41148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E0905"/>
                          </a:solidFill>
                          <a:effectLst/>
                          <a:uLnTx/>
                          <a:uFillTx/>
                          <a:latin typeface="Forma DJR Micro" pitchFamily="2" charset="77"/>
                          <a:ea typeface="+mn-ea"/>
                          <a:cs typeface="+mn-cs"/>
                        </a:rPr>
                        <a:t>Increased physical security with</a:t>
                      </a:r>
                    </a:p>
                    <a:p>
                      <a:pPr marL="594360" marR="0" lvl="1" indent="-228600" algn="l" defTabSz="914400"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E0905"/>
                          </a:solidFill>
                          <a:effectLst/>
                          <a:uLnTx/>
                          <a:uFillTx/>
                          <a:latin typeface="Forma DJR Micro" pitchFamily="2" charset="77"/>
                          <a:ea typeface="+mn-ea"/>
                          <a:cs typeface="+mn-cs"/>
                        </a:rPr>
                        <a:t>Lockable front access carriers</a:t>
                      </a:r>
                    </a:p>
                    <a:p>
                      <a:pPr marL="594360" marR="0" lvl="1" indent="-2286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E0905"/>
                          </a:solidFill>
                          <a:effectLst/>
                          <a:uLnTx/>
                          <a:uFillTx/>
                          <a:latin typeface="Forma DJR Micro" pitchFamily="2" charset="77"/>
                          <a:ea typeface="+mn-ea"/>
                          <a:cs typeface="+mn-cs"/>
                        </a:rPr>
                        <a:t>Side panel locks</a:t>
                      </a:r>
                    </a:p>
                    <a:p>
                      <a:pPr marL="594360" marR="0" lvl="1" indent="-2286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E0905"/>
                          </a:solidFill>
                          <a:effectLst/>
                          <a:uLnTx/>
                          <a:uFillTx/>
                          <a:latin typeface="Forma DJR Micro" pitchFamily="2" charset="77"/>
                          <a:ea typeface="+mn-ea"/>
                          <a:cs typeface="+mn-cs"/>
                        </a:rPr>
                        <a:t>Kensington lock slot</a:t>
                      </a:r>
                    </a:p>
                    <a:p>
                      <a:pPr marL="594360" marR="0" lvl="1" indent="-2286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Optional rack mounting for added security</a:t>
                      </a:r>
                      <a:endParaRPr kumimoji="0" lang="en-US" sz="1600" b="0" i="0" u="none" strike="noStrike" kern="1200" cap="none" spc="0" normalizeH="0" baseline="0" noProof="0">
                        <a:ln>
                          <a:noFill/>
                        </a:ln>
                        <a:solidFill>
                          <a:srgbClr val="0E0905"/>
                        </a:solidFill>
                        <a:effectLst/>
                        <a:uLnTx/>
                        <a:uFillTx/>
                        <a:latin typeface="Forma DJR Micro" pitchFamily="2" charset="77"/>
                        <a:ea typeface="+mn-ea"/>
                        <a:cs typeface="+mn-cs"/>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r h="659795">
                <a:tc>
                  <a:txBody>
                    <a:bodyPr/>
                    <a:lstStyle/>
                    <a:p>
                      <a:pPr marL="41148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Secure your data with self-encrypted drives and full volume encryption</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6728656"/>
                  </a:ext>
                </a:extLst>
              </a:tr>
              <a:tr h="605149">
                <a:tc>
                  <a:txBody>
                    <a:bodyPr/>
                    <a:lstStyle/>
                    <a:p>
                      <a:pPr marL="41148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E0905"/>
                          </a:solidFill>
                          <a:effectLst/>
                          <a:uLnTx/>
                          <a:uFillTx/>
                          <a:latin typeface="Forma DJR Micro" pitchFamily="2" charset="77"/>
                          <a:ea typeface="+mn-ea"/>
                          <a:cs typeface="+mn-cs"/>
                        </a:rPr>
                        <a:t>Future-proofed security with TPM 2.0 certification</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5478873"/>
                  </a:ext>
                </a:extLst>
              </a:tr>
              <a:tr h="659795">
                <a:tc>
                  <a:txBody>
                    <a:bodyPr/>
                    <a:lstStyle/>
                    <a:p>
                      <a:pPr marL="41148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E0905"/>
                          </a:solidFill>
                          <a:effectLst/>
                          <a:uLnTx/>
                          <a:uFillTx/>
                          <a:latin typeface="Forma DJR Micro" pitchFamily="2" charset="77"/>
                          <a:ea typeface="+mn-ea"/>
                          <a:cs typeface="+mn-cs"/>
                        </a:rPr>
                        <a:t>HP Platform Certificate for increased security within the</a:t>
                      </a:r>
                      <a:br>
                        <a:rPr kumimoji="0" lang="en-US" sz="1600" b="0" i="0" u="none" strike="noStrike" kern="1200" cap="none" spc="0" normalizeH="0" baseline="0" noProof="0">
                          <a:ln>
                            <a:noFill/>
                          </a:ln>
                          <a:solidFill>
                            <a:srgbClr val="0E0905"/>
                          </a:solidFill>
                          <a:effectLst/>
                          <a:uLnTx/>
                          <a:uFillTx/>
                          <a:latin typeface="Forma DJR Micro" pitchFamily="2" charset="77"/>
                          <a:ea typeface="+mn-ea"/>
                          <a:cs typeface="+mn-cs"/>
                        </a:rPr>
                      </a:br>
                      <a:r>
                        <a:rPr kumimoji="0" lang="en-US" sz="1600" b="0" i="0" u="none" strike="noStrike" kern="1200" cap="none" spc="0" normalizeH="0" baseline="0" noProof="0">
                          <a:ln>
                            <a:noFill/>
                          </a:ln>
                          <a:solidFill>
                            <a:srgbClr val="0E0905"/>
                          </a:solidFill>
                          <a:effectLst/>
                          <a:uLnTx/>
                          <a:uFillTx/>
                          <a:latin typeface="Forma DJR Micro" pitchFamily="2" charset="77"/>
                          <a:ea typeface="+mn-ea"/>
                          <a:cs typeface="+mn-cs"/>
                        </a:rPr>
                        <a:t>HP supply chain</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7642134"/>
                  </a:ext>
                </a:extLst>
              </a:tr>
            </a:tbl>
          </a:graphicData>
        </a:graphic>
      </p:graphicFrame>
      <p:sp>
        <p:nvSpPr>
          <p:cNvPr id="3" name="Title 2">
            <a:extLst>
              <a:ext uri="{FF2B5EF4-FFF2-40B4-BE49-F238E27FC236}">
                <a16:creationId xmlns:a16="http://schemas.microsoft.com/office/drawing/2014/main" id="{00D101F0-F921-A77C-343E-01D704FE806D}"/>
              </a:ext>
            </a:extLst>
          </p:cNvPr>
          <p:cNvSpPr>
            <a:spLocks noGrp="1"/>
          </p:cNvSpPr>
          <p:nvPr>
            <p:ph type="title"/>
          </p:nvPr>
        </p:nvSpPr>
        <p:spPr/>
        <p:txBody>
          <a:bodyPr lIns="91440"/>
          <a:lstStyle/>
          <a:p>
            <a:r>
              <a:rPr lang="en-US"/>
              <a:t>Z8 Fury G5 security</a:t>
            </a:r>
          </a:p>
        </p:txBody>
      </p:sp>
      <p:pic>
        <p:nvPicPr>
          <p:cNvPr id="4" name="Picture 2" descr="Image">
            <a:extLst>
              <a:ext uri="{FF2B5EF4-FFF2-40B4-BE49-F238E27FC236}">
                <a16:creationId xmlns:a16="http://schemas.microsoft.com/office/drawing/2014/main" id="{814527E7-1554-6DFE-37FE-C98C1D7743B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6">
            <a:extLst>
              <a:ext uri="{FF2B5EF4-FFF2-40B4-BE49-F238E27FC236}">
                <a16:creationId xmlns:a16="http://schemas.microsoft.com/office/drawing/2014/main" id="{54FC499A-57D8-58AD-B1AA-BA9A0E3D6A51}"/>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47</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18628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914DB80-F1A6-7EE7-E708-878E5C8CDB5E}"/>
              </a:ext>
            </a:extLst>
          </p:cNvPr>
          <p:cNvSpPr/>
          <p:nvPr/>
        </p:nvSpPr>
        <p:spPr bwMode="ltGray">
          <a:xfrm>
            <a:off x="0" y="1293636"/>
            <a:ext cx="6472238" cy="11791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itle 3">
            <a:extLst>
              <a:ext uri="{FF2B5EF4-FFF2-40B4-BE49-F238E27FC236}">
                <a16:creationId xmlns:a16="http://schemas.microsoft.com/office/drawing/2014/main" id="{FC6B8EDD-7BCB-411A-EF98-33E34061B0FD}"/>
              </a:ext>
            </a:extLst>
          </p:cNvPr>
          <p:cNvSpPr txBox="1">
            <a:spLocks/>
          </p:cNvSpPr>
          <p:nvPr/>
        </p:nvSpPr>
        <p:spPr>
          <a:xfrm>
            <a:off x="475973" y="1741361"/>
            <a:ext cx="5620027" cy="10098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lvl="0">
              <a:defRPr/>
            </a:pPr>
            <a:r>
              <a:rPr lang="en-US" sz="2400">
                <a:latin typeface="Forma DJR Micro" pitchFamily="2" charset="77"/>
              </a:rPr>
              <a:t>The gold standard</a:t>
            </a:r>
            <a:endParaRPr kumimoji="0" lang="en-US" sz="3600" b="0" i="0" u="none" strike="noStrike" kern="1200" cap="none" normalizeH="0" baseline="0" noProof="0">
              <a:ln>
                <a:noFill/>
              </a:ln>
              <a:effectLst/>
              <a:uLnTx/>
              <a:uFillTx/>
              <a:latin typeface="Forma DJR Micro" pitchFamily="2" charset="77"/>
            </a:endParaRPr>
          </a:p>
        </p:txBody>
      </p:sp>
      <p:pic>
        <p:nvPicPr>
          <p:cNvPr id="19" name="Picture Placeholder 50" descr="Thermometer outline">
            <a:extLst>
              <a:ext uri="{FF2B5EF4-FFF2-40B4-BE49-F238E27FC236}">
                <a16:creationId xmlns:a16="http://schemas.microsoft.com/office/drawing/2014/main" id="{912D2E81-0A93-4A23-8148-933DDB7958C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382658" y="4084245"/>
            <a:ext cx="453707" cy="453707"/>
          </a:xfrm>
          <a:prstGeom prst="rect">
            <a:avLst/>
          </a:prstGeom>
        </p:spPr>
      </p:pic>
      <p:sp>
        <p:nvSpPr>
          <p:cNvPr id="23" name="Text Placeholder 57">
            <a:extLst>
              <a:ext uri="{FF2B5EF4-FFF2-40B4-BE49-F238E27FC236}">
                <a16:creationId xmlns:a16="http://schemas.microsoft.com/office/drawing/2014/main" id="{81377041-58DC-4FE9-9310-A4FCC90ED8FE}"/>
              </a:ext>
            </a:extLst>
          </p:cNvPr>
          <p:cNvSpPr txBox="1">
            <a:spLocks/>
          </p:cNvSpPr>
          <p:nvPr/>
        </p:nvSpPr>
        <p:spPr>
          <a:xfrm>
            <a:off x="1008010" y="2508553"/>
            <a:ext cx="4969583" cy="39552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90000"/>
              </a:lnSpc>
            </a:pPr>
            <a:r>
              <a:rPr lang="en-US" sz="2000" dirty="0">
                <a:solidFill>
                  <a:schemeClr val="tx1"/>
                </a:solidFill>
                <a:latin typeface="Forma DJR Micro" pitchFamily="2" charset="77"/>
              </a:rPr>
              <a:t>Built for longevity with three-year lifecycle</a:t>
            </a:r>
          </a:p>
          <a:p>
            <a:pPr>
              <a:lnSpc>
                <a:spcPct val="190000"/>
              </a:lnSpc>
            </a:pPr>
            <a:r>
              <a:rPr lang="en-US" sz="2000" dirty="0">
                <a:solidFill>
                  <a:schemeClr val="tx1"/>
                </a:solidFill>
                <a:latin typeface="Forma DJR Micro" pitchFamily="2" charset="77"/>
              </a:rPr>
              <a:t>Three-axis testing</a:t>
            </a:r>
          </a:p>
          <a:p>
            <a:pPr>
              <a:lnSpc>
                <a:spcPct val="190000"/>
              </a:lnSpc>
            </a:pPr>
            <a:r>
              <a:rPr lang="en-US" sz="2000" dirty="0">
                <a:solidFill>
                  <a:schemeClr val="tx1"/>
                </a:solidFill>
                <a:latin typeface="Forma DJR Micro" pitchFamily="2" charset="77"/>
              </a:rPr>
              <a:t>Innovative vapor chamber solution</a:t>
            </a:r>
          </a:p>
          <a:p>
            <a:pPr>
              <a:lnSpc>
                <a:spcPct val="190000"/>
              </a:lnSpc>
            </a:pPr>
            <a:r>
              <a:rPr lang="en-US" sz="2000" dirty="0">
                <a:solidFill>
                  <a:schemeClr val="tx1"/>
                </a:solidFill>
                <a:latin typeface="Forma DJR Micro" pitchFamily="2" charset="77"/>
              </a:rPr>
              <a:t>ISV certification</a:t>
            </a:r>
          </a:p>
          <a:p>
            <a:pPr>
              <a:lnSpc>
                <a:spcPct val="190000"/>
              </a:lnSpc>
            </a:pPr>
            <a:r>
              <a:rPr lang="en-US" sz="2000" dirty="0">
                <a:solidFill>
                  <a:schemeClr val="tx1"/>
                </a:solidFill>
                <a:latin typeface="Forma DJR Micro" pitchFamily="2" charset="77"/>
              </a:rPr>
              <a:t>Tested to endure 1000 wipe cycles</a:t>
            </a:r>
            <a:r>
              <a:rPr lang="en-US" sz="2000" baseline="30000" dirty="0">
                <a:solidFill>
                  <a:schemeClr val="tx1"/>
                </a:solidFill>
                <a:latin typeface="Forma DJR Micro" pitchFamily="2" charset="77"/>
              </a:rPr>
              <a:t>29</a:t>
            </a:r>
            <a:r>
              <a:rPr lang="en-US" sz="2000" dirty="0">
                <a:solidFill>
                  <a:schemeClr val="tx1"/>
                </a:solidFill>
                <a:latin typeface="Forma DJR Micro" pitchFamily="2" charset="77"/>
              </a:rPr>
              <a:t> </a:t>
            </a:r>
          </a:p>
          <a:p>
            <a:pPr>
              <a:lnSpc>
                <a:spcPct val="190000"/>
              </a:lnSpc>
            </a:pPr>
            <a:endParaRPr lang="en-US" sz="2000" dirty="0">
              <a:solidFill>
                <a:schemeClr val="tx1"/>
              </a:solidFill>
              <a:latin typeface="Forma DJR Micro" pitchFamily="2" charset="77"/>
            </a:endParaRPr>
          </a:p>
          <a:p>
            <a:pPr>
              <a:lnSpc>
                <a:spcPct val="190000"/>
              </a:lnSpc>
            </a:pPr>
            <a:endParaRPr lang="en-US" sz="2000" dirty="0">
              <a:solidFill>
                <a:schemeClr val="tx1"/>
              </a:solidFill>
              <a:latin typeface="Forma DJR Micro" pitchFamily="2" charset="77"/>
            </a:endParaRPr>
          </a:p>
        </p:txBody>
      </p:sp>
      <p:cxnSp>
        <p:nvCxnSpPr>
          <p:cNvPr id="34" name="Straight Connector 33">
            <a:extLst>
              <a:ext uri="{FF2B5EF4-FFF2-40B4-BE49-F238E27FC236}">
                <a16:creationId xmlns:a16="http://schemas.microsoft.com/office/drawing/2014/main" id="{4E08AB56-5C3D-8825-D40A-7E353250BA5C}"/>
              </a:ext>
            </a:extLst>
          </p:cNvPr>
          <p:cNvCxnSpPr>
            <a:cxnSpLocks/>
          </p:cNvCxnSpPr>
          <p:nvPr/>
        </p:nvCxnSpPr>
        <p:spPr>
          <a:xfrm>
            <a:off x="-3362" y="3192146"/>
            <a:ext cx="65613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9512F4-00DE-807B-A0DB-0FE2DBC566D9}"/>
              </a:ext>
            </a:extLst>
          </p:cNvPr>
          <p:cNvCxnSpPr>
            <a:cxnSpLocks/>
          </p:cNvCxnSpPr>
          <p:nvPr/>
        </p:nvCxnSpPr>
        <p:spPr>
          <a:xfrm>
            <a:off x="-3362" y="3912583"/>
            <a:ext cx="65613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F564A15-1363-3999-F3F0-4A72136E8E2E}"/>
              </a:ext>
            </a:extLst>
          </p:cNvPr>
          <p:cNvCxnSpPr>
            <a:cxnSpLocks/>
          </p:cNvCxnSpPr>
          <p:nvPr/>
        </p:nvCxnSpPr>
        <p:spPr>
          <a:xfrm>
            <a:off x="-3362" y="4633020"/>
            <a:ext cx="65613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0FE0B0-D45C-E430-9A41-20E2CF7547D5}"/>
              </a:ext>
            </a:extLst>
          </p:cNvPr>
          <p:cNvCxnSpPr>
            <a:cxnSpLocks/>
          </p:cNvCxnSpPr>
          <p:nvPr/>
        </p:nvCxnSpPr>
        <p:spPr>
          <a:xfrm>
            <a:off x="-3362" y="5353457"/>
            <a:ext cx="65613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A32216A-9F2B-529A-8D3D-E4168F6FBFEC}"/>
              </a:ext>
            </a:extLst>
          </p:cNvPr>
          <p:cNvCxnSpPr>
            <a:cxnSpLocks/>
          </p:cNvCxnSpPr>
          <p:nvPr/>
        </p:nvCxnSpPr>
        <p:spPr>
          <a:xfrm>
            <a:off x="-3362" y="6073895"/>
            <a:ext cx="65613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361CF0EB-1EA4-2B9B-6BA2-8CE231BD832D}"/>
              </a:ext>
            </a:extLst>
          </p:cNvPr>
          <p:cNvSpPr/>
          <p:nvPr/>
        </p:nvSpPr>
        <p:spPr>
          <a:xfrm>
            <a:off x="6214408" y="-3727"/>
            <a:ext cx="5977591" cy="686172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06E22483-3815-5B3A-3348-F9A945BB09E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6638" y="2598241"/>
            <a:ext cx="545747" cy="545747"/>
          </a:xfrm>
          <a:prstGeom prst="rect">
            <a:avLst/>
          </a:prstGeom>
        </p:spPr>
      </p:pic>
      <p:pic>
        <p:nvPicPr>
          <p:cNvPr id="6" name="Graphic 5">
            <a:extLst>
              <a:ext uri="{FF2B5EF4-FFF2-40B4-BE49-F238E27FC236}">
                <a16:creationId xmlns:a16="http://schemas.microsoft.com/office/drawing/2014/main" id="{B5A15B58-43DA-5AFF-7836-1BB4BCA075E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0911" y="4801188"/>
            <a:ext cx="457200" cy="457200"/>
          </a:xfrm>
          <a:prstGeom prst="rect">
            <a:avLst/>
          </a:prstGeom>
        </p:spPr>
      </p:pic>
      <p:pic>
        <p:nvPicPr>
          <p:cNvPr id="8" name="Graphic 7">
            <a:extLst>
              <a:ext uri="{FF2B5EF4-FFF2-40B4-BE49-F238E27FC236}">
                <a16:creationId xmlns:a16="http://schemas.microsoft.com/office/drawing/2014/main" id="{D64D6F99-2565-5B38-B801-4A7F659F170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35469" y="5430740"/>
            <a:ext cx="548084" cy="548084"/>
          </a:xfrm>
          <a:prstGeom prst="rect">
            <a:avLst/>
          </a:prstGeom>
        </p:spPr>
      </p:pic>
      <p:pic>
        <p:nvPicPr>
          <p:cNvPr id="29" name="Graphic 28">
            <a:extLst>
              <a:ext uri="{FF2B5EF4-FFF2-40B4-BE49-F238E27FC236}">
                <a16:creationId xmlns:a16="http://schemas.microsoft.com/office/drawing/2014/main" id="{2E93BFD0-C080-9319-C5BA-C34FEDF7A30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31184" y="3281085"/>
            <a:ext cx="556655" cy="556655"/>
          </a:xfrm>
          <a:prstGeom prst="rect">
            <a:avLst/>
          </a:prstGeom>
        </p:spPr>
      </p:pic>
      <p:pic>
        <p:nvPicPr>
          <p:cNvPr id="3" name="Picture 2" descr="A picture containing indoor, black, dark, image&#10;&#10;Description automatically generated">
            <a:extLst>
              <a:ext uri="{FF2B5EF4-FFF2-40B4-BE49-F238E27FC236}">
                <a16:creationId xmlns:a16="http://schemas.microsoft.com/office/drawing/2014/main" id="{67E03D0E-3882-E419-C156-28B1546CF02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402261" y="0"/>
            <a:ext cx="5313766" cy="6322263"/>
          </a:xfrm>
          <a:prstGeom prst="rect">
            <a:avLst/>
          </a:prstGeom>
        </p:spPr>
      </p:pic>
      <p:sp>
        <p:nvSpPr>
          <p:cNvPr id="4" name="Title 3">
            <a:extLst>
              <a:ext uri="{FF2B5EF4-FFF2-40B4-BE49-F238E27FC236}">
                <a16:creationId xmlns:a16="http://schemas.microsoft.com/office/drawing/2014/main" id="{F2E18CC8-4F90-69BB-1B47-0CC898B940C6}"/>
              </a:ext>
            </a:extLst>
          </p:cNvPr>
          <p:cNvSpPr>
            <a:spLocks noGrp="1"/>
          </p:cNvSpPr>
          <p:nvPr>
            <p:ph type="title"/>
          </p:nvPr>
        </p:nvSpPr>
        <p:spPr>
          <a:xfrm>
            <a:off x="331184" y="401234"/>
            <a:ext cx="11582400" cy="600934"/>
          </a:xfrm>
        </p:spPr>
        <p:txBody>
          <a:bodyPr lIns="91440"/>
          <a:lstStyle/>
          <a:p>
            <a:r>
              <a:rPr lang="en-US"/>
              <a:t>Reliability is in our DNA</a:t>
            </a:r>
          </a:p>
        </p:txBody>
      </p:sp>
      <p:pic>
        <p:nvPicPr>
          <p:cNvPr id="5" name="Picture 4" descr="A picture containing black, darkness&#10;&#10;Description automatically generated">
            <a:extLst>
              <a:ext uri="{FF2B5EF4-FFF2-40B4-BE49-F238E27FC236}">
                <a16:creationId xmlns:a16="http://schemas.microsoft.com/office/drawing/2014/main" id="{CFA11BA3-46BE-0CA3-C28B-CC062DB34EC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
        <p:nvSpPr>
          <p:cNvPr id="2" name="Slide Number Placeholder 6">
            <a:extLst>
              <a:ext uri="{FF2B5EF4-FFF2-40B4-BE49-F238E27FC236}">
                <a16:creationId xmlns:a16="http://schemas.microsoft.com/office/drawing/2014/main" id="{327E36CB-9B67-FBA1-A51C-7589F2E2FEF3}"/>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48</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11207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C950FE-ABCD-8995-8CE2-C1D5A9052E7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782429" y="1300226"/>
            <a:ext cx="6409571" cy="5557777"/>
          </a:xfrm>
          <a:prstGeom prst="rect">
            <a:avLst/>
          </a:prstGeom>
        </p:spPr>
      </p:pic>
      <p:sp>
        <p:nvSpPr>
          <p:cNvPr id="10" name="Content Placeholder 2">
            <a:extLst>
              <a:ext uri="{FF2B5EF4-FFF2-40B4-BE49-F238E27FC236}">
                <a16:creationId xmlns:a16="http://schemas.microsoft.com/office/drawing/2014/main" id="{DE291EE0-F230-0A97-0D58-F120DE7425C0}"/>
              </a:ext>
            </a:extLst>
          </p:cNvPr>
          <p:cNvSpPr txBox="1">
            <a:spLocks/>
          </p:cNvSpPr>
          <p:nvPr/>
        </p:nvSpPr>
        <p:spPr>
          <a:xfrm>
            <a:off x="350355" y="1713690"/>
            <a:ext cx="5089745" cy="3761135"/>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System Font Regular"/>
              <a:buChar char="●"/>
            </a:pPr>
            <a:r>
              <a:rPr lang="en-US" sz="1800" dirty="0">
                <a:latin typeface="Forma DJR Micro" pitchFamily="2" charset="77"/>
              </a:rPr>
              <a:t>Front hot-swappable M.2 drives with HP proprietary workstation-class manageability for convenient storage management</a:t>
            </a:r>
          </a:p>
          <a:p>
            <a:pPr>
              <a:lnSpc>
                <a:spcPct val="100000"/>
              </a:lnSpc>
              <a:buFont typeface="System Font Regular"/>
              <a:buChar char="●"/>
            </a:pPr>
            <a:r>
              <a:rPr lang="en-US" sz="1800" dirty="0">
                <a:latin typeface="Forma DJR Micro" pitchFamily="2" charset="77"/>
              </a:rPr>
              <a:t>HP Smart Support provides support agents, secure access to device health insights, and configuration data for faster troubleshooting</a:t>
            </a:r>
            <a:r>
              <a:rPr lang="en-US" sz="1800" baseline="30000" dirty="0">
                <a:latin typeface="Forma DJR Micro" pitchFamily="2" charset="77"/>
              </a:rPr>
              <a:t>30</a:t>
            </a:r>
            <a:r>
              <a:rPr lang="en-US" sz="1800" dirty="0">
                <a:latin typeface="Forma DJR Micro" pitchFamily="2" charset="77"/>
              </a:rPr>
              <a:t> </a:t>
            </a:r>
          </a:p>
          <a:p>
            <a:pPr>
              <a:lnSpc>
                <a:spcPct val="100000"/>
              </a:lnSpc>
              <a:buFont typeface="System Font Regular"/>
              <a:buChar char="●"/>
            </a:pPr>
            <a:r>
              <a:rPr lang="en-US" sz="1800" dirty="0">
                <a:latin typeface="Forma DJR Micro" pitchFamily="2" charset="77"/>
              </a:rPr>
              <a:t>Intel</a:t>
            </a:r>
            <a:r>
              <a:rPr lang="en-US" sz="1800" baseline="30000" dirty="0">
                <a:latin typeface="Forma DJR Micro" pitchFamily="2" charset="77"/>
              </a:rPr>
              <a:t>®</a:t>
            </a:r>
            <a:r>
              <a:rPr lang="en-US" sz="1800" dirty="0">
                <a:latin typeface="Forma DJR Micro" pitchFamily="2" charset="77"/>
              </a:rPr>
              <a:t> vPro</a:t>
            </a:r>
            <a:r>
              <a:rPr lang="en-US" sz="1800" baseline="30000" dirty="0">
                <a:latin typeface="Forma DJR Micro" pitchFamily="2" charset="77"/>
              </a:rPr>
              <a:t>®</a:t>
            </a:r>
            <a:r>
              <a:rPr lang="en-US" sz="1800" dirty="0">
                <a:latin typeface="Forma DJR Micro" pitchFamily="2" charset="77"/>
              </a:rPr>
              <a:t> for easier IT fleet management</a:t>
            </a:r>
            <a:r>
              <a:rPr lang="en-US" sz="1800" baseline="30000" dirty="0">
                <a:latin typeface="Forma DJR Micro" pitchFamily="2" charset="77"/>
              </a:rPr>
              <a:t>31</a:t>
            </a:r>
            <a:r>
              <a:rPr lang="en-US" sz="1800" dirty="0">
                <a:latin typeface="Forma DJR Micro" pitchFamily="2" charset="77"/>
              </a:rPr>
              <a:t> </a:t>
            </a:r>
          </a:p>
          <a:p>
            <a:pPr>
              <a:lnSpc>
                <a:spcPct val="100000"/>
              </a:lnSpc>
              <a:buFont typeface="System Font Regular"/>
              <a:buChar char="●"/>
            </a:pPr>
            <a:r>
              <a:rPr lang="en-US" sz="1800" dirty="0">
                <a:latin typeface="Forma DJR Micro" pitchFamily="2" charset="77"/>
              </a:rPr>
              <a:t>Deploy and maintain systems with </a:t>
            </a:r>
            <a:br>
              <a:rPr lang="en-US" sz="1800" dirty="0">
                <a:latin typeface="Forma DJR Micro" pitchFamily="2" charset="77"/>
              </a:rPr>
            </a:br>
            <a:r>
              <a:rPr lang="en-US" sz="1800" dirty="0">
                <a:latin typeface="Forma DJR Micro" pitchFamily="2" charset="77"/>
              </a:rPr>
              <a:t>HP Manageability Integration Kit</a:t>
            </a:r>
            <a:r>
              <a:rPr lang="en-US" sz="1800" baseline="30000" dirty="0">
                <a:latin typeface="Forma DJR Micro" pitchFamily="2" charset="77"/>
              </a:rPr>
              <a:t>32</a:t>
            </a:r>
            <a:r>
              <a:rPr lang="en-US" sz="1800" dirty="0">
                <a:latin typeface="Forma DJR Micro" pitchFamily="2" charset="77"/>
              </a:rPr>
              <a:t> </a:t>
            </a:r>
          </a:p>
        </p:txBody>
      </p:sp>
      <p:sp>
        <p:nvSpPr>
          <p:cNvPr id="3" name="Title 2">
            <a:extLst>
              <a:ext uri="{FF2B5EF4-FFF2-40B4-BE49-F238E27FC236}">
                <a16:creationId xmlns:a16="http://schemas.microsoft.com/office/drawing/2014/main" id="{35682993-B033-D8D9-9AB1-2432C56E6880}"/>
              </a:ext>
            </a:extLst>
          </p:cNvPr>
          <p:cNvSpPr>
            <a:spLocks noGrp="1"/>
          </p:cNvSpPr>
          <p:nvPr>
            <p:ph type="title"/>
          </p:nvPr>
        </p:nvSpPr>
        <p:spPr/>
        <p:txBody>
          <a:bodyPr lIns="91440"/>
          <a:lstStyle/>
          <a:p>
            <a:r>
              <a:rPr lang="en-US"/>
              <a:t>Manageability</a:t>
            </a:r>
          </a:p>
        </p:txBody>
      </p:sp>
      <p:pic>
        <p:nvPicPr>
          <p:cNvPr id="6" name="Picture 5" descr="A picture containing black, darkness&#10;&#10;Description automatically generated">
            <a:extLst>
              <a:ext uri="{FF2B5EF4-FFF2-40B4-BE49-F238E27FC236}">
                <a16:creationId xmlns:a16="http://schemas.microsoft.com/office/drawing/2014/main" id="{E4B7D8D1-EFA2-B4DD-7E44-C321746450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
        <p:nvSpPr>
          <p:cNvPr id="2" name="Slide Number Placeholder 6">
            <a:extLst>
              <a:ext uri="{FF2B5EF4-FFF2-40B4-BE49-F238E27FC236}">
                <a16:creationId xmlns:a16="http://schemas.microsoft.com/office/drawing/2014/main" id="{69380BAF-14A9-83A2-CC42-941A614A04B6}"/>
              </a:ext>
            </a:extLst>
          </p:cNvPr>
          <p:cNvSpPr txBox="1">
            <a:spLocks/>
          </p:cNvSpPr>
          <p:nvPr/>
        </p:nvSpPr>
        <p:spPr>
          <a:xfrm>
            <a:off x="195948" y="6471430"/>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49</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73536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35E669-8508-CA05-AEE7-FB04C72FC403}"/>
              </a:ext>
            </a:extLst>
          </p:cNvPr>
          <p:cNvSpPr/>
          <p:nvPr/>
        </p:nvSpPr>
        <p:spPr>
          <a:xfrm rot="5400000">
            <a:off x="5473888" y="-5473889"/>
            <a:ext cx="1244223" cy="121920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48CD4851-119B-BCB1-F4C1-C68EE1058CD5}"/>
              </a:ext>
            </a:extLst>
          </p:cNvPr>
          <p:cNvSpPr txBox="1">
            <a:spLocks/>
          </p:cNvSpPr>
          <p:nvPr/>
        </p:nvSpPr>
        <p:spPr>
          <a:xfrm>
            <a:off x="280120" y="306778"/>
            <a:ext cx="11588621" cy="937443"/>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a:buFontTx/>
              <a:tabLst/>
            </a:pPr>
            <a:r>
              <a:rPr lang="en-US" sz="5400">
                <a:latin typeface="Forma DJR Display" pitchFamily="2" charset="77"/>
              </a:rPr>
              <a:t>The advantage of Z AI Workstations</a:t>
            </a:r>
          </a:p>
        </p:txBody>
      </p:sp>
      <p:pic>
        <p:nvPicPr>
          <p:cNvPr id="35" name="Picture 34">
            <a:extLst>
              <a:ext uri="{FF2B5EF4-FFF2-40B4-BE49-F238E27FC236}">
                <a16:creationId xmlns:a16="http://schemas.microsoft.com/office/drawing/2014/main" id="{75ECD114-5A46-D062-95CD-1BD51BA6D65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244219"/>
            <a:ext cx="12192000" cy="5613780"/>
          </a:xfrm>
          <a:prstGeom prst="rect">
            <a:avLst/>
          </a:prstGeom>
        </p:spPr>
      </p:pic>
      <p:sp>
        <p:nvSpPr>
          <p:cNvPr id="3" name="Rectangle 2">
            <a:extLst>
              <a:ext uri="{FF2B5EF4-FFF2-40B4-BE49-F238E27FC236}">
                <a16:creationId xmlns:a16="http://schemas.microsoft.com/office/drawing/2014/main" id="{647DC8DF-2882-02AD-5A3C-2237A29D67F5}"/>
              </a:ext>
            </a:extLst>
          </p:cNvPr>
          <p:cNvSpPr/>
          <p:nvPr/>
        </p:nvSpPr>
        <p:spPr>
          <a:xfrm>
            <a:off x="-1" y="1244221"/>
            <a:ext cx="12192000" cy="5613779"/>
          </a:xfrm>
          <a:prstGeom prst="rect">
            <a:avLst/>
          </a:prstGeom>
          <a:solidFill>
            <a:srgbClr val="000000">
              <a:alpha val="3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640BFE34-7FF7-5773-D0E2-389EA67A686D}"/>
              </a:ext>
            </a:extLst>
          </p:cNvPr>
          <p:cNvGrpSpPr/>
          <p:nvPr/>
        </p:nvGrpSpPr>
        <p:grpSpPr>
          <a:xfrm>
            <a:off x="320468" y="2702116"/>
            <a:ext cx="2878662" cy="2344630"/>
            <a:chOff x="212855" y="2444162"/>
            <a:chExt cx="2878662" cy="2344630"/>
          </a:xfrm>
        </p:grpSpPr>
        <p:sp>
          <p:nvSpPr>
            <p:cNvPr id="19" name="Rectangle 18">
              <a:extLst>
                <a:ext uri="{FF2B5EF4-FFF2-40B4-BE49-F238E27FC236}">
                  <a16:creationId xmlns:a16="http://schemas.microsoft.com/office/drawing/2014/main" id="{90B0BD8A-E29B-7947-D793-78A29C2F8389}"/>
                </a:ext>
              </a:extLst>
            </p:cNvPr>
            <p:cNvSpPr/>
            <p:nvPr/>
          </p:nvSpPr>
          <p:spPr>
            <a:xfrm>
              <a:off x="212855" y="2444162"/>
              <a:ext cx="2725504" cy="2344630"/>
            </a:xfrm>
            <a:prstGeom prst="rect">
              <a:avLst/>
            </a:prstGeom>
            <a:solidFill>
              <a:srgbClr val="FFFFFF">
                <a:alpha val="8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401;p57">
              <a:extLst>
                <a:ext uri="{FF2B5EF4-FFF2-40B4-BE49-F238E27FC236}">
                  <a16:creationId xmlns:a16="http://schemas.microsoft.com/office/drawing/2014/main" id="{844A9FF0-52BD-AB30-6135-CFD4E824C94D}"/>
                </a:ext>
              </a:extLst>
            </p:cNvPr>
            <p:cNvSpPr txBox="1">
              <a:spLocks/>
            </p:cNvSpPr>
            <p:nvPr/>
          </p:nvSpPr>
          <p:spPr>
            <a:xfrm>
              <a:off x="425060" y="3749977"/>
              <a:ext cx="2324102" cy="728282"/>
            </a:xfrm>
            <a:prstGeom prst="rect">
              <a:avLst/>
            </a:prstGeom>
          </p:spPr>
          <p:txBody>
            <a:bodyPr spcFirstLastPara="1" wrap="square" lIns="0" tIns="45700" rIns="0"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spcAft>
                  <a:spcPts val="0"/>
                </a:spcAft>
                <a:buClr>
                  <a:schemeClr val="dk1"/>
                </a:buClr>
                <a:buSzPts val="1100"/>
                <a:buNone/>
                <a:tabLst/>
              </a:pPr>
              <a:r>
                <a:rPr lang="en-US" sz="1400">
                  <a:latin typeface="Forma DJR Display" pitchFamily="2" charset="77"/>
                </a:rPr>
                <a:t>Discrete graphics, advanced processors and large memory and storage configurations</a:t>
              </a:r>
            </a:p>
          </p:txBody>
        </p:sp>
        <p:sp>
          <p:nvSpPr>
            <p:cNvPr id="9" name="Google Shape;401;p57">
              <a:extLst>
                <a:ext uri="{FF2B5EF4-FFF2-40B4-BE49-F238E27FC236}">
                  <a16:creationId xmlns:a16="http://schemas.microsoft.com/office/drawing/2014/main" id="{428F8BA2-C75E-D308-5449-74A4CC70720F}"/>
                </a:ext>
              </a:extLst>
            </p:cNvPr>
            <p:cNvSpPr txBox="1">
              <a:spLocks/>
            </p:cNvSpPr>
            <p:nvPr/>
          </p:nvSpPr>
          <p:spPr>
            <a:xfrm>
              <a:off x="441092" y="2715611"/>
              <a:ext cx="2650425" cy="1131292"/>
            </a:xfrm>
            <a:prstGeom prst="rect">
              <a:avLst/>
            </a:prstGeom>
          </p:spPr>
          <p:txBody>
            <a:bodyPr spcFirstLastPara="1" wrap="square" lIns="0" tIns="45700" rIns="0"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spcBef>
                  <a:spcPts val="0"/>
                </a:spcBef>
                <a:spcAft>
                  <a:spcPts val="0"/>
                </a:spcAft>
                <a:buNone/>
              </a:pPr>
              <a:r>
                <a:rPr lang="en-US" sz="3200">
                  <a:solidFill>
                    <a:srgbClr val="549EF7"/>
                  </a:solidFill>
                  <a:latin typeface="Forma DJR Display" pitchFamily="2" charset="77"/>
                </a:rPr>
                <a:t>Power &amp;</a:t>
              </a:r>
            </a:p>
            <a:p>
              <a:pPr marL="0" lvl="0" indent="0" algn="l" rtl="0">
                <a:spcBef>
                  <a:spcPts val="0"/>
                </a:spcBef>
                <a:spcAft>
                  <a:spcPts val="0"/>
                </a:spcAft>
                <a:buNone/>
              </a:pPr>
              <a:r>
                <a:rPr lang="en-US" sz="3200">
                  <a:solidFill>
                    <a:srgbClr val="549EF7"/>
                  </a:solidFill>
                  <a:latin typeface="Forma DJR Display" pitchFamily="2" charset="77"/>
                </a:rPr>
                <a:t>Performance</a:t>
              </a:r>
              <a:endParaRPr lang="en-US" sz="3600">
                <a:solidFill>
                  <a:srgbClr val="549EF7"/>
                </a:solidFill>
                <a:latin typeface="Forma DJR Display" pitchFamily="2" charset="77"/>
              </a:endParaRPr>
            </a:p>
          </p:txBody>
        </p:sp>
      </p:grpSp>
      <p:sp>
        <p:nvSpPr>
          <p:cNvPr id="28" name="TextBox 27">
            <a:extLst>
              <a:ext uri="{FF2B5EF4-FFF2-40B4-BE49-F238E27FC236}">
                <a16:creationId xmlns:a16="http://schemas.microsoft.com/office/drawing/2014/main" id="{C03A8F6B-8D64-3F6D-79E2-24C0AC517E88}"/>
              </a:ext>
            </a:extLst>
          </p:cNvPr>
          <p:cNvSpPr txBox="1"/>
          <p:nvPr/>
        </p:nvSpPr>
        <p:spPr>
          <a:xfrm>
            <a:off x="993798" y="6541081"/>
            <a:ext cx="1865149" cy="234680"/>
          </a:xfrm>
          <a:prstGeom prst="rect">
            <a:avLst/>
          </a:prstGeom>
          <a:noFill/>
        </p:spPr>
        <p:txBody>
          <a:bodyPr wrap="square">
            <a:spAutoFit/>
          </a:bodyPr>
          <a:lstStyle/>
          <a:p>
            <a:r>
              <a:rPr lang="en-US" sz="1000" b="0" i="0" u="none" strike="noStrike" cap="none">
                <a:solidFill>
                  <a:schemeClr val="bg1"/>
                </a:solidFill>
                <a:latin typeface="Forma DJR Micro" pitchFamily="2" charset="77"/>
                <a:ea typeface="Arial"/>
                <a:cs typeface="Arial"/>
                <a:sym typeface="Arial"/>
              </a:rPr>
              <a:t>Equipping the New Era of AI</a:t>
            </a:r>
            <a:endParaRPr lang="en-US" sz="1000">
              <a:solidFill>
                <a:schemeClr val="bg1"/>
              </a:solidFill>
            </a:endParaRPr>
          </a:p>
        </p:txBody>
      </p:sp>
      <p:pic>
        <p:nvPicPr>
          <p:cNvPr id="30" name="Picture 29">
            <a:extLst>
              <a:ext uri="{FF2B5EF4-FFF2-40B4-BE49-F238E27FC236}">
                <a16:creationId xmlns:a16="http://schemas.microsoft.com/office/drawing/2014/main" id="{DC2CE4E3-2D79-BF1B-A436-000B9FF803D7}"/>
              </a:ext>
            </a:extLst>
          </p:cNvPr>
          <p:cNvPicPr>
            <a:picLocks noChangeAspect="1"/>
          </p:cNvPicPr>
          <p:nvPr/>
        </p:nvPicPr>
        <p:blipFill>
          <a:blip r:embed="rId4"/>
          <a:stretch>
            <a:fillRect/>
          </a:stretch>
        </p:blipFill>
        <p:spPr>
          <a:xfrm>
            <a:off x="320468" y="6504640"/>
            <a:ext cx="431889" cy="196055"/>
          </a:xfrm>
          <a:prstGeom prst="rect">
            <a:avLst/>
          </a:prstGeom>
        </p:spPr>
      </p:pic>
      <p:grpSp>
        <p:nvGrpSpPr>
          <p:cNvPr id="41" name="Group 40">
            <a:extLst>
              <a:ext uri="{FF2B5EF4-FFF2-40B4-BE49-F238E27FC236}">
                <a16:creationId xmlns:a16="http://schemas.microsoft.com/office/drawing/2014/main" id="{A22657DB-243C-85E1-6468-B080B6965E22}"/>
              </a:ext>
            </a:extLst>
          </p:cNvPr>
          <p:cNvGrpSpPr/>
          <p:nvPr/>
        </p:nvGrpSpPr>
        <p:grpSpPr>
          <a:xfrm>
            <a:off x="3263131" y="2702116"/>
            <a:ext cx="2725504" cy="2344630"/>
            <a:chOff x="3223981" y="2436518"/>
            <a:chExt cx="2725504" cy="2344630"/>
          </a:xfrm>
        </p:grpSpPr>
        <p:sp>
          <p:nvSpPr>
            <p:cNvPr id="31" name="Rectangle 30">
              <a:extLst>
                <a:ext uri="{FF2B5EF4-FFF2-40B4-BE49-F238E27FC236}">
                  <a16:creationId xmlns:a16="http://schemas.microsoft.com/office/drawing/2014/main" id="{969D2D73-8D6F-252A-FE89-31FAAF25BE86}"/>
                </a:ext>
              </a:extLst>
            </p:cNvPr>
            <p:cNvSpPr/>
            <p:nvPr/>
          </p:nvSpPr>
          <p:spPr>
            <a:xfrm>
              <a:off x="3223981" y="2436518"/>
              <a:ext cx="2725504" cy="2344630"/>
            </a:xfrm>
            <a:prstGeom prst="rect">
              <a:avLst/>
            </a:prstGeom>
            <a:solidFill>
              <a:srgbClr val="FFFFFF">
                <a:alpha val="8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81;p64">
              <a:extLst>
                <a:ext uri="{FF2B5EF4-FFF2-40B4-BE49-F238E27FC236}">
                  <a16:creationId xmlns:a16="http://schemas.microsoft.com/office/drawing/2014/main" id="{2AAD9683-0D98-39B9-0AF1-FC4B5BB11CEE}"/>
                </a:ext>
              </a:extLst>
            </p:cNvPr>
            <p:cNvSpPr txBox="1">
              <a:spLocks/>
            </p:cNvSpPr>
            <p:nvPr/>
          </p:nvSpPr>
          <p:spPr>
            <a:xfrm>
              <a:off x="3442149" y="3724670"/>
              <a:ext cx="2268212" cy="872483"/>
            </a:xfrm>
            <a:prstGeom prst="rect">
              <a:avLst/>
            </a:prstGeom>
          </p:spPr>
          <p:txBody>
            <a:bodyPr spcFirstLastPara="1" wrap="square" lIns="0" tIns="45700" rIns="0" bIns="45700" anchor="t" anchorCtr="0">
              <a:noAutofit/>
            </a:bodyPr>
            <a:lstStyle>
              <a:defPPr>
                <a:defRPr lang="en-US"/>
              </a:defPPr>
              <a:lvl1pPr>
                <a:spcBef>
                  <a:spcPts val="0"/>
                </a:spcBef>
                <a:buClr>
                  <a:schemeClr val="dk1"/>
                </a:buClr>
                <a:buSzPts val="1100"/>
                <a:buFont typeface="Arial" panose="020B0604020202020204" pitchFamily="34" charset="0"/>
                <a:tabLst/>
                <a:defRPr sz="1400" b="0" u="none">
                  <a:latin typeface="Forma DJR Display" pitchFamily="2" charset="77"/>
                </a:defRPr>
              </a:lvl1pPr>
              <a:lvl2pPr marL="685800" indent="-228600">
                <a:spcBef>
                  <a:spcPts val="500"/>
                </a:spcBef>
                <a:buFont typeface="Arial" panose="020B0604020202020204" pitchFamily="34" charset="0"/>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defRPr sz="1800"/>
              </a:lvl4pPr>
              <a:lvl5pPr marL="2057400" indent="-228600">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vl6pPr>
              <a:lvl7pPr marL="2971800" indent="-228600">
                <a:lnSpc>
                  <a:spcPct val="90000"/>
                </a:lnSpc>
                <a:spcBef>
                  <a:spcPts val="500"/>
                </a:spcBef>
                <a:buFont typeface="Arial" panose="020B0604020202020204" pitchFamily="34" charset="0"/>
                <a:defRPr sz="1800"/>
              </a:lvl7pPr>
              <a:lvl8pPr marL="3429000" indent="-228600">
                <a:lnSpc>
                  <a:spcPct val="90000"/>
                </a:lnSpc>
                <a:spcBef>
                  <a:spcPts val="500"/>
                </a:spcBef>
                <a:buFont typeface="Arial" panose="020B0604020202020204" pitchFamily="34" charset="0"/>
                <a:buChar char="•"/>
                <a:defRPr sz="1800"/>
              </a:lvl8pPr>
              <a:lvl9pPr marL="3886200" indent="-228600">
                <a:lnSpc>
                  <a:spcPct val="90000"/>
                </a:lnSpc>
                <a:spcBef>
                  <a:spcPts val="500"/>
                </a:spcBef>
                <a:buFont typeface="Arial" panose="020B0604020202020204" pitchFamily="34" charset="0"/>
                <a:buChar char="•"/>
                <a:defRPr sz="1800"/>
              </a:lvl9pPr>
            </a:lstStyle>
            <a:p>
              <a:r>
                <a:rPr lang="en-US"/>
                <a:t>Hardware-enforced security protection</a:t>
              </a:r>
              <a:r>
                <a:rPr lang="en-US" baseline="30000"/>
                <a:t>1</a:t>
              </a:r>
              <a:r>
                <a:rPr lang="en-US"/>
                <a:t> and up to 360,000 hours of rigorous testing</a:t>
              </a:r>
              <a:r>
                <a:rPr lang="en-US" baseline="30000"/>
                <a:t>2</a:t>
              </a:r>
            </a:p>
          </p:txBody>
        </p:sp>
        <p:sp>
          <p:nvSpPr>
            <p:cNvPr id="11" name="Google Shape;401;p57">
              <a:extLst>
                <a:ext uri="{FF2B5EF4-FFF2-40B4-BE49-F238E27FC236}">
                  <a16:creationId xmlns:a16="http://schemas.microsoft.com/office/drawing/2014/main" id="{EAFF7A3E-86A4-1E4A-6660-44ECFF41BBE8}"/>
                </a:ext>
              </a:extLst>
            </p:cNvPr>
            <p:cNvSpPr txBox="1">
              <a:spLocks/>
            </p:cNvSpPr>
            <p:nvPr/>
          </p:nvSpPr>
          <p:spPr>
            <a:xfrm>
              <a:off x="3442151" y="2707967"/>
              <a:ext cx="2479598" cy="1131292"/>
            </a:xfrm>
            <a:prstGeom prst="rect">
              <a:avLst/>
            </a:prstGeom>
          </p:spPr>
          <p:txBody>
            <a:bodyPr spcFirstLastPara="1" wrap="square" lIns="0" tIns="45700" rIns="0"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spcBef>
                  <a:spcPts val="0"/>
                </a:spcBef>
                <a:spcAft>
                  <a:spcPts val="0"/>
                </a:spcAft>
                <a:buNone/>
              </a:pPr>
              <a:r>
                <a:rPr lang="en-US" sz="3200">
                  <a:solidFill>
                    <a:srgbClr val="549EF7"/>
                  </a:solidFill>
                  <a:latin typeface="Forma DJR Display" pitchFamily="2" charset="77"/>
                </a:rPr>
                <a:t>Security &amp; </a:t>
              </a:r>
            </a:p>
            <a:p>
              <a:pPr marL="0" lvl="0" indent="0" algn="l" rtl="0">
                <a:spcBef>
                  <a:spcPts val="0"/>
                </a:spcBef>
                <a:spcAft>
                  <a:spcPts val="0"/>
                </a:spcAft>
                <a:buNone/>
              </a:pPr>
              <a:r>
                <a:rPr lang="en-US" sz="3200">
                  <a:solidFill>
                    <a:srgbClr val="549EF7"/>
                  </a:solidFill>
                  <a:latin typeface="Forma DJR Display" pitchFamily="2" charset="77"/>
                </a:rPr>
                <a:t>Reliability</a:t>
              </a:r>
            </a:p>
          </p:txBody>
        </p:sp>
      </p:grpSp>
      <p:grpSp>
        <p:nvGrpSpPr>
          <p:cNvPr id="42" name="Group 41">
            <a:extLst>
              <a:ext uri="{FF2B5EF4-FFF2-40B4-BE49-F238E27FC236}">
                <a16:creationId xmlns:a16="http://schemas.microsoft.com/office/drawing/2014/main" id="{EEB640CC-B1D7-71DF-57B3-3F0AFF72E3EF}"/>
              </a:ext>
            </a:extLst>
          </p:cNvPr>
          <p:cNvGrpSpPr/>
          <p:nvPr/>
        </p:nvGrpSpPr>
        <p:grpSpPr>
          <a:xfrm>
            <a:off x="6203184" y="2702116"/>
            <a:ext cx="2725504" cy="2344630"/>
            <a:chOff x="6246117" y="2444719"/>
            <a:chExt cx="2725504" cy="2344630"/>
          </a:xfrm>
        </p:grpSpPr>
        <p:sp>
          <p:nvSpPr>
            <p:cNvPr id="32" name="Rectangle 31">
              <a:extLst>
                <a:ext uri="{FF2B5EF4-FFF2-40B4-BE49-F238E27FC236}">
                  <a16:creationId xmlns:a16="http://schemas.microsoft.com/office/drawing/2014/main" id="{3791F29D-B8C7-0E95-E677-A89E1784511E}"/>
                </a:ext>
              </a:extLst>
            </p:cNvPr>
            <p:cNvSpPr/>
            <p:nvPr/>
          </p:nvSpPr>
          <p:spPr>
            <a:xfrm>
              <a:off x="6246117" y="2444719"/>
              <a:ext cx="2725504" cy="2344630"/>
            </a:xfrm>
            <a:prstGeom prst="rect">
              <a:avLst/>
            </a:prstGeom>
            <a:solidFill>
              <a:srgbClr val="FFFFFF">
                <a:alpha val="8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482;p64">
              <a:extLst>
                <a:ext uri="{FF2B5EF4-FFF2-40B4-BE49-F238E27FC236}">
                  <a16:creationId xmlns:a16="http://schemas.microsoft.com/office/drawing/2014/main" id="{93CBB876-DD64-C9CD-BD89-5F24238C272B}"/>
                </a:ext>
              </a:extLst>
            </p:cNvPr>
            <p:cNvSpPr txBox="1">
              <a:spLocks/>
            </p:cNvSpPr>
            <p:nvPr/>
          </p:nvSpPr>
          <p:spPr>
            <a:xfrm>
              <a:off x="6430649" y="3754452"/>
              <a:ext cx="2388211" cy="707017"/>
            </a:xfrm>
            <a:prstGeom prst="rect">
              <a:avLst/>
            </a:prstGeom>
          </p:spPr>
          <p:txBody>
            <a:bodyPr spcFirstLastPara="1" wrap="square" lIns="0" tIns="45700" rIns="0"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100"/>
                <a:buNone/>
                <a:tabLst/>
              </a:pPr>
              <a:r>
                <a:rPr lang="en-US" sz="1400" b="0" u="none" kern="1200">
                  <a:solidFill>
                    <a:schemeClr val="tx1"/>
                  </a:solidFill>
                  <a:latin typeface="Forma DJR Display" pitchFamily="2" charset="77"/>
                </a:rPr>
                <a:t>Tested and certified </a:t>
              </a:r>
              <a:r>
                <a:rPr lang="en-US" sz="1400">
                  <a:latin typeface="Forma DJR Display" pitchFamily="2" charset="77"/>
                </a:rPr>
                <a:t>for </a:t>
              </a:r>
              <a:r>
                <a:rPr lang="en-US" sz="1400" b="0" u="none" kern="1200">
                  <a:solidFill>
                    <a:schemeClr val="tx1"/>
                  </a:solidFill>
                  <a:latin typeface="Forma DJR Display" pitchFamily="2" charset="77"/>
                </a:rPr>
                <a:t>optimized performance</a:t>
              </a:r>
              <a:endParaRPr lang="en-US" sz="1400">
                <a:latin typeface="Forma DJR Display" pitchFamily="2" charset="77"/>
              </a:endParaRPr>
            </a:p>
          </p:txBody>
        </p:sp>
        <p:sp>
          <p:nvSpPr>
            <p:cNvPr id="12" name="Google Shape;401;p57">
              <a:extLst>
                <a:ext uri="{FF2B5EF4-FFF2-40B4-BE49-F238E27FC236}">
                  <a16:creationId xmlns:a16="http://schemas.microsoft.com/office/drawing/2014/main" id="{16C54897-6FDC-A130-0E8A-90391CA9DB12}"/>
                </a:ext>
              </a:extLst>
            </p:cNvPr>
            <p:cNvSpPr txBox="1">
              <a:spLocks/>
            </p:cNvSpPr>
            <p:nvPr/>
          </p:nvSpPr>
          <p:spPr>
            <a:xfrm>
              <a:off x="6430651" y="2710694"/>
              <a:ext cx="2479598" cy="1131292"/>
            </a:xfrm>
            <a:prstGeom prst="rect">
              <a:avLst/>
            </a:prstGeom>
          </p:spPr>
          <p:txBody>
            <a:bodyPr spcFirstLastPara="1" wrap="square" lIns="0" tIns="45700" rIns="0"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spcBef>
                  <a:spcPts val="0"/>
                </a:spcBef>
                <a:spcAft>
                  <a:spcPts val="0"/>
                </a:spcAft>
                <a:buNone/>
              </a:pPr>
              <a:r>
                <a:rPr lang="en-US" sz="3200">
                  <a:solidFill>
                    <a:srgbClr val="549EF7"/>
                  </a:solidFill>
                  <a:latin typeface="Forma DJR Display" pitchFamily="2" charset="77"/>
                </a:rPr>
                <a:t>ISV Certifications</a:t>
              </a:r>
            </a:p>
          </p:txBody>
        </p:sp>
      </p:grpSp>
      <p:sp>
        <p:nvSpPr>
          <p:cNvPr id="4" name="TextBox 3">
            <a:extLst>
              <a:ext uri="{FF2B5EF4-FFF2-40B4-BE49-F238E27FC236}">
                <a16:creationId xmlns:a16="http://schemas.microsoft.com/office/drawing/2014/main" id="{8E5D5C5F-5D82-A78D-789E-2564B5782461}"/>
              </a:ext>
            </a:extLst>
          </p:cNvPr>
          <p:cNvSpPr txBox="1"/>
          <p:nvPr/>
        </p:nvSpPr>
        <p:spPr>
          <a:xfrm>
            <a:off x="6036805" y="6548506"/>
            <a:ext cx="6117770" cy="234680"/>
          </a:xfrm>
          <a:prstGeom prst="rect">
            <a:avLst/>
          </a:prstGeom>
          <a:noFill/>
        </p:spPr>
        <p:txBody>
          <a:bodyPr wrap="square">
            <a:spAutoFit/>
          </a:bodyPr>
          <a:lstStyle/>
          <a:p>
            <a:pPr algn="r"/>
            <a:r>
              <a:rPr lang="en-US" sz="1000">
                <a:solidFill>
                  <a:schemeClr val="bg1"/>
                </a:solidFill>
                <a:latin typeface="Forma DJR Micro" pitchFamily="2" charset="77"/>
                <a:cs typeface="Arial"/>
              </a:rPr>
              <a:t>HP Confidential. For use by HP or Partner with Customers under HP CDA only.</a:t>
            </a:r>
          </a:p>
        </p:txBody>
      </p:sp>
      <p:grpSp>
        <p:nvGrpSpPr>
          <p:cNvPr id="10" name="Group 9">
            <a:extLst>
              <a:ext uri="{FF2B5EF4-FFF2-40B4-BE49-F238E27FC236}">
                <a16:creationId xmlns:a16="http://schemas.microsoft.com/office/drawing/2014/main" id="{6C30B53D-3BBE-4BBF-8C3D-3BA881D0EA3E}"/>
              </a:ext>
            </a:extLst>
          </p:cNvPr>
          <p:cNvGrpSpPr/>
          <p:nvPr/>
        </p:nvGrpSpPr>
        <p:grpSpPr>
          <a:xfrm>
            <a:off x="9143237" y="2740162"/>
            <a:ext cx="2789505" cy="2306584"/>
            <a:chOff x="9143237" y="2488440"/>
            <a:chExt cx="2789505" cy="2306584"/>
          </a:xfrm>
        </p:grpSpPr>
        <p:grpSp>
          <p:nvGrpSpPr>
            <p:cNvPr id="43" name="Group 42">
              <a:extLst>
                <a:ext uri="{FF2B5EF4-FFF2-40B4-BE49-F238E27FC236}">
                  <a16:creationId xmlns:a16="http://schemas.microsoft.com/office/drawing/2014/main" id="{49DCED83-7A0E-A4E7-10D6-47D13C3E4106}"/>
                </a:ext>
              </a:extLst>
            </p:cNvPr>
            <p:cNvGrpSpPr/>
            <p:nvPr/>
          </p:nvGrpSpPr>
          <p:grpSpPr>
            <a:xfrm>
              <a:off x="9143237" y="2488440"/>
              <a:ext cx="2789505" cy="2306584"/>
              <a:chOff x="9229509" y="2487729"/>
              <a:chExt cx="2789505" cy="2306584"/>
            </a:xfrm>
          </p:grpSpPr>
          <p:sp>
            <p:nvSpPr>
              <p:cNvPr id="33" name="Rectangle 32">
                <a:extLst>
                  <a:ext uri="{FF2B5EF4-FFF2-40B4-BE49-F238E27FC236}">
                    <a16:creationId xmlns:a16="http://schemas.microsoft.com/office/drawing/2014/main" id="{C27C922D-610B-D370-928D-85E0FB9FEC49}"/>
                  </a:ext>
                </a:extLst>
              </p:cNvPr>
              <p:cNvSpPr/>
              <p:nvPr/>
            </p:nvSpPr>
            <p:spPr>
              <a:xfrm>
                <a:off x="9229509" y="2487729"/>
                <a:ext cx="2725504" cy="2306584"/>
              </a:xfrm>
              <a:prstGeom prst="rect">
                <a:avLst/>
              </a:prstGeom>
              <a:solidFill>
                <a:srgbClr val="FFFFFF">
                  <a:alpha val="8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401;p57">
                <a:extLst>
                  <a:ext uri="{FF2B5EF4-FFF2-40B4-BE49-F238E27FC236}">
                    <a16:creationId xmlns:a16="http://schemas.microsoft.com/office/drawing/2014/main" id="{2616FFA1-CA4D-C4C9-8E87-C2CA26E76AAA}"/>
                  </a:ext>
                </a:extLst>
              </p:cNvPr>
              <p:cNvSpPr txBox="1">
                <a:spLocks/>
              </p:cNvSpPr>
              <p:nvPr/>
            </p:nvSpPr>
            <p:spPr>
              <a:xfrm>
                <a:off x="9465371" y="2705187"/>
                <a:ext cx="2553643" cy="1131292"/>
              </a:xfrm>
              <a:prstGeom prst="rect">
                <a:avLst/>
              </a:prstGeom>
            </p:spPr>
            <p:txBody>
              <a:bodyPr spcFirstLastPara="1" wrap="square" lIns="0" tIns="45700" rIns="0"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spcBef>
                    <a:spcPts val="0"/>
                  </a:spcBef>
                  <a:spcAft>
                    <a:spcPts val="0"/>
                  </a:spcAft>
                  <a:buNone/>
                </a:pPr>
                <a:r>
                  <a:rPr lang="en-US" sz="3200">
                    <a:solidFill>
                      <a:srgbClr val="549EF7"/>
                    </a:solidFill>
                    <a:latin typeface="Forma DJR Display" pitchFamily="2" charset="77"/>
                  </a:rPr>
                  <a:t>Future -</a:t>
                </a:r>
              </a:p>
              <a:p>
                <a:pPr marL="0" lvl="0" indent="0" algn="l" rtl="0">
                  <a:spcBef>
                    <a:spcPts val="0"/>
                  </a:spcBef>
                  <a:spcAft>
                    <a:spcPts val="0"/>
                  </a:spcAft>
                  <a:buNone/>
                </a:pPr>
                <a:r>
                  <a:rPr lang="en-US" sz="3200">
                    <a:solidFill>
                      <a:srgbClr val="549EF7"/>
                    </a:solidFill>
                    <a:latin typeface="Forma DJR Display" pitchFamily="2" charset="77"/>
                  </a:rPr>
                  <a:t>Proofed</a:t>
                </a:r>
              </a:p>
            </p:txBody>
          </p:sp>
        </p:grpSp>
        <p:sp>
          <p:nvSpPr>
            <p:cNvPr id="6" name="Google Shape;482;p64">
              <a:extLst>
                <a:ext uri="{FF2B5EF4-FFF2-40B4-BE49-F238E27FC236}">
                  <a16:creationId xmlns:a16="http://schemas.microsoft.com/office/drawing/2014/main" id="{429C2318-5F9A-3A31-B1CE-66F11F7CED70}"/>
                </a:ext>
              </a:extLst>
            </p:cNvPr>
            <p:cNvSpPr txBox="1">
              <a:spLocks/>
            </p:cNvSpPr>
            <p:nvPr/>
          </p:nvSpPr>
          <p:spPr>
            <a:xfrm>
              <a:off x="9379097" y="3757396"/>
              <a:ext cx="2388211" cy="707017"/>
            </a:xfrm>
            <a:prstGeom prst="rect">
              <a:avLst/>
            </a:prstGeom>
          </p:spPr>
          <p:txBody>
            <a:bodyPr spcFirstLastPara="1" wrap="square" lIns="0" tIns="45700" rIns="0"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100"/>
                <a:buNone/>
                <a:tabLst/>
              </a:pPr>
              <a:r>
                <a:rPr lang="en-US" sz="1400" b="0" u="none" kern="1200">
                  <a:solidFill>
                    <a:schemeClr val="tx1"/>
                  </a:solidFill>
                  <a:latin typeface="Forma DJR Display" pitchFamily="2" charset="77"/>
                </a:rPr>
                <a:t>Upgrade graphics, memory and storage</a:t>
              </a:r>
              <a:r>
                <a:rPr lang="en-US" sz="1400" b="0" u="none" kern="1200" baseline="30000">
                  <a:solidFill>
                    <a:schemeClr val="tx1"/>
                  </a:solidFill>
                  <a:latin typeface="Forma DJR Display" pitchFamily="2" charset="77"/>
                </a:rPr>
                <a:t>3</a:t>
              </a:r>
              <a:r>
                <a:rPr lang="en-US" sz="1400" b="0" u="none" kern="1200">
                  <a:solidFill>
                    <a:schemeClr val="tx1"/>
                  </a:solidFill>
                  <a:latin typeface="Forma DJR Display" pitchFamily="2" charset="77"/>
                </a:rPr>
                <a:t>—without any tools</a:t>
              </a:r>
            </a:p>
          </p:txBody>
        </p:sp>
      </p:grpSp>
    </p:spTree>
    <p:extLst>
      <p:ext uri="{BB962C8B-B14F-4D97-AF65-F5344CB8AC3E}">
        <p14:creationId xmlns:p14="http://schemas.microsoft.com/office/powerpoint/2010/main" val="107439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howing a child something on the computer&#10;&#10;Description automatically generated with medium confidence">
            <a:extLst>
              <a:ext uri="{FF2B5EF4-FFF2-40B4-BE49-F238E27FC236}">
                <a16:creationId xmlns:a16="http://schemas.microsoft.com/office/drawing/2014/main" id="{1FBBDC73-D1CB-64BC-4B86-0B89BB1D7E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74042"/>
          </a:xfrm>
          <a:prstGeom prst="rect">
            <a:avLst/>
          </a:prstGeom>
        </p:spPr>
      </p:pic>
      <p:sp>
        <p:nvSpPr>
          <p:cNvPr id="9" name="Rectangle 8">
            <a:extLst>
              <a:ext uri="{FF2B5EF4-FFF2-40B4-BE49-F238E27FC236}">
                <a16:creationId xmlns:a16="http://schemas.microsoft.com/office/drawing/2014/main" id="{AF02C424-C514-B4F6-EE5D-AB2E95BEC22F}"/>
              </a:ext>
            </a:extLst>
          </p:cNvPr>
          <p:cNvSpPr/>
          <p:nvPr/>
        </p:nvSpPr>
        <p:spPr>
          <a:xfrm rot="10800000">
            <a:off x="0" y="2425700"/>
            <a:ext cx="12192000" cy="4432300"/>
          </a:xfrm>
          <a:prstGeom prst="rect">
            <a:avLst/>
          </a:prstGeom>
          <a:gradFill flip="none" rotWithShape="1">
            <a:gsLst>
              <a:gs pos="0">
                <a:schemeClr val="tx1">
                  <a:alpha val="80056"/>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 name="Straight Connector 10">
            <a:extLst>
              <a:ext uri="{FF2B5EF4-FFF2-40B4-BE49-F238E27FC236}">
                <a16:creationId xmlns:a16="http://schemas.microsoft.com/office/drawing/2014/main" id="{992F7583-6C57-D3BE-B451-674A4A48654B}"/>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B7783795-0E40-6888-C62E-F0705BD00449}"/>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a:solidFill>
                  <a:schemeClr val="bg1"/>
                </a:solidFill>
                <a:latin typeface="Forma DJR Display" pitchFamily="2" charset="77"/>
              </a:rPr>
              <a:t>HP </a:t>
            </a:r>
            <a:r>
              <a:rPr lang="en-US" sz="6000" err="1">
                <a:solidFill>
                  <a:schemeClr val="bg1"/>
                </a:solidFill>
                <a:latin typeface="Forma DJR Display" pitchFamily="2" charset="77"/>
              </a:rPr>
              <a:t>Anyware</a:t>
            </a:r>
            <a:r>
              <a:rPr lang="en-US" sz="6000">
                <a:solidFill>
                  <a:schemeClr val="bg1"/>
                </a:solidFill>
                <a:latin typeface="Forma DJR Display" pitchFamily="2" charset="77"/>
              </a:rPr>
              <a:t> &amp; Services</a:t>
            </a:r>
          </a:p>
        </p:txBody>
      </p:sp>
      <p:pic>
        <p:nvPicPr>
          <p:cNvPr id="3" name="Picture 2" descr="A picture containing text, clipart&#10;&#10;Description automatically generated">
            <a:extLst>
              <a:ext uri="{FF2B5EF4-FFF2-40B4-BE49-F238E27FC236}">
                <a16:creationId xmlns:a16="http://schemas.microsoft.com/office/drawing/2014/main" id="{F25F83B0-3B3F-4566-0E67-D693CDEC46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2" name="Picture 2" descr="Image">
            <a:extLst>
              <a:ext uri="{FF2B5EF4-FFF2-40B4-BE49-F238E27FC236}">
                <a16:creationId xmlns:a16="http://schemas.microsoft.com/office/drawing/2014/main" id="{89FFA45A-C2A5-750A-7991-FFA152A4D84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6">
            <a:extLst>
              <a:ext uri="{FF2B5EF4-FFF2-40B4-BE49-F238E27FC236}">
                <a16:creationId xmlns:a16="http://schemas.microsoft.com/office/drawing/2014/main" id="{0229BE0A-2588-E487-3E3A-2BA9186B6AB5}"/>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solidFill>
                  <a:schemeClr val="bg1"/>
                </a:solidFill>
                <a:latin typeface="Forma DJR Micro" pitchFamily="2" charset="77"/>
              </a:rPr>
              <a:pPr/>
              <a:t>50</a:t>
            </a:fld>
            <a:r>
              <a:rPr lang="en-US" sz="1000">
                <a:solidFill>
                  <a:schemeClr val="bg1"/>
                </a:solidFill>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177725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8F07407-6F2F-B893-8435-F18ABBB859EC}"/>
              </a:ext>
            </a:extLst>
          </p:cNvPr>
          <p:cNvSpPr/>
          <p:nvPr/>
        </p:nvSpPr>
        <p:spPr bwMode="ltGray">
          <a:xfrm>
            <a:off x="7073781" y="3327322"/>
            <a:ext cx="5108383" cy="3511823"/>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F72E7E2-A615-BFC0-3960-350527549B1A}"/>
              </a:ext>
            </a:extLst>
          </p:cNvPr>
          <p:cNvSpPr/>
          <p:nvPr/>
        </p:nvSpPr>
        <p:spPr bwMode="ltGray">
          <a:xfrm>
            <a:off x="0" y="3327322"/>
            <a:ext cx="7083617" cy="3513121"/>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78A1111-6D56-6F8E-8787-F3C158511696}"/>
              </a:ext>
            </a:extLst>
          </p:cNvPr>
          <p:cNvSpPr/>
          <p:nvPr/>
        </p:nvSpPr>
        <p:spPr bwMode="ltGray">
          <a:xfrm>
            <a:off x="0" y="1891105"/>
            <a:ext cx="12192000" cy="1436218"/>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40F578-A323-2072-8D73-B54E343709C1}"/>
              </a:ext>
            </a:extLst>
          </p:cNvPr>
          <p:cNvSpPr/>
          <p:nvPr/>
        </p:nvSpPr>
        <p:spPr bwMode="ltGray">
          <a:xfrm>
            <a:off x="0" y="-16593"/>
            <a:ext cx="12192000" cy="1911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F0881C3-FEF7-0096-E619-0B70C31969E4}"/>
              </a:ext>
            </a:extLst>
          </p:cNvPr>
          <p:cNvSpPr txBox="1"/>
          <p:nvPr/>
        </p:nvSpPr>
        <p:spPr>
          <a:xfrm>
            <a:off x="318426" y="342218"/>
            <a:ext cx="11906681" cy="1328056"/>
          </a:xfrm>
          <a:prstGeom prst="rect">
            <a:avLst/>
          </a:prstGeom>
          <a:noFill/>
        </p:spPr>
        <p:txBody>
          <a:bodyPr wrap="square" lIns="91440" tIns="45720" rIns="91440" bIns="45720" anchor="ctr">
            <a:spAutoFit/>
          </a:bodyPr>
          <a:lstStyle/>
          <a:p>
            <a:pPr>
              <a:lnSpc>
                <a:spcPct val="90000"/>
              </a:lnSpc>
              <a:spcBef>
                <a:spcPts val="0"/>
              </a:spcBef>
              <a:defRPr/>
            </a:pPr>
            <a:r>
              <a:rPr lang="en-US" sz="4400" dirty="0">
                <a:latin typeface="Forma DJR Display"/>
              </a:rPr>
              <a:t>Introducing HP Anyware: The future of </a:t>
            </a:r>
          </a:p>
          <a:p>
            <a:pPr>
              <a:lnSpc>
                <a:spcPct val="90000"/>
              </a:lnSpc>
              <a:spcBef>
                <a:spcPts val="0"/>
              </a:spcBef>
              <a:defRPr/>
            </a:pPr>
            <a:r>
              <a:rPr lang="en-US" sz="4400" dirty="0">
                <a:latin typeface="Forma DJR Display"/>
              </a:rPr>
              <a:t>ZCentral Remote Boost and Teradici CAS</a:t>
            </a:r>
            <a:endParaRPr lang="en-US" dirty="0">
              <a:cs typeface="Calibri"/>
            </a:endParaRPr>
          </a:p>
        </p:txBody>
      </p:sp>
      <p:sp>
        <p:nvSpPr>
          <p:cNvPr id="39" name="TextBox 38">
            <a:extLst>
              <a:ext uri="{FF2B5EF4-FFF2-40B4-BE49-F238E27FC236}">
                <a16:creationId xmlns:a16="http://schemas.microsoft.com/office/drawing/2014/main" id="{1B33726A-C844-E8AE-9969-61B12BC7F08E}"/>
              </a:ext>
            </a:extLst>
          </p:cNvPr>
          <p:cNvSpPr txBox="1"/>
          <p:nvPr/>
        </p:nvSpPr>
        <p:spPr>
          <a:xfrm>
            <a:off x="327951" y="2247050"/>
            <a:ext cx="10685284" cy="766364"/>
          </a:xfrm>
          <a:prstGeom prst="rect">
            <a:avLst/>
          </a:prstGeom>
          <a:noFill/>
        </p:spPr>
        <p:txBody>
          <a:bodyPr wrap="square" lIns="91440" tIns="45720" rIns="91440" bIns="45720" anchor="t">
            <a:spAutoFit/>
          </a:bodyPr>
          <a:lstStyle/>
          <a:p>
            <a:r>
              <a:rPr lang="en-US" sz="2400">
                <a:latin typeface="Forma DJR Micro"/>
              </a:rPr>
              <a:t>HP Anyware software enables secured access to your Z workstations from virtually anywhere.</a:t>
            </a:r>
            <a:r>
              <a:rPr lang="en-US" sz="2400" baseline="30000">
                <a:latin typeface="Forma DJR Micro"/>
              </a:rPr>
              <a:t>13</a:t>
            </a:r>
            <a:endParaRPr lang="en-US" sz="2400">
              <a:latin typeface="Forma DJR Micro" pitchFamily="2" charset="77"/>
            </a:endParaRPr>
          </a:p>
        </p:txBody>
      </p:sp>
      <p:sp>
        <p:nvSpPr>
          <p:cNvPr id="42" name="TextBox 41">
            <a:extLst>
              <a:ext uri="{FF2B5EF4-FFF2-40B4-BE49-F238E27FC236}">
                <a16:creationId xmlns:a16="http://schemas.microsoft.com/office/drawing/2014/main" id="{39AA937D-3280-4B87-021B-7DE4207D364B}"/>
              </a:ext>
            </a:extLst>
          </p:cNvPr>
          <p:cNvSpPr txBox="1"/>
          <p:nvPr/>
        </p:nvSpPr>
        <p:spPr>
          <a:xfrm>
            <a:off x="386981" y="3569920"/>
            <a:ext cx="6470865" cy="377026"/>
          </a:xfrm>
          <a:prstGeom prst="rect">
            <a:avLst/>
          </a:prstGeom>
          <a:noFill/>
        </p:spPr>
        <p:txBody>
          <a:bodyPr wrap="square" lIns="91440" tIns="45720" rIns="91440" bIns="45720" anchor="t">
            <a:spAutoFit/>
          </a:bodyPr>
          <a:lstStyle/>
          <a:p>
            <a:pPr defTabSz="914355"/>
            <a:r>
              <a:rPr lang="en-CA" sz="2000">
                <a:latin typeface="Forma DJR Micro"/>
              </a:rPr>
              <a:t>Two Emmy</a:t>
            </a:r>
            <a:r>
              <a:rPr lang="en-CA" sz="2000" baseline="30000">
                <a:latin typeface="Forma DJR Micro"/>
              </a:rPr>
              <a:t>®</a:t>
            </a:r>
            <a:r>
              <a:rPr lang="en-CA" sz="2000">
                <a:latin typeface="Forma DJR Micro"/>
              </a:rPr>
              <a:t> award winning remote software solutions</a:t>
            </a:r>
          </a:p>
        </p:txBody>
      </p:sp>
      <p:sp>
        <p:nvSpPr>
          <p:cNvPr id="46" name="TextBox 45">
            <a:extLst>
              <a:ext uri="{FF2B5EF4-FFF2-40B4-BE49-F238E27FC236}">
                <a16:creationId xmlns:a16="http://schemas.microsoft.com/office/drawing/2014/main" id="{78A8757A-39B9-9BF7-7CB8-89C2A5244CDC}"/>
              </a:ext>
            </a:extLst>
          </p:cNvPr>
          <p:cNvSpPr txBox="1"/>
          <p:nvPr/>
        </p:nvSpPr>
        <p:spPr>
          <a:xfrm>
            <a:off x="7484568" y="3569920"/>
            <a:ext cx="4249103" cy="377026"/>
          </a:xfrm>
          <a:prstGeom prst="rect">
            <a:avLst/>
          </a:prstGeom>
          <a:noFill/>
        </p:spPr>
        <p:txBody>
          <a:bodyPr wrap="square">
            <a:spAutoFit/>
          </a:bodyPr>
          <a:lstStyle/>
          <a:p>
            <a:pPr defTabSz="914355"/>
            <a:r>
              <a:rPr lang="en-CA" sz="2000">
                <a:latin typeface="Forma DJR Micro" pitchFamily="2" charset="77"/>
              </a:rPr>
              <a:t>One new world-class solution</a:t>
            </a:r>
          </a:p>
        </p:txBody>
      </p:sp>
      <p:sp>
        <p:nvSpPr>
          <p:cNvPr id="29" name="Rectangle 28">
            <a:extLst>
              <a:ext uri="{FF2B5EF4-FFF2-40B4-BE49-F238E27FC236}">
                <a16:creationId xmlns:a16="http://schemas.microsoft.com/office/drawing/2014/main" id="{6FB8B2F1-79EB-0BBB-8D96-C207698000AD}"/>
              </a:ext>
            </a:extLst>
          </p:cNvPr>
          <p:cNvSpPr/>
          <p:nvPr/>
        </p:nvSpPr>
        <p:spPr>
          <a:xfrm>
            <a:off x="478899" y="4140208"/>
            <a:ext cx="2926886" cy="1958550"/>
          </a:xfrm>
          <a:prstGeom prst="rect">
            <a:avLst/>
          </a:prstGeom>
          <a:solidFill>
            <a:schemeClr val="bg1"/>
          </a:solidFill>
          <a:ln w="6350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chemeClr val="tx1"/>
              </a:solidFill>
              <a:effectLst/>
              <a:uLnTx/>
              <a:uFillTx/>
              <a:latin typeface="HP Simplified Light"/>
              <a:ea typeface="+mn-ea"/>
              <a:cs typeface="+mn-cs"/>
            </a:endParaRPr>
          </a:p>
        </p:txBody>
      </p:sp>
      <p:sp>
        <p:nvSpPr>
          <p:cNvPr id="51" name="Rectangle 50">
            <a:extLst>
              <a:ext uri="{FF2B5EF4-FFF2-40B4-BE49-F238E27FC236}">
                <a16:creationId xmlns:a16="http://schemas.microsoft.com/office/drawing/2014/main" id="{BEC523B7-35D1-60A5-7448-BCA120EDF45E}"/>
              </a:ext>
            </a:extLst>
          </p:cNvPr>
          <p:cNvSpPr/>
          <p:nvPr/>
        </p:nvSpPr>
        <p:spPr>
          <a:xfrm flipV="1">
            <a:off x="3566712" y="4140208"/>
            <a:ext cx="2939656" cy="1958539"/>
          </a:xfrm>
          <a:prstGeom prst="rect">
            <a:avLst/>
          </a:prstGeom>
          <a:solidFill>
            <a:schemeClr val="bg1"/>
          </a:solidFill>
          <a:ln w="635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chemeClr val="tx1"/>
              </a:solidFill>
              <a:effectLst/>
              <a:uLnTx/>
              <a:uFillTx/>
              <a:latin typeface="HP Simplified Light"/>
              <a:ea typeface="+mn-ea"/>
              <a:cs typeface="+mn-cs"/>
            </a:endParaRPr>
          </a:p>
        </p:txBody>
      </p:sp>
      <p:sp>
        <p:nvSpPr>
          <p:cNvPr id="59" name="Rectangle 58">
            <a:extLst>
              <a:ext uri="{FF2B5EF4-FFF2-40B4-BE49-F238E27FC236}">
                <a16:creationId xmlns:a16="http://schemas.microsoft.com/office/drawing/2014/main" id="{BEFA5068-B44E-A841-C97C-175EC582A1B9}"/>
              </a:ext>
            </a:extLst>
          </p:cNvPr>
          <p:cNvSpPr/>
          <p:nvPr/>
        </p:nvSpPr>
        <p:spPr>
          <a:xfrm flipV="1">
            <a:off x="7529545" y="4140208"/>
            <a:ext cx="4109998" cy="1958539"/>
          </a:xfrm>
          <a:prstGeom prst="rect">
            <a:avLst/>
          </a:prstGeom>
          <a:solidFill>
            <a:schemeClr val="bg1"/>
          </a:solidFill>
          <a:ln w="635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chemeClr val="tx1"/>
              </a:solidFill>
              <a:effectLst/>
              <a:uLnTx/>
              <a:uFillTx/>
              <a:latin typeface="HP Simplified Light"/>
              <a:ea typeface="+mn-ea"/>
              <a:cs typeface="+mn-cs"/>
            </a:endParaRPr>
          </a:p>
        </p:txBody>
      </p:sp>
      <p:sp>
        <p:nvSpPr>
          <p:cNvPr id="25" name="Rectangle 24">
            <a:extLst>
              <a:ext uri="{FF2B5EF4-FFF2-40B4-BE49-F238E27FC236}">
                <a16:creationId xmlns:a16="http://schemas.microsoft.com/office/drawing/2014/main" id="{16CE3069-BAD3-D753-F21D-F082A4255ECA}"/>
              </a:ext>
            </a:extLst>
          </p:cNvPr>
          <p:cNvSpPr/>
          <p:nvPr/>
        </p:nvSpPr>
        <p:spPr>
          <a:xfrm>
            <a:off x="670173" y="5237082"/>
            <a:ext cx="2004791" cy="830997"/>
          </a:xfrm>
          <a:prstGeom prst="rect">
            <a:avLst/>
          </a:prstGeom>
        </p:spPr>
        <p:txBody>
          <a:bodyPr wrap="square">
            <a:spAutoFit/>
          </a:bodyPr>
          <a:lstStyle/>
          <a:p>
            <a:pPr marL="228600" marR="0" lvl="0" indent="-228600" defTabSz="91435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normalizeH="0" baseline="0" noProof="0">
                <a:ln>
                  <a:noFill/>
                </a:ln>
                <a:effectLst/>
                <a:uLnTx/>
                <a:uFillTx/>
                <a:latin typeface="Forma DJR Micro" pitchFamily="2" charset="77"/>
              </a:rPr>
              <a:t>Performance</a:t>
            </a:r>
          </a:p>
          <a:p>
            <a:pPr marL="228600" marR="0" lvl="0" indent="-228600" defTabSz="91435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normalizeH="0" baseline="0" noProof="0">
                <a:ln>
                  <a:noFill/>
                </a:ln>
                <a:effectLst/>
                <a:uLnTx/>
                <a:uFillTx/>
                <a:latin typeface="Forma DJR Micro" pitchFamily="2" charset="77"/>
              </a:rPr>
              <a:t>Flexibility </a:t>
            </a:r>
          </a:p>
          <a:p>
            <a:pPr marL="228600" marR="0" lvl="0" indent="-228600" defTabSz="91435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normalizeH="0" baseline="0" noProof="0">
                <a:ln>
                  <a:noFill/>
                </a:ln>
                <a:effectLst/>
                <a:uLnTx/>
                <a:uFillTx/>
                <a:latin typeface="Forma DJR Micro" pitchFamily="2" charset="77"/>
              </a:rPr>
              <a:t>Security</a:t>
            </a:r>
          </a:p>
        </p:txBody>
      </p:sp>
      <p:grpSp>
        <p:nvGrpSpPr>
          <p:cNvPr id="33" name="Group 32">
            <a:extLst>
              <a:ext uri="{FF2B5EF4-FFF2-40B4-BE49-F238E27FC236}">
                <a16:creationId xmlns:a16="http://schemas.microsoft.com/office/drawing/2014/main" id="{88CBD574-10B2-7518-A16B-DDAB526B3447}"/>
              </a:ext>
            </a:extLst>
          </p:cNvPr>
          <p:cNvGrpSpPr/>
          <p:nvPr/>
        </p:nvGrpSpPr>
        <p:grpSpPr>
          <a:xfrm>
            <a:off x="1063556" y="4352132"/>
            <a:ext cx="1558463" cy="516032"/>
            <a:chOff x="8148530" y="2186386"/>
            <a:chExt cx="1917348" cy="634864"/>
          </a:xfrm>
        </p:grpSpPr>
        <p:pic>
          <p:nvPicPr>
            <p:cNvPr id="35" name="Picture 34">
              <a:extLst>
                <a:ext uri="{FF2B5EF4-FFF2-40B4-BE49-F238E27FC236}">
                  <a16:creationId xmlns:a16="http://schemas.microsoft.com/office/drawing/2014/main" id="{31928ABF-9411-DF75-CA0C-1A5CE713C7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48530" y="2190646"/>
              <a:ext cx="1272307" cy="630604"/>
            </a:xfrm>
            <a:prstGeom prst="rect">
              <a:avLst/>
            </a:prstGeom>
          </p:spPr>
        </p:pic>
        <p:pic>
          <p:nvPicPr>
            <p:cNvPr id="36" name="Picture 35">
              <a:extLst>
                <a:ext uri="{FF2B5EF4-FFF2-40B4-BE49-F238E27FC236}">
                  <a16:creationId xmlns:a16="http://schemas.microsoft.com/office/drawing/2014/main" id="{1C57A616-10D4-0101-4C6E-0ED1E48C1F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47653" y="2186386"/>
              <a:ext cx="618225" cy="630604"/>
            </a:xfrm>
            <a:prstGeom prst="rect">
              <a:avLst/>
            </a:prstGeom>
          </p:spPr>
        </p:pic>
      </p:grpSp>
      <p:sp>
        <p:nvSpPr>
          <p:cNvPr id="34" name="TextBox 33">
            <a:extLst>
              <a:ext uri="{FF2B5EF4-FFF2-40B4-BE49-F238E27FC236}">
                <a16:creationId xmlns:a16="http://schemas.microsoft.com/office/drawing/2014/main" id="{C5191163-6DD1-FB0A-F9F2-7945D503AC9E}"/>
              </a:ext>
            </a:extLst>
          </p:cNvPr>
          <p:cNvSpPr txBox="1"/>
          <p:nvPr/>
        </p:nvSpPr>
        <p:spPr>
          <a:xfrm>
            <a:off x="478898" y="4892982"/>
            <a:ext cx="2896037" cy="307777"/>
          </a:xfrm>
          <a:prstGeom prst="rect">
            <a:avLst/>
          </a:prstGeom>
          <a:noFill/>
        </p:spPr>
        <p:txBody>
          <a:bodyPr wrap="square" rtlCol="0">
            <a:spAutoFit/>
          </a:bodyPr>
          <a:lstStyle/>
          <a:p>
            <a:pPr algn="ctr" defTabSz="914355">
              <a:defRPr/>
            </a:pPr>
            <a:r>
              <a:rPr lang="en-US" sz="1400">
                <a:latin typeface="Forma DJR Micro" pitchFamily="2" charset="77"/>
              </a:rPr>
              <a:t>Cloud Access Software</a:t>
            </a:r>
            <a:endParaRPr lang="en-CA" sz="1400">
              <a:latin typeface="Forma DJR Micro" pitchFamily="2" charset="77"/>
            </a:endParaRPr>
          </a:p>
        </p:txBody>
      </p:sp>
      <p:cxnSp>
        <p:nvCxnSpPr>
          <p:cNvPr id="62" name="Straight Connector 61">
            <a:extLst>
              <a:ext uri="{FF2B5EF4-FFF2-40B4-BE49-F238E27FC236}">
                <a16:creationId xmlns:a16="http://schemas.microsoft.com/office/drawing/2014/main" id="{A1F318F5-75DB-0D56-36CA-4555C4464983}"/>
              </a:ext>
            </a:extLst>
          </p:cNvPr>
          <p:cNvCxnSpPr>
            <a:cxnSpLocks/>
          </p:cNvCxnSpPr>
          <p:nvPr/>
        </p:nvCxnSpPr>
        <p:spPr>
          <a:xfrm>
            <a:off x="686076" y="5204572"/>
            <a:ext cx="25412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37FBC2D4-4F6A-67A7-EA65-1033BB5B2549}"/>
              </a:ext>
            </a:extLst>
          </p:cNvPr>
          <p:cNvPicPr>
            <a:picLocks noChangeAspect="1"/>
          </p:cNvPicPr>
          <p:nvPr/>
        </p:nvPicPr>
        <p:blipFill>
          <a:blip r:embed="rId5"/>
          <a:stretch>
            <a:fillRect/>
          </a:stretch>
        </p:blipFill>
        <p:spPr>
          <a:xfrm>
            <a:off x="4592581" y="4341722"/>
            <a:ext cx="907634" cy="499968"/>
          </a:xfrm>
          <a:prstGeom prst="rect">
            <a:avLst/>
          </a:prstGeom>
        </p:spPr>
      </p:pic>
      <p:sp>
        <p:nvSpPr>
          <p:cNvPr id="38" name="TextBox 37">
            <a:extLst>
              <a:ext uri="{FF2B5EF4-FFF2-40B4-BE49-F238E27FC236}">
                <a16:creationId xmlns:a16="http://schemas.microsoft.com/office/drawing/2014/main" id="{B36C4F0C-10FE-AED9-4613-BCDC34338B2E}"/>
              </a:ext>
            </a:extLst>
          </p:cNvPr>
          <p:cNvSpPr txBox="1"/>
          <p:nvPr/>
        </p:nvSpPr>
        <p:spPr>
          <a:xfrm>
            <a:off x="3617840" y="4879535"/>
            <a:ext cx="2888527" cy="307777"/>
          </a:xfrm>
          <a:prstGeom prst="rect">
            <a:avLst/>
          </a:prstGeom>
          <a:noFill/>
        </p:spPr>
        <p:txBody>
          <a:bodyPr wrap="square" rtlCol="0">
            <a:spAutoFit/>
          </a:bodyPr>
          <a:lstStyle>
            <a:defPPr>
              <a:defRPr lang="en-US"/>
            </a:defPPr>
            <a:lvl1pPr>
              <a:defRPr sz="1400"/>
            </a:lvl1p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b="0" i="0" u="none" strike="noStrike" kern="1200" cap="none" normalizeH="0" baseline="0" noProof="0">
                <a:ln>
                  <a:noFill/>
                </a:ln>
                <a:effectLst/>
                <a:uLnTx/>
                <a:uFillTx/>
                <a:latin typeface="Forma DJR Micro" pitchFamily="2" charset="77"/>
              </a:rPr>
              <a:t>ZCentral</a:t>
            </a:r>
            <a:r>
              <a:rPr lang="en-US">
                <a:latin typeface="Forma DJR Micro" pitchFamily="2" charset="77"/>
              </a:rPr>
              <a:t> </a:t>
            </a:r>
            <a:r>
              <a:rPr kumimoji="0" lang="en-US" b="0" i="0" u="none" strike="noStrike" kern="1200" cap="none" normalizeH="0" baseline="0" noProof="0">
                <a:ln>
                  <a:noFill/>
                </a:ln>
                <a:effectLst/>
                <a:uLnTx/>
                <a:uFillTx/>
                <a:latin typeface="Forma DJR Micro" pitchFamily="2" charset="77"/>
              </a:rPr>
              <a:t>Remote Boost</a:t>
            </a:r>
            <a:endParaRPr kumimoji="0" lang="en-CA" b="0" i="0" u="none" strike="noStrike" kern="1200" cap="none" normalizeH="0" baseline="30000" noProof="0">
              <a:ln>
                <a:noFill/>
              </a:ln>
              <a:effectLst/>
              <a:uLnTx/>
              <a:uFillTx/>
              <a:latin typeface="Forma DJR Micro" pitchFamily="2" charset="77"/>
            </a:endParaRPr>
          </a:p>
        </p:txBody>
      </p:sp>
      <p:sp>
        <p:nvSpPr>
          <p:cNvPr id="26" name="Rectangle 25">
            <a:extLst>
              <a:ext uri="{FF2B5EF4-FFF2-40B4-BE49-F238E27FC236}">
                <a16:creationId xmlns:a16="http://schemas.microsoft.com/office/drawing/2014/main" id="{3E7959BA-CF04-52E8-969C-C10BD8E6B770}"/>
              </a:ext>
            </a:extLst>
          </p:cNvPr>
          <p:cNvSpPr/>
          <p:nvPr/>
        </p:nvSpPr>
        <p:spPr>
          <a:xfrm>
            <a:off x="3671629" y="5271807"/>
            <a:ext cx="2211078" cy="584775"/>
          </a:xfrm>
          <a:prstGeom prst="rect">
            <a:avLst/>
          </a:prstGeom>
        </p:spPr>
        <p:txBody>
          <a:bodyPr wrap="square">
            <a:spAutoFit/>
          </a:bodyPr>
          <a:lstStyle/>
          <a:p>
            <a:pPr marL="228600" indent="-228600" defTabSz="914355">
              <a:buFont typeface="Arial" panose="020B0604020202020204" pitchFamily="34" charset="0"/>
              <a:buChar char="•"/>
              <a:defRPr/>
            </a:pPr>
            <a:r>
              <a:rPr lang="en-US" sz="1600">
                <a:latin typeface="Forma DJR Micro" pitchFamily="2" charset="77"/>
              </a:rPr>
              <a:t>Collaboration </a:t>
            </a:r>
          </a:p>
          <a:p>
            <a:pPr marL="228600" indent="-228600" defTabSz="914355">
              <a:buFont typeface="Arial" panose="020B0604020202020204" pitchFamily="34" charset="0"/>
              <a:buChar char="•"/>
              <a:defRPr/>
            </a:pPr>
            <a:r>
              <a:rPr lang="en-US" sz="1600">
                <a:latin typeface="Forma DJR Micro" pitchFamily="2" charset="77"/>
              </a:rPr>
              <a:t>Useability</a:t>
            </a:r>
          </a:p>
        </p:txBody>
      </p:sp>
      <p:cxnSp>
        <p:nvCxnSpPr>
          <p:cNvPr id="49" name="Straight Connector 48">
            <a:extLst>
              <a:ext uri="{FF2B5EF4-FFF2-40B4-BE49-F238E27FC236}">
                <a16:creationId xmlns:a16="http://schemas.microsoft.com/office/drawing/2014/main" id="{A4F522D5-A23D-1477-D931-368B7968AD42}"/>
              </a:ext>
            </a:extLst>
          </p:cNvPr>
          <p:cNvCxnSpPr>
            <a:cxnSpLocks/>
          </p:cNvCxnSpPr>
          <p:nvPr/>
        </p:nvCxnSpPr>
        <p:spPr>
          <a:xfrm>
            <a:off x="3720134" y="5204572"/>
            <a:ext cx="26268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772FD3B-956B-AA01-3167-341214A49237}"/>
              </a:ext>
            </a:extLst>
          </p:cNvPr>
          <p:cNvSpPr/>
          <p:nvPr/>
        </p:nvSpPr>
        <p:spPr>
          <a:xfrm>
            <a:off x="7824248" y="5006956"/>
            <a:ext cx="1872454" cy="584775"/>
          </a:xfrm>
          <a:prstGeom prst="rect">
            <a:avLst/>
          </a:prstGeom>
        </p:spPr>
        <p:txBody>
          <a:bodyPr wrap="square">
            <a:spAutoFit/>
          </a:bodyPr>
          <a:lstStyle/>
          <a:p>
            <a:pPr marL="285750" indent="-285750" defTabSz="914355">
              <a:buFont typeface="Arial" panose="020B0604020202020204" pitchFamily="34" charset="0"/>
              <a:buChar char="•"/>
              <a:defRPr/>
            </a:pPr>
            <a:r>
              <a:rPr lang="en-US" sz="1600">
                <a:latin typeface="Forma DJR Micro" pitchFamily="2" charset="77"/>
              </a:rPr>
              <a:t>Flexibility</a:t>
            </a:r>
          </a:p>
          <a:p>
            <a:pPr marL="285750" indent="-285750" defTabSz="914355">
              <a:buFont typeface="Arial" panose="020B0604020202020204" pitchFamily="34" charset="0"/>
              <a:buChar char="•"/>
              <a:defRPr/>
            </a:pPr>
            <a:r>
              <a:rPr lang="en-US" sz="1600">
                <a:latin typeface="Forma DJR Micro" pitchFamily="2" charset="77"/>
              </a:rPr>
              <a:t>Security</a:t>
            </a:r>
          </a:p>
        </p:txBody>
      </p:sp>
      <p:sp>
        <p:nvSpPr>
          <p:cNvPr id="32" name="Rectangle 31">
            <a:extLst>
              <a:ext uri="{FF2B5EF4-FFF2-40B4-BE49-F238E27FC236}">
                <a16:creationId xmlns:a16="http://schemas.microsoft.com/office/drawing/2014/main" id="{EFDB8E14-A6AC-9DBC-65FC-0A647510C880}"/>
              </a:ext>
            </a:extLst>
          </p:cNvPr>
          <p:cNvSpPr/>
          <p:nvPr/>
        </p:nvSpPr>
        <p:spPr>
          <a:xfrm>
            <a:off x="9385752" y="5006956"/>
            <a:ext cx="1872454" cy="584775"/>
          </a:xfrm>
          <a:prstGeom prst="rect">
            <a:avLst/>
          </a:prstGeom>
        </p:spPr>
        <p:txBody>
          <a:bodyPr wrap="square">
            <a:spAutoFit/>
          </a:bodyPr>
          <a:lstStyle/>
          <a:p>
            <a:pPr marL="285750" indent="-285750" defTabSz="914355">
              <a:buFont typeface="Arial" panose="020B0604020202020204" pitchFamily="34" charset="0"/>
              <a:buChar char="•"/>
              <a:defRPr/>
            </a:pPr>
            <a:r>
              <a:rPr lang="en-US" sz="1600">
                <a:latin typeface="Forma DJR Micro" pitchFamily="2" charset="77"/>
              </a:rPr>
              <a:t>Collaboration</a:t>
            </a:r>
          </a:p>
          <a:p>
            <a:pPr marL="285750" indent="-285750" defTabSz="914355">
              <a:buFont typeface="Arial" panose="020B0604020202020204" pitchFamily="34" charset="0"/>
              <a:buChar char="•"/>
              <a:defRPr/>
            </a:pPr>
            <a:r>
              <a:rPr lang="en-US" sz="1600">
                <a:latin typeface="Forma DJR Micro" pitchFamily="2" charset="77"/>
              </a:rPr>
              <a:t>Productivity</a:t>
            </a:r>
          </a:p>
        </p:txBody>
      </p:sp>
      <p:cxnSp>
        <p:nvCxnSpPr>
          <p:cNvPr id="63" name="Straight Connector 62">
            <a:extLst>
              <a:ext uri="{FF2B5EF4-FFF2-40B4-BE49-F238E27FC236}">
                <a16:creationId xmlns:a16="http://schemas.microsoft.com/office/drawing/2014/main" id="{C9BFE6AF-9268-8E49-91EC-10BA0C97C2DE}"/>
              </a:ext>
            </a:extLst>
          </p:cNvPr>
          <p:cNvCxnSpPr>
            <a:cxnSpLocks/>
          </p:cNvCxnSpPr>
          <p:nvPr/>
        </p:nvCxnSpPr>
        <p:spPr>
          <a:xfrm>
            <a:off x="7817438" y="4949059"/>
            <a:ext cx="35128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Graphic 73">
            <a:extLst>
              <a:ext uri="{FF2B5EF4-FFF2-40B4-BE49-F238E27FC236}">
                <a16:creationId xmlns:a16="http://schemas.microsoft.com/office/drawing/2014/main" id="{2B3F00E1-8624-74CD-A8D3-5CFFDFD65B0E}"/>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36379" y="4332398"/>
            <a:ext cx="2545480" cy="545459"/>
          </a:xfrm>
          <a:prstGeom prst="rect">
            <a:avLst/>
          </a:prstGeom>
        </p:spPr>
      </p:pic>
      <p:grpSp>
        <p:nvGrpSpPr>
          <p:cNvPr id="2" name="Group 1">
            <a:extLst>
              <a:ext uri="{FF2B5EF4-FFF2-40B4-BE49-F238E27FC236}">
                <a16:creationId xmlns:a16="http://schemas.microsoft.com/office/drawing/2014/main" id="{5245651E-AE88-26B5-7722-287902AE4563}"/>
              </a:ext>
            </a:extLst>
          </p:cNvPr>
          <p:cNvGrpSpPr/>
          <p:nvPr/>
        </p:nvGrpSpPr>
        <p:grpSpPr>
          <a:xfrm>
            <a:off x="7049297" y="4983414"/>
            <a:ext cx="311627" cy="550125"/>
            <a:chOff x="7088729" y="4983414"/>
            <a:chExt cx="311627" cy="550125"/>
          </a:xfrm>
          <a:solidFill>
            <a:schemeClr val="bg1">
              <a:lumMod val="85000"/>
            </a:schemeClr>
          </a:solidFill>
        </p:grpSpPr>
        <p:sp>
          <p:nvSpPr>
            <p:cNvPr id="87" name="Triangle 86">
              <a:extLst>
                <a:ext uri="{FF2B5EF4-FFF2-40B4-BE49-F238E27FC236}">
                  <a16:creationId xmlns:a16="http://schemas.microsoft.com/office/drawing/2014/main" id="{0E12AF75-86FC-6C9B-2F2F-0C3413CEE16D}"/>
                </a:ext>
              </a:extLst>
            </p:cNvPr>
            <p:cNvSpPr/>
            <p:nvPr/>
          </p:nvSpPr>
          <p:spPr>
            <a:xfrm rot="5400000">
              <a:off x="6971382" y="5100761"/>
              <a:ext cx="546322" cy="311627"/>
            </a:xfrm>
            <a:prstGeom prst="triangle">
              <a:avLst>
                <a:gd name="adj" fmla="val 575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856B7AFD-DE6E-D3B3-AD74-DC224EB8725E}"/>
                </a:ext>
              </a:extLst>
            </p:cNvPr>
            <p:cNvSpPr/>
            <p:nvPr/>
          </p:nvSpPr>
          <p:spPr>
            <a:xfrm rot="5400000">
              <a:off x="6971382" y="5104564"/>
              <a:ext cx="546322" cy="311627"/>
            </a:xfrm>
            <a:prstGeom prst="triangle">
              <a:avLst>
                <a:gd name="adj" fmla="val 575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6">
            <a:extLst>
              <a:ext uri="{FF2B5EF4-FFF2-40B4-BE49-F238E27FC236}">
                <a16:creationId xmlns:a16="http://schemas.microsoft.com/office/drawing/2014/main" id="{3F38FA9C-4F03-3769-483D-40E6DCA9B731}"/>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51</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297966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890461-9A3F-57C6-FEB6-1744D03CEE94}"/>
              </a:ext>
            </a:extLst>
          </p:cNvPr>
          <p:cNvSpPr/>
          <p:nvPr/>
        </p:nvSpPr>
        <p:spPr bwMode="ltGray">
          <a:xfrm>
            <a:off x="6083064" y="5484191"/>
            <a:ext cx="6109628" cy="13738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C72522-DDB1-2C3B-A767-B899879D66D0}"/>
              </a:ext>
            </a:extLst>
          </p:cNvPr>
          <p:cNvSpPr/>
          <p:nvPr/>
        </p:nvSpPr>
        <p:spPr bwMode="ltGray">
          <a:xfrm>
            <a:off x="0" y="1145559"/>
            <a:ext cx="12192000" cy="1353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B4DA6F2-DB43-907A-4F47-4FF04A5AFF1E}"/>
              </a:ext>
            </a:extLst>
          </p:cNvPr>
          <p:cNvSpPr/>
          <p:nvPr/>
        </p:nvSpPr>
        <p:spPr bwMode="ltGray">
          <a:xfrm>
            <a:off x="-1960" y="2498560"/>
            <a:ext cx="6083815" cy="4359439"/>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E87A277-5D26-A8A1-26F2-F17251AE69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145558"/>
            <a:ext cx="6096000" cy="4359427"/>
          </a:xfrm>
          <a:prstGeom prst="rect">
            <a:avLst/>
          </a:prstGeom>
        </p:spPr>
      </p:pic>
      <p:sp>
        <p:nvSpPr>
          <p:cNvPr id="4" name="Title 3">
            <a:extLst>
              <a:ext uri="{FF2B5EF4-FFF2-40B4-BE49-F238E27FC236}">
                <a16:creationId xmlns:a16="http://schemas.microsoft.com/office/drawing/2014/main" id="{FEC36998-1E0C-3D54-DF8E-599365D65FBE}"/>
              </a:ext>
            </a:extLst>
          </p:cNvPr>
          <p:cNvSpPr>
            <a:spLocks noGrp="1"/>
          </p:cNvSpPr>
          <p:nvPr>
            <p:ph type="title"/>
          </p:nvPr>
        </p:nvSpPr>
        <p:spPr/>
        <p:txBody>
          <a:bodyPr lIns="91440"/>
          <a:lstStyle/>
          <a:p>
            <a:r>
              <a:rPr lang="en-US"/>
              <a:t>HP Anyware</a:t>
            </a:r>
          </a:p>
        </p:txBody>
      </p:sp>
      <p:sp>
        <p:nvSpPr>
          <p:cNvPr id="3" name="Content Placeholder 2">
            <a:extLst>
              <a:ext uri="{FF2B5EF4-FFF2-40B4-BE49-F238E27FC236}">
                <a16:creationId xmlns:a16="http://schemas.microsoft.com/office/drawing/2014/main" id="{7D9086AD-D4D4-4C64-B56E-C46441358238}"/>
              </a:ext>
            </a:extLst>
          </p:cNvPr>
          <p:cNvSpPr>
            <a:spLocks noGrp="1"/>
          </p:cNvSpPr>
          <p:nvPr>
            <p:ph idx="4294967295"/>
          </p:nvPr>
        </p:nvSpPr>
        <p:spPr>
          <a:xfrm>
            <a:off x="304800" y="1518231"/>
            <a:ext cx="5549900" cy="471488"/>
          </a:xfrm>
        </p:spPr>
        <p:txBody>
          <a:bodyPr lIns="91440">
            <a:noAutofit/>
          </a:bodyPr>
          <a:lstStyle/>
          <a:p>
            <a:pPr marL="0" indent="0">
              <a:lnSpc>
                <a:spcPct val="100000"/>
              </a:lnSpc>
              <a:spcBef>
                <a:spcPts val="0"/>
              </a:spcBef>
              <a:buNone/>
            </a:pPr>
            <a:r>
              <a:rPr lang="en-US" sz="2200" dirty="0">
                <a:latin typeface="Forma DJR Micro" pitchFamily="2" charset="77"/>
              </a:rPr>
              <a:t>Secure access to digital workspaces from any mix of infrastructure, anywhere</a:t>
            </a:r>
            <a:r>
              <a:rPr lang="en-US" sz="2200" baseline="30000" dirty="0">
                <a:latin typeface="Forma DJR Micro" pitchFamily="2" charset="77"/>
              </a:rPr>
              <a:t>1</a:t>
            </a:r>
          </a:p>
        </p:txBody>
      </p:sp>
      <p:sp>
        <p:nvSpPr>
          <p:cNvPr id="42" name="Rectangle 41">
            <a:extLst>
              <a:ext uri="{FF2B5EF4-FFF2-40B4-BE49-F238E27FC236}">
                <a16:creationId xmlns:a16="http://schemas.microsoft.com/office/drawing/2014/main" id="{412BE008-1AC7-E920-71E3-7D66695CFA47}"/>
              </a:ext>
            </a:extLst>
          </p:cNvPr>
          <p:cNvSpPr/>
          <p:nvPr/>
        </p:nvSpPr>
        <p:spPr>
          <a:xfrm rot="10800000">
            <a:off x="6095999" y="3338941"/>
            <a:ext cx="6096000" cy="2166044"/>
          </a:xfrm>
          <a:prstGeom prst="rect">
            <a:avLst/>
          </a:prstGeom>
          <a:gradFill flip="none" rotWithShape="1">
            <a:gsLst>
              <a:gs pos="0">
                <a:schemeClr val="tx1">
                  <a:alpha val="75271"/>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Content Placeholder 2">
            <a:extLst>
              <a:ext uri="{FF2B5EF4-FFF2-40B4-BE49-F238E27FC236}">
                <a16:creationId xmlns:a16="http://schemas.microsoft.com/office/drawing/2014/main" id="{73466BE4-5740-06DD-79F2-D8C63C41414C}"/>
              </a:ext>
            </a:extLst>
          </p:cNvPr>
          <p:cNvSpPr txBox="1">
            <a:spLocks/>
          </p:cNvSpPr>
          <p:nvPr/>
        </p:nvSpPr>
        <p:spPr>
          <a:xfrm>
            <a:off x="6437641" y="5761927"/>
            <a:ext cx="4076156" cy="471519"/>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defRPr/>
            </a:pPr>
            <a:r>
              <a:rPr lang="en-CA" sz="1600">
                <a:latin typeface="Forma DJR Micro" pitchFamily="2" charset="77"/>
              </a:rPr>
              <a:t>Leverages the PCoIP protocol to </a:t>
            </a:r>
            <a:r>
              <a:rPr lang="en-US" sz="1600">
                <a:latin typeface="Forma DJR Micro" pitchFamily="2" charset="77"/>
              </a:rPr>
              <a:t>securely deliver the ultimate user experience to any device, anywhere</a:t>
            </a:r>
          </a:p>
        </p:txBody>
      </p:sp>
      <p:pic>
        <p:nvPicPr>
          <p:cNvPr id="29" name="Graphic 28">
            <a:extLst>
              <a:ext uri="{FF2B5EF4-FFF2-40B4-BE49-F238E27FC236}">
                <a16:creationId xmlns:a16="http://schemas.microsoft.com/office/drawing/2014/main" id="{505338BE-C54B-5A61-FBD3-8117D3760A4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62108" y="349876"/>
            <a:ext cx="2545480" cy="545459"/>
          </a:xfrm>
          <a:prstGeom prst="rect">
            <a:avLst/>
          </a:prstGeom>
        </p:spPr>
      </p:pic>
      <p:sp>
        <p:nvSpPr>
          <p:cNvPr id="41" name="TextBox 40">
            <a:extLst>
              <a:ext uri="{FF2B5EF4-FFF2-40B4-BE49-F238E27FC236}">
                <a16:creationId xmlns:a16="http://schemas.microsoft.com/office/drawing/2014/main" id="{7269341E-E842-578E-B055-383C4B9E583E}"/>
              </a:ext>
            </a:extLst>
          </p:cNvPr>
          <p:cNvSpPr txBox="1"/>
          <p:nvPr/>
        </p:nvSpPr>
        <p:spPr>
          <a:xfrm>
            <a:off x="436876" y="3516266"/>
            <a:ext cx="2258423" cy="1334981"/>
          </a:xfrm>
          <a:prstGeom prst="rect">
            <a:avLst/>
          </a:prstGeom>
          <a:noFill/>
        </p:spPr>
        <p:txBody>
          <a:bodyPr wrap="square" lIns="91440" tIns="45720" rIns="91440" bIns="45720" rtlCol="0" anchor="t">
            <a:spAutoFit/>
          </a:bodyPr>
          <a:lstStyle/>
          <a:p>
            <a:r>
              <a:rPr lang="en-US" sz="1400">
                <a:latin typeface="Forma DJR Micro" pitchFamily="2" charset="77"/>
                <a:ea typeface="+mn-lt"/>
                <a:cs typeface="+mn-lt"/>
              </a:rPr>
              <a:t>Any device, any OS, any IT infrastructure and network</a:t>
            </a:r>
          </a:p>
          <a:p>
            <a:pPr>
              <a:spcBef>
                <a:spcPts val="3600"/>
              </a:spcBef>
            </a:pPr>
            <a:endParaRPr lang="en-US" sz="1400">
              <a:latin typeface="Forma DJR Micro" pitchFamily="2" charset="77"/>
            </a:endParaRPr>
          </a:p>
        </p:txBody>
      </p:sp>
      <p:sp>
        <p:nvSpPr>
          <p:cNvPr id="43" name="TextBox 42">
            <a:extLst>
              <a:ext uri="{FF2B5EF4-FFF2-40B4-BE49-F238E27FC236}">
                <a16:creationId xmlns:a16="http://schemas.microsoft.com/office/drawing/2014/main" id="{09C8418D-D2BE-3CC6-57EE-2937E2541843}"/>
              </a:ext>
            </a:extLst>
          </p:cNvPr>
          <p:cNvSpPr txBox="1"/>
          <p:nvPr/>
        </p:nvSpPr>
        <p:spPr>
          <a:xfrm>
            <a:off x="3397087" y="3516266"/>
            <a:ext cx="2258423" cy="1334981"/>
          </a:xfrm>
          <a:prstGeom prst="rect">
            <a:avLst/>
          </a:prstGeom>
          <a:noFill/>
        </p:spPr>
        <p:txBody>
          <a:bodyPr wrap="square" lIns="91440" tIns="45720" rIns="91440" bIns="45720" rtlCol="0" anchor="t">
            <a:spAutoFit/>
          </a:bodyPr>
          <a:lstStyle/>
          <a:p>
            <a:r>
              <a:rPr lang="en-US" sz="1400">
                <a:latin typeface="Forma DJR Micro" pitchFamily="2" charset="77"/>
                <a:ea typeface="+mn-lt"/>
                <a:cs typeface="+mn-lt"/>
              </a:rPr>
              <a:t>Helps keep data safe no matter where the work is accessed from</a:t>
            </a:r>
          </a:p>
          <a:p>
            <a:pPr>
              <a:spcBef>
                <a:spcPts val="3600"/>
              </a:spcBef>
            </a:pPr>
            <a:endParaRPr lang="en-US" sz="1400">
              <a:latin typeface="Forma DJR Micro" pitchFamily="2" charset="77"/>
            </a:endParaRPr>
          </a:p>
        </p:txBody>
      </p:sp>
      <p:sp>
        <p:nvSpPr>
          <p:cNvPr id="46" name="Arrow: Left-Right 2">
            <a:extLst>
              <a:ext uri="{FF2B5EF4-FFF2-40B4-BE49-F238E27FC236}">
                <a16:creationId xmlns:a16="http://schemas.microsoft.com/office/drawing/2014/main" id="{F1C40704-2BFF-3A94-A687-3ECD6235C9CB}"/>
              </a:ext>
            </a:extLst>
          </p:cNvPr>
          <p:cNvSpPr/>
          <p:nvPr/>
        </p:nvSpPr>
        <p:spPr>
          <a:xfrm>
            <a:off x="576001" y="2986645"/>
            <a:ext cx="584744" cy="388387"/>
          </a:xfrm>
          <a:prstGeom prst="leftRightArrow">
            <a:avLst>
              <a:gd name="adj1" fmla="val 0"/>
              <a:gd name="adj2" fmla="val 5000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pic>
        <p:nvPicPr>
          <p:cNvPr id="48" name="Graphic 47" descr="Remote work outline">
            <a:extLst>
              <a:ext uri="{FF2B5EF4-FFF2-40B4-BE49-F238E27FC236}">
                <a16:creationId xmlns:a16="http://schemas.microsoft.com/office/drawing/2014/main" id="{18D04980-C268-015B-F00E-EE7A4D435A6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99601" y="4586309"/>
            <a:ext cx="621414" cy="621414"/>
          </a:xfrm>
          <a:prstGeom prst="rect">
            <a:avLst/>
          </a:prstGeom>
        </p:spPr>
      </p:pic>
      <p:cxnSp>
        <p:nvCxnSpPr>
          <p:cNvPr id="51" name="Straight Connector 50">
            <a:extLst>
              <a:ext uri="{FF2B5EF4-FFF2-40B4-BE49-F238E27FC236}">
                <a16:creationId xmlns:a16="http://schemas.microsoft.com/office/drawing/2014/main" id="{23E3F574-A701-4BD3-BB3F-A82A7A7B760C}"/>
              </a:ext>
            </a:extLst>
          </p:cNvPr>
          <p:cNvCxnSpPr>
            <a:cxnSpLocks/>
          </p:cNvCxnSpPr>
          <p:nvPr/>
        </p:nvCxnSpPr>
        <p:spPr>
          <a:xfrm>
            <a:off x="462595" y="4455897"/>
            <a:ext cx="24016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0629C11-06E7-EB6F-437A-698C60EB3A14}"/>
              </a:ext>
            </a:extLst>
          </p:cNvPr>
          <p:cNvCxnSpPr>
            <a:cxnSpLocks/>
          </p:cNvCxnSpPr>
          <p:nvPr/>
        </p:nvCxnSpPr>
        <p:spPr>
          <a:xfrm>
            <a:off x="3040206" y="2914075"/>
            <a:ext cx="0" cy="14336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546ED1-7C09-C172-2F6D-18A9DADAC153}"/>
              </a:ext>
            </a:extLst>
          </p:cNvPr>
          <p:cNvCxnSpPr>
            <a:cxnSpLocks/>
          </p:cNvCxnSpPr>
          <p:nvPr/>
        </p:nvCxnSpPr>
        <p:spPr>
          <a:xfrm>
            <a:off x="3040206" y="4578283"/>
            <a:ext cx="0" cy="14336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CF60E8D-50C0-7C82-676F-D9362012CFA1}"/>
              </a:ext>
            </a:extLst>
          </p:cNvPr>
          <p:cNvSpPr txBox="1"/>
          <p:nvPr/>
        </p:nvSpPr>
        <p:spPr>
          <a:xfrm>
            <a:off x="1241665" y="3013882"/>
            <a:ext cx="1384454" cy="320088"/>
          </a:xfrm>
          <a:prstGeom prst="rect">
            <a:avLst/>
          </a:prstGeom>
          <a:noFill/>
        </p:spPr>
        <p:txBody>
          <a:bodyPr wrap="square" lIns="91440" tIns="45720" rIns="91440" bIns="45720" rtlCol="0" anchor="t">
            <a:spAutoFit/>
          </a:bodyPr>
          <a:lstStyle/>
          <a:p>
            <a:r>
              <a:rPr lang="en-US" sz="1600">
                <a:latin typeface="Forma DJR Micro" pitchFamily="2" charset="77"/>
                <a:ea typeface="+mn-lt"/>
                <a:cs typeface="+mn-lt"/>
              </a:rPr>
              <a:t>Flexibility</a:t>
            </a:r>
            <a:endParaRPr lang="en-US" sz="1600">
              <a:latin typeface="Forma DJR Micro" pitchFamily="2" charset="77"/>
            </a:endParaRPr>
          </a:p>
        </p:txBody>
      </p:sp>
      <p:sp>
        <p:nvSpPr>
          <p:cNvPr id="56" name="TextBox 55">
            <a:extLst>
              <a:ext uri="{FF2B5EF4-FFF2-40B4-BE49-F238E27FC236}">
                <a16:creationId xmlns:a16="http://schemas.microsoft.com/office/drawing/2014/main" id="{7450C074-B269-1DD1-7F12-F416068BC503}"/>
              </a:ext>
            </a:extLst>
          </p:cNvPr>
          <p:cNvSpPr txBox="1"/>
          <p:nvPr/>
        </p:nvSpPr>
        <p:spPr>
          <a:xfrm>
            <a:off x="4143080" y="3013882"/>
            <a:ext cx="1675490" cy="320088"/>
          </a:xfrm>
          <a:prstGeom prst="rect">
            <a:avLst/>
          </a:prstGeom>
          <a:noFill/>
        </p:spPr>
        <p:txBody>
          <a:bodyPr wrap="square" lIns="91440" tIns="45720" rIns="91440" bIns="45720" rtlCol="0" anchor="t">
            <a:spAutoFit/>
          </a:bodyPr>
          <a:lstStyle/>
          <a:p>
            <a:r>
              <a:rPr lang="en-US" sz="1600">
                <a:latin typeface="Forma DJR Micro" pitchFamily="2" charset="77"/>
                <a:ea typeface="+mn-lt"/>
                <a:cs typeface="+mn-lt"/>
              </a:rPr>
              <a:t>Security</a:t>
            </a:r>
            <a:endParaRPr lang="en-US" sz="1600">
              <a:latin typeface="Forma DJR Micro" pitchFamily="2" charset="77"/>
            </a:endParaRPr>
          </a:p>
        </p:txBody>
      </p:sp>
      <p:sp>
        <p:nvSpPr>
          <p:cNvPr id="57" name="TextBox 56">
            <a:extLst>
              <a:ext uri="{FF2B5EF4-FFF2-40B4-BE49-F238E27FC236}">
                <a16:creationId xmlns:a16="http://schemas.microsoft.com/office/drawing/2014/main" id="{43C32AFE-71E4-7F50-1DC9-42E8E754BA50}"/>
              </a:ext>
            </a:extLst>
          </p:cNvPr>
          <p:cNvSpPr txBox="1"/>
          <p:nvPr/>
        </p:nvSpPr>
        <p:spPr>
          <a:xfrm>
            <a:off x="436876" y="5256597"/>
            <a:ext cx="2256468" cy="679417"/>
          </a:xfrm>
          <a:prstGeom prst="rect">
            <a:avLst/>
          </a:prstGeom>
          <a:noFill/>
        </p:spPr>
        <p:txBody>
          <a:bodyPr wrap="square" lIns="91440" tIns="45720" rIns="91440" bIns="45720" rtlCol="0" anchor="t">
            <a:spAutoFit/>
          </a:bodyPr>
          <a:lstStyle/>
          <a:p>
            <a:r>
              <a:rPr lang="en-US" sz="1400">
                <a:latin typeface="Forma DJR Micro" pitchFamily="2" charset="77"/>
                <a:ea typeface="+mn-lt"/>
                <a:cs typeface="+mn-lt"/>
              </a:rPr>
              <a:t>Screen sharing allows teams to work together in real time</a:t>
            </a:r>
          </a:p>
        </p:txBody>
      </p:sp>
      <p:sp>
        <p:nvSpPr>
          <p:cNvPr id="58" name="TextBox 57">
            <a:extLst>
              <a:ext uri="{FF2B5EF4-FFF2-40B4-BE49-F238E27FC236}">
                <a16:creationId xmlns:a16="http://schemas.microsoft.com/office/drawing/2014/main" id="{9A6B9AFB-10D3-59C6-0128-2EE236393762}"/>
              </a:ext>
            </a:extLst>
          </p:cNvPr>
          <p:cNvSpPr txBox="1"/>
          <p:nvPr/>
        </p:nvSpPr>
        <p:spPr>
          <a:xfrm>
            <a:off x="3397087" y="5256597"/>
            <a:ext cx="2388029" cy="679417"/>
          </a:xfrm>
          <a:prstGeom prst="rect">
            <a:avLst/>
          </a:prstGeom>
          <a:noFill/>
        </p:spPr>
        <p:txBody>
          <a:bodyPr wrap="square" lIns="91440" tIns="45720" rIns="91440" bIns="45720" rtlCol="0" anchor="t">
            <a:spAutoFit/>
          </a:bodyPr>
          <a:lstStyle/>
          <a:p>
            <a:r>
              <a:rPr lang="en-US" sz="1400">
                <a:latin typeface="Forma DJR Micro" pitchFamily="2" charset="77"/>
                <a:ea typeface="+mn-lt"/>
                <a:cs typeface="+mn-lt"/>
              </a:rPr>
              <a:t>Enjoy the same amazing user experience from anywhere</a:t>
            </a:r>
          </a:p>
        </p:txBody>
      </p:sp>
      <p:sp>
        <p:nvSpPr>
          <p:cNvPr id="59" name="TextBox 58">
            <a:extLst>
              <a:ext uri="{FF2B5EF4-FFF2-40B4-BE49-F238E27FC236}">
                <a16:creationId xmlns:a16="http://schemas.microsoft.com/office/drawing/2014/main" id="{76218106-7860-2D61-ECA8-6B555FDAE754}"/>
              </a:ext>
            </a:extLst>
          </p:cNvPr>
          <p:cNvSpPr txBox="1"/>
          <p:nvPr/>
        </p:nvSpPr>
        <p:spPr>
          <a:xfrm>
            <a:off x="1241665" y="4775775"/>
            <a:ext cx="1574486" cy="320088"/>
          </a:xfrm>
          <a:prstGeom prst="rect">
            <a:avLst/>
          </a:prstGeom>
          <a:noFill/>
        </p:spPr>
        <p:txBody>
          <a:bodyPr wrap="square" lIns="91440" tIns="45720" rIns="91440" bIns="45720" rtlCol="0" anchor="t">
            <a:spAutoFit/>
          </a:bodyPr>
          <a:lstStyle/>
          <a:p>
            <a:r>
              <a:rPr lang="en-US" sz="1600">
                <a:latin typeface="Forma DJR Micro" pitchFamily="2" charset="77"/>
                <a:ea typeface="+mn-lt"/>
                <a:cs typeface="+mn-lt"/>
              </a:rPr>
              <a:t>Collaboration</a:t>
            </a:r>
            <a:endParaRPr lang="en-US" sz="1600">
              <a:latin typeface="Forma DJR Micro" pitchFamily="2" charset="77"/>
            </a:endParaRPr>
          </a:p>
        </p:txBody>
      </p:sp>
      <p:sp>
        <p:nvSpPr>
          <p:cNvPr id="60" name="TextBox 59">
            <a:extLst>
              <a:ext uri="{FF2B5EF4-FFF2-40B4-BE49-F238E27FC236}">
                <a16:creationId xmlns:a16="http://schemas.microsoft.com/office/drawing/2014/main" id="{4B21DA8C-EC66-5973-5A86-80D9FF7B234C}"/>
              </a:ext>
            </a:extLst>
          </p:cNvPr>
          <p:cNvSpPr txBox="1"/>
          <p:nvPr/>
        </p:nvSpPr>
        <p:spPr>
          <a:xfrm>
            <a:off x="4143080" y="4775775"/>
            <a:ext cx="1675490" cy="320088"/>
          </a:xfrm>
          <a:prstGeom prst="rect">
            <a:avLst/>
          </a:prstGeom>
          <a:noFill/>
        </p:spPr>
        <p:txBody>
          <a:bodyPr wrap="square" lIns="91440" tIns="45720" rIns="91440" bIns="45720" rtlCol="0" anchor="t">
            <a:spAutoFit/>
          </a:bodyPr>
          <a:lstStyle/>
          <a:p>
            <a:r>
              <a:rPr lang="en-US" sz="1600">
                <a:latin typeface="Forma DJR Micro" pitchFamily="2" charset="77"/>
                <a:ea typeface="+mn-lt"/>
                <a:cs typeface="+mn-lt"/>
              </a:rPr>
              <a:t>Productivity</a:t>
            </a:r>
            <a:endParaRPr lang="en-US" sz="1600">
              <a:latin typeface="Forma DJR Micro" pitchFamily="2" charset="77"/>
            </a:endParaRPr>
          </a:p>
        </p:txBody>
      </p:sp>
      <p:cxnSp>
        <p:nvCxnSpPr>
          <p:cNvPr id="35" name="Straight Connector 34">
            <a:extLst>
              <a:ext uri="{FF2B5EF4-FFF2-40B4-BE49-F238E27FC236}">
                <a16:creationId xmlns:a16="http://schemas.microsoft.com/office/drawing/2014/main" id="{630DB4CC-09EE-790E-1728-5592481D4F59}"/>
              </a:ext>
            </a:extLst>
          </p:cNvPr>
          <p:cNvCxnSpPr>
            <a:cxnSpLocks/>
          </p:cNvCxnSpPr>
          <p:nvPr/>
        </p:nvCxnSpPr>
        <p:spPr>
          <a:xfrm>
            <a:off x="3210098" y="4455897"/>
            <a:ext cx="24016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FB53CA73-FA6F-1C82-A944-0712829460B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39579" y="4545593"/>
            <a:ext cx="727108" cy="727108"/>
          </a:xfrm>
          <a:prstGeom prst="rect">
            <a:avLst/>
          </a:prstGeom>
        </p:spPr>
      </p:pic>
      <p:pic>
        <p:nvPicPr>
          <p:cNvPr id="6" name="Graphic 5" descr="Lock outline">
            <a:extLst>
              <a:ext uri="{FF2B5EF4-FFF2-40B4-BE49-F238E27FC236}">
                <a16:creationId xmlns:a16="http://schemas.microsoft.com/office/drawing/2014/main" id="{9A488929-4F54-3DDF-A978-8193367225C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66096" y="2768784"/>
            <a:ext cx="656334" cy="656334"/>
          </a:xfrm>
          <a:prstGeom prst="rect">
            <a:avLst/>
          </a:prstGeom>
        </p:spPr>
      </p:pic>
      <p:pic>
        <p:nvPicPr>
          <p:cNvPr id="12" name="Picture 11" descr="A picture containing black, darkness&#10;&#10;Description automatically generated">
            <a:extLst>
              <a:ext uri="{FF2B5EF4-FFF2-40B4-BE49-F238E27FC236}">
                <a16:creationId xmlns:a16="http://schemas.microsoft.com/office/drawing/2014/main" id="{EA5D5663-ECD9-0937-3E60-4EC7864CBF7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
        <p:nvSpPr>
          <p:cNvPr id="2" name="Slide Number Placeholder 6">
            <a:extLst>
              <a:ext uri="{FF2B5EF4-FFF2-40B4-BE49-F238E27FC236}">
                <a16:creationId xmlns:a16="http://schemas.microsoft.com/office/drawing/2014/main" id="{29E0B7AF-8847-0620-CCB7-C5328A87FB72}"/>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52</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287187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54C01C-CFD4-779F-1594-7C6970A8999A}"/>
              </a:ext>
            </a:extLst>
          </p:cNvPr>
          <p:cNvSpPr/>
          <p:nvPr/>
        </p:nvSpPr>
        <p:spPr bwMode="ltGray">
          <a:xfrm>
            <a:off x="8056" y="2440315"/>
            <a:ext cx="12192000" cy="9595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B8D7E39-D5D6-C25B-B3D6-CB80776E3BFC}"/>
              </a:ext>
            </a:extLst>
          </p:cNvPr>
          <p:cNvSpPr/>
          <p:nvPr/>
        </p:nvSpPr>
        <p:spPr bwMode="ltGray">
          <a:xfrm>
            <a:off x="0" y="1291787"/>
            <a:ext cx="12192000" cy="1152378"/>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a:extLst>
              <a:ext uri="{FF2B5EF4-FFF2-40B4-BE49-F238E27FC236}">
                <a16:creationId xmlns:a16="http://schemas.microsoft.com/office/drawing/2014/main" id="{45E38E93-00C0-C7AF-61C4-C145BA6662D4}"/>
              </a:ext>
            </a:extLst>
          </p:cNvPr>
          <p:cNvSpPr txBox="1">
            <a:spLocks/>
          </p:cNvSpPr>
          <p:nvPr/>
        </p:nvSpPr>
        <p:spPr>
          <a:xfrm>
            <a:off x="327262" y="1741362"/>
            <a:ext cx="7930411" cy="608166"/>
          </a:xfrm>
          <a:prstGeom prst="rect">
            <a:avLst/>
          </a:prstGeom>
        </p:spPr>
        <p:txBody>
          <a:bodyPr vert="horz" lIns="91440" tIns="0" rIns="0" bIns="0" rtlCol="0" anchor="t" anchorCtr="0">
            <a:no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lvl="0">
              <a:defRPr/>
            </a:pPr>
            <a:r>
              <a:rPr lang="en-US" sz="2400">
                <a:latin typeface="Forma DJR Micro" pitchFamily="2" charset="77"/>
              </a:rPr>
              <a:t>Complete solutions to enable your workforce</a:t>
            </a:r>
            <a:r>
              <a:rPr lang="en-US" sz="2400">
                <a:latin typeface="Forma DJR Micro"/>
              </a:rPr>
              <a:t>—</a:t>
            </a:r>
            <a:r>
              <a:rPr lang="en-US" sz="2400">
                <a:latin typeface="Forma DJR Micro" pitchFamily="2" charset="77"/>
              </a:rPr>
              <a:t>anywhere</a:t>
            </a:r>
            <a:endParaRPr kumimoji="0" lang="en-US" sz="3600" b="0" i="0" u="none" strike="noStrike" kern="1200" cap="none" normalizeH="0" baseline="0" noProof="0">
              <a:ln>
                <a:noFill/>
              </a:ln>
              <a:effectLst/>
              <a:uLnTx/>
              <a:uFillTx/>
              <a:latin typeface="Forma DJR Micro" pitchFamily="2" charset="77"/>
            </a:endParaRPr>
          </a:p>
        </p:txBody>
      </p:sp>
      <p:pic>
        <p:nvPicPr>
          <p:cNvPr id="54" name="Graphic 53" descr="Download from cloud outline">
            <a:extLst>
              <a:ext uri="{FF2B5EF4-FFF2-40B4-BE49-F238E27FC236}">
                <a16:creationId xmlns:a16="http://schemas.microsoft.com/office/drawing/2014/main" id="{9A5C80A5-22EB-D161-7DD5-5D1CB34EC25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8837" y="3478002"/>
            <a:ext cx="843836" cy="843836"/>
          </a:xfrm>
          <a:prstGeom prst="rect">
            <a:avLst/>
          </a:prstGeom>
        </p:spPr>
      </p:pic>
      <p:graphicFrame>
        <p:nvGraphicFramePr>
          <p:cNvPr id="58" name="Table 20">
            <a:extLst>
              <a:ext uri="{FF2B5EF4-FFF2-40B4-BE49-F238E27FC236}">
                <a16:creationId xmlns:a16="http://schemas.microsoft.com/office/drawing/2014/main" id="{6FDE4141-6C45-ABD4-7D0C-0687878A05FF}"/>
              </a:ext>
            </a:extLst>
          </p:cNvPr>
          <p:cNvGraphicFramePr>
            <a:graphicFrameLocks noGrp="1"/>
          </p:cNvGraphicFramePr>
          <p:nvPr>
            <p:extLst>
              <p:ext uri="{D42A27DB-BD31-4B8C-83A1-F6EECF244321}">
                <p14:modId xmlns:p14="http://schemas.microsoft.com/office/powerpoint/2010/main" val="1214508144"/>
              </p:ext>
            </p:extLst>
          </p:nvPr>
        </p:nvGraphicFramePr>
        <p:xfrm>
          <a:off x="346552" y="4423131"/>
          <a:ext cx="2314855" cy="1320800"/>
        </p:xfrm>
        <a:graphic>
          <a:graphicData uri="http://schemas.openxmlformats.org/drawingml/2006/table">
            <a:tbl>
              <a:tblPr firstRow="1" bandRow="1">
                <a:tableStyleId>{5C22544A-7EE6-4342-B048-85BDC9FD1C3A}</a:tableStyleId>
              </a:tblPr>
              <a:tblGrid>
                <a:gridCol w="2314855">
                  <a:extLst>
                    <a:ext uri="{9D8B030D-6E8A-4147-A177-3AD203B41FA5}">
                      <a16:colId xmlns:a16="http://schemas.microsoft.com/office/drawing/2014/main" val="4043640857"/>
                    </a:ext>
                  </a:extLst>
                </a:gridCol>
              </a:tblGrid>
              <a:tr h="370840">
                <a:tc>
                  <a:txBody>
                    <a:bodyPr/>
                    <a:lstStyle/>
                    <a:p>
                      <a:r>
                        <a:rPr lang="en-US" sz="1800" b="0">
                          <a:solidFill>
                            <a:schemeClr val="tx1"/>
                          </a:solidFill>
                          <a:latin typeface="Forma DJR Micro" pitchFamily="2" charset="77"/>
                        </a:rPr>
                        <a:t>Provision and deploy</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Simplicity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Send devices and apps to users with ease</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pic>
        <p:nvPicPr>
          <p:cNvPr id="60" name="Graphic 59" descr="Upward trend outline">
            <a:extLst>
              <a:ext uri="{FF2B5EF4-FFF2-40B4-BE49-F238E27FC236}">
                <a16:creationId xmlns:a16="http://schemas.microsoft.com/office/drawing/2014/main" id="{6106A4E2-9F64-92D6-14A4-14E9546E884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42131" y="3559949"/>
            <a:ext cx="737094" cy="737094"/>
          </a:xfrm>
          <a:prstGeom prst="rect">
            <a:avLst/>
          </a:prstGeom>
        </p:spPr>
      </p:pic>
      <p:graphicFrame>
        <p:nvGraphicFramePr>
          <p:cNvPr id="62" name="Table 20">
            <a:extLst>
              <a:ext uri="{FF2B5EF4-FFF2-40B4-BE49-F238E27FC236}">
                <a16:creationId xmlns:a16="http://schemas.microsoft.com/office/drawing/2014/main" id="{797E1C69-9E09-7308-016F-92AB580643F7}"/>
              </a:ext>
            </a:extLst>
          </p:cNvPr>
          <p:cNvGraphicFramePr>
            <a:graphicFrameLocks noGrp="1"/>
          </p:cNvGraphicFramePr>
          <p:nvPr>
            <p:extLst>
              <p:ext uri="{D42A27DB-BD31-4B8C-83A1-F6EECF244321}">
                <p14:modId xmlns:p14="http://schemas.microsoft.com/office/powerpoint/2010/main" val="1411723600"/>
              </p:ext>
            </p:extLst>
          </p:nvPr>
        </p:nvGraphicFramePr>
        <p:xfrm>
          <a:off x="2732848" y="4423131"/>
          <a:ext cx="2312488" cy="1320800"/>
        </p:xfrm>
        <a:graphic>
          <a:graphicData uri="http://schemas.openxmlformats.org/drawingml/2006/table">
            <a:tbl>
              <a:tblPr firstRow="1" bandRow="1">
                <a:tableStyleId>{5C22544A-7EE6-4342-B048-85BDC9FD1C3A}</a:tableStyleId>
              </a:tblPr>
              <a:tblGrid>
                <a:gridCol w="2312488">
                  <a:extLst>
                    <a:ext uri="{9D8B030D-6E8A-4147-A177-3AD203B41FA5}">
                      <a16:colId xmlns:a16="http://schemas.microsoft.com/office/drawing/2014/main" val="4043640857"/>
                    </a:ext>
                  </a:extLst>
                </a:gridCol>
              </a:tblGrid>
              <a:tr h="370840">
                <a:tc>
                  <a:txBody>
                    <a:bodyPr/>
                    <a:lstStyle/>
                    <a:p>
                      <a:r>
                        <a:rPr lang="en-US" sz="1800" b="0">
                          <a:solidFill>
                            <a:schemeClr val="tx1"/>
                          </a:solidFill>
                          <a:latin typeface="Forma DJR Micro" pitchFamily="2" charset="77"/>
                        </a:rPr>
                        <a:t>Monitor and manage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Proactive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Maximize uptime with proactive insights</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graphicFrame>
        <p:nvGraphicFramePr>
          <p:cNvPr id="63" name="Table 20">
            <a:extLst>
              <a:ext uri="{FF2B5EF4-FFF2-40B4-BE49-F238E27FC236}">
                <a16:creationId xmlns:a16="http://schemas.microsoft.com/office/drawing/2014/main" id="{54FD7FC0-663E-21F5-7530-DBBEBDDE0C8D}"/>
              </a:ext>
            </a:extLst>
          </p:cNvPr>
          <p:cNvGraphicFramePr>
            <a:graphicFrameLocks noGrp="1"/>
          </p:cNvGraphicFramePr>
          <p:nvPr>
            <p:extLst>
              <p:ext uri="{D42A27DB-BD31-4B8C-83A1-F6EECF244321}">
                <p14:modId xmlns:p14="http://schemas.microsoft.com/office/powerpoint/2010/main" val="1323255874"/>
              </p:ext>
            </p:extLst>
          </p:nvPr>
        </p:nvGraphicFramePr>
        <p:xfrm>
          <a:off x="5119143" y="4423131"/>
          <a:ext cx="2213656" cy="1538986"/>
        </p:xfrm>
        <a:graphic>
          <a:graphicData uri="http://schemas.openxmlformats.org/drawingml/2006/table">
            <a:tbl>
              <a:tblPr firstRow="1" bandRow="1">
                <a:tableStyleId>{5C22544A-7EE6-4342-B048-85BDC9FD1C3A}</a:tableStyleId>
              </a:tblPr>
              <a:tblGrid>
                <a:gridCol w="2213656">
                  <a:extLst>
                    <a:ext uri="{9D8B030D-6E8A-4147-A177-3AD203B41FA5}">
                      <a16:colId xmlns:a16="http://schemas.microsoft.com/office/drawing/2014/main" val="4043640857"/>
                    </a:ext>
                  </a:extLst>
                </a:gridCol>
              </a:tblGrid>
              <a:tr h="0">
                <a:tc>
                  <a:txBody>
                    <a:bodyPr/>
                    <a:lstStyle/>
                    <a:p>
                      <a:r>
                        <a:rPr lang="en-US" sz="1800" b="0">
                          <a:solidFill>
                            <a:schemeClr val="tx1"/>
                          </a:solidFill>
                          <a:latin typeface="Forma DJR Micro" pitchFamily="2" charset="77"/>
                        </a:rPr>
                        <a:t>Secure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Protection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Work securely anywhere with multi-layered protection</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pic>
        <p:nvPicPr>
          <p:cNvPr id="64" name="Graphic 63" descr="Shield Tick outline">
            <a:extLst>
              <a:ext uri="{FF2B5EF4-FFF2-40B4-BE49-F238E27FC236}">
                <a16:creationId xmlns:a16="http://schemas.microsoft.com/office/drawing/2014/main" id="{C429B4BC-6E9A-4093-0C0B-67F521EAFCB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068907" y="3496290"/>
            <a:ext cx="807260" cy="807260"/>
          </a:xfrm>
          <a:prstGeom prst="rect">
            <a:avLst/>
          </a:prstGeom>
        </p:spPr>
      </p:pic>
      <p:graphicFrame>
        <p:nvGraphicFramePr>
          <p:cNvPr id="65" name="Table 20">
            <a:extLst>
              <a:ext uri="{FF2B5EF4-FFF2-40B4-BE49-F238E27FC236}">
                <a16:creationId xmlns:a16="http://schemas.microsoft.com/office/drawing/2014/main" id="{82CB4FA2-8555-B262-F514-D3EC4F039D28}"/>
              </a:ext>
            </a:extLst>
          </p:cNvPr>
          <p:cNvGraphicFramePr>
            <a:graphicFrameLocks noGrp="1"/>
          </p:cNvGraphicFramePr>
          <p:nvPr>
            <p:extLst>
              <p:ext uri="{D42A27DB-BD31-4B8C-83A1-F6EECF244321}">
                <p14:modId xmlns:p14="http://schemas.microsoft.com/office/powerpoint/2010/main" val="4243196624"/>
              </p:ext>
            </p:extLst>
          </p:nvPr>
        </p:nvGraphicFramePr>
        <p:xfrm>
          <a:off x="7362558" y="4423131"/>
          <a:ext cx="2163755" cy="1538986"/>
        </p:xfrm>
        <a:graphic>
          <a:graphicData uri="http://schemas.openxmlformats.org/drawingml/2006/table">
            <a:tbl>
              <a:tblPr firstRow="1" bandRow="1">
                <a:tableStyleId>{5C22544A-7EE6-4342-B048-85BDC9FD1C3A}</a:tableStyleId>
              </a:tblPr>
              <a:tblGrid>
                <a:gridCol w="2163755">
                  <a:extLst>
                    <a:ext uri="{9D8B030D-6E8A-4147-A177-3AD203B41FA5}">
                      <a16:colId xmlns:a16="http://schemas.microsoft.com/office/drawing/2014/main" val="4043640857"/>
                    </a:ext>
                  </a:extLst>
                </a:gridCol>
              </a:tblGrid>
              <a:tr h="0">
                <a:tc>
                  <a:txBody>
                    <a:bodyPr/>
                    <a:lstStyle/>
                    <a:p>
                      <a:r>
                        <a:rPr lang="en-US" sz="1800" b="0">
                          <a:solidFill>
                            <a:schemeClr val="tx1"/>
                          </a:solidFill>
                          <a:latin typeface="Forma DJR Micro" pitchFamily="2" charset="77"/>
                        </a:rPr>
                        <a:t>Support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Automation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Better experiences with automated support</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graphicFrame>
        <p:nvGraphicFramePr>
          <p:cNvPr id="66" name="Table 20">
            <a:extLst>
              <a:ext uri="{FF2B5EF4-FFF2-40B4-BE49-F238E27FC236}">
                <a16:creationId xmlns:a16="http://schemas.microsoft.com/office/drawing/2014/main" id="{8355D04E-B50B-B13D-6FE8-0A169E012923}"/>
              </a:ext>
            </a:extLst>
          </p:cNvPr>
          <p:cNvGraphicFramePr>
            <a:graphicFrameLocks noGrp="1"/>
          </p:cNvGraphicFramePr>
          <p:nvPr>
            <p:extLst>
              <p:ext uri="{D42A27DB-BD31-4B8C-83A1-F6EECF244321}">
                <p14:modId xmlns:p14="http://schemas.microsoft.com/office/powerpoint/2010/main" val="2205361553"/>
              </p:ext>
            </p:extLst>
          </p:nvPr>
        </p:nvGraphicFramePr>
        <p:xfrm>
          <a:off x="9663127" y="4423131"/>
          <a:ext cx="2163755" cy="1538986"/>
        </p:xfrm>
        <a:graphic>
          <a:graphicData uri="http://schemas.openxmlformats.org/drawingml/2006/table">
            <a:tbl>
              <a:tblPr firstRow="1" bandRow="1">
                <a:tableStyleId>{5C22544A-7EE6-4342-B048-85BDC9FD1C3A}</a:tableStyleId>
              </a:tblPr>
              <a:tblGrid>
                <a:gridCol w="2163755">
                  <a:extLst>
                    <a:ext uri="{9D8B030D-6E8A-4147-A177-3AD203B41FA5}">
                      <a16:colId xmlns:a16="http://schemas.microsoft.com/office/drawing/2014/main" val="4043640857"/>
                    </a:ext>
                  </a:extLst>
                </a:gridCol>
              </a:tblGrid>
              <a:tr h="0">
                <a:tc>
                  <a:txBody>
                    <a:bodyPr/>
                    <a:lstStyle/>
                    <a:p>
                      <a:r>
                        <a:rPr lang="en-US" sz="1800" b="0">
                          <a:solidFill>
                            <a:schemeClr val="tx1"/>
                          </a:solidFill>
                          <a:latin typeface="Forma DJR Micro" pitchFamily="2" charset="77"/>
                        </a:rPr>
                        <a:t>Recover and renew</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Sustainability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Create higher residual value, be Earth-friendly</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pic>
        <p:nvPicPr>
          <p:cNvPr id="67" name="Graphic 66" descr="Single gear outline">
            <a:extLst>
              <a:ext uri="{FF2B5EF4-FFF2-40B4-BE49-F238E27FC236}">
                <a16:creationId xmlns:a16="http://schemas.microsoft.com/office/drawing/2014/main" id="{32CEBF22-EA65-2364-99C2-222589040B5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70658" y="3496290"/>
            <a:ext cx="900722" cy="900722"/>
          </a:xfrm>
          <a:prstGeom prst="rect">
            <a:avLst/>
          </a:prstGeom>
        </p:spPr>
      </p:pic>
      <p:pic>
        <p:nvPicPr>
          <p:cNvPr id="68" name="Graphic 67" descr="Plant outline">
            <a:extLst>
              <a:ext uri="{FF2B5EF4-FFF2-40B4-BE49-F238E27FC236}">
                <a16:creationId xmlns:a16="http://schemas.microsoft.com/office/drawing/2014/main" id="{B5F1424F-DE46-DC6F-F85B-2DF8047A7A1A}"/>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553825" y="3458159"/>
            <a:ext cx="883523" cy="883523"/>
          </a:xfrm>
          <a:prstGeom prst="rect">
            <a:avLst/>
          </a:prstGeom>
        </p:spPr>
      </p:pic>
      <p:sp>
        <p:nvSpPr>
          <p:cNvPr id="71" name="Title 3">
            <a:extLst>
              <a:ext uri="{FF2B5EF4-FFF2-40B4-BE49-F238E27FC236}">
                <a16:creationId xmlns:a16="http://schemas.microsoft.com/office/drawing/2014/main" id="{F9564B79-73B8-3460-D09E-25ACF6C4D121}"/>
              </a:ext>
            </a:extLst>
          </p:cNvPr>
          <p:cNvSpPr txBox="1">
            <a:spLocks/>
          </p:cNvSpPr>
          <p:nvPr/>
        </p:nvSpPr>
        <p:spPr>
          <a:xfrm>
            <a:off x="317737" y="2769939"/>
            <a:ext cx="11347727" cy="608166"/>
          </a:xfrm>
          <a:prstGeom prst="rect">
            <a:avLst/>
          </a:prstGeom>
        </p:spPr>
        <p:txBody>
          <a:bodyPr vert="horz" lIns="91440" tIns="0" rIns="0" bIns="0" rtlCol="0" anchor="t" anchorCtr="0">
            <a:no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lvl="0">
              <a:defRPr/>
            </a:pPr>
            <a:r>
              <a:rPr lang="en-US" sz="2000" dirty="0">
                <a:latin typeface="Forma DJR Micro" pitchFamily="2" charset="77"/>
              </a:rPr>
              <a:t>HP </a:t>
            </a:r>
            <a:r>
              <a:rPr lang="en-US" sz="2000" dirty="0" err="1">
                <a:latin typeface="Forma DJR Micro" pitchFamily="2" charset="77"/>
              </a:rPr>
              <a:t>TechPulse</a:t>
            </a:r>
            <a:r>
              <a:rPr lang="en-US" sz="2000" dirty="0">
                <a:latin typeface="Forma DJR Micro" pitchFamily="2" charset="77"/>
              </a:rPr>
              <a:t>: delivering actionable insights</a:t>
            </a:r>
            <a:r>
              <a:rPr lang="en-US" sz="2000" baseline="30000" dirty="0">
                <a:latin typeface="Forma DJR Micro" pitchFamily="2" charset="77"/>
              </a:rPr>
              <a:t>2</a:t>
            </a:r>
            <a:r>
              <a:rPr lang="en-US" sz="2000" dirty="0">
                <a:latin typeface="Forma DJR Micro" pitchFamily="2" charset="77"/>
              </a:rPr>
              <a:t> </a:t>
            </a:r>
            <a:endParaRPr kumimoji="0" lang="en-US" sz="2000" b="0" i="0" u="none" strike="noStrike" kern="1200" cap="none" normalizeH="0" baseline="0" noProof="0" dirty="0">
              <a:ln>
                <a:noFill/>
              </a:ln>
              <a:effectLst/>
              <a:uLnTx/>
              <a:uFillTx/>
              <a:latin typeface="Forma DJR Micro" pitchFamily="2" charset="77"/>
            </a:endParaRPr>
          </a:p>
        </p:txBody>
      </p:sp>
      <p:sp>
        <p:nvSpPr>
          <p:cNvPr id="3" name="Title 2">
            <a:extLst>
              <a:ext uri="{FF2B5EF4-FFF2-40B4-BE49-F238E27FC236}">
                <a16:creationId xmlns:a16="http://schemas.microsoft.com/office/drawing/2014/main" id="{617582F6-BEA6-2EB5-4FAE-6FF4F540E44A}"/>
              </a:ext>
            </a:extLst>
          </p:cNvPr>
          <p:cNvSpPr>
            <a:spLocks noGrp="1"/>
          </p:cNvSpPr>
          <p:nvPr>
            <p:ph type="title"/>
          </p:nvPr>
        </p:nvSpPr>
        <p:spPr>
          <a:xfrm>
            <a:off x="312856" y="460991"/>
            <a:ext cx="11582400" cy="600934"/>
          </a:xfrm>
        </p:spPr>
        <p:txBody>
          <a:bodyPr lIns="91440"/>
          <a:lstStyle/>
          <a:p>
            <a:r>
              <a:rPr lang="en-US" dirty="0"/>
              <a:t>HP Services</a:t>
            </a:r>
            <a:r>
              <a:rPr lang="en-US" baseline="30000" dirty="0"/>
              <a:t>1</a:t>
            </a:r>
          </a:p>
        </p:txBody>
      </p:sp>
      <p:sp>
        <p:nvSpPr>
          <p:cNvPr id="2" name="Slide Number Placeholder 6">
            <a:extLst>
              <a:ext uri="{FF2B5EF4-FFF2-40B4-BE49-F238E27FC236}">
                <a16:creationId xmlns:a16="http://schemas.microsoft.com/office/drawing/2014/main" id="{00D4A04A-E3C1-EA0D-160A-D08E12040F5A}"/>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53</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211131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2A191E-8EBD-2802-A621-3A86D8F80AD5}"/>
              </a:ext>
            </a:extLst>
          </p:cNvPr>
          <p:cNvSpPr>
            <a:spLocks noGrp="1"/>
          </p:cNvSpPr>
          <p:nvPr>
            <p:ph type="title"/>
          </p:nvPr>
        </p:nvSpPr>
        <p:spPr/>
        <p:txBody>
          <a:bodyPr lIns="91440"/>
          <a:lstStyle/>
          <a:p>
            <a:r>
              <a:rPr lang="en-US" dirty="0"/>
              <a:t>Benefits of managed services</a:t>
            </a:r>
            <a:r>
              <a:rPr lang="en-US" baseline="30000" dirty="0"/>
              <a:t>1</a:t>
            </a:r>
          </a:p>
        </p:txBody>
      </p:sp>
      <p:pic>
        <p:nvPicPr>
          <p:cNvPr id="14" name="Picture Placeholder 39" descr="Money outline">
            <a:extLst>
              <a:ext uri="{FF2B5EF4-FFF2-40B4-BE49-F238E27FC236}">
                <a16:creationId xmlns:a16="http://schemas.microsoft.com/office/drawing/2014/main" id="{3501EAF8-52EB-D636-D115-C5492BD531C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45556" y="4028806"/>
            <a:ext cx="847406" cy="847406"/>
          </a:xfrm>
          <a:prstGeom prst="rect">
            <a:avLst/>
          </a:prstGeom>
        </p:spPr>
      </p:pic>
      <p:pic>
        <p:nvPicPr>
          <p:cNvPr id="23" name="Picture 22">
            <a:extLst>
              <a:ext uri="{FF2B5EF4-FFF2-40B4-BE49-F238E27FC236}">
                <a16:creationId xmlns:a16="http://schemas.microsoft.com/office/drawing/2014/main" id="{5F63B5E3-3FD1-06DD-EEEB-B8828B6953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2144" y="1678384"/>
            <a:ext cx="660135" cy="599114"/>
          </a:xfrm>
          <a:prstGeom prst="rect">
            <a:avLst/>
          </a:prstGeom>
        </p:spPr>
      </p:pic>
      <p:pic>
        <p:nvPicPr>
          <p:cNvPr id="24" name="Picture 23">
            <a:extLst>
              <a:ext uri="{FF2B5EF4-FFF2-40B4-BE49-F238E27FC236}">
                <a16:creationId xmlns:a16="http://schemas.microsoft.com/office/drawing/2014/main" id="{20D15AF3-7703-85D7-5FB9-4CC9621173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3265" y="1711023"/>
            <a:ext cx="851989" cy="606645"/>
          </a:xfrm>
          <a:prstGeom prst="rect">
            <a:avLst/>
          </a:prstGeom>
        </p:spPr>
      </p:pic>
      <p:pic>
        <p:nvPicPr>
          <p:cNvPr id="25" name="Picture 24">
            <a:extLst>
              <a:ext uri="{FF2B5EF4-FFF2-40B4-BE49-F238E27FC236}">
                <a16:creationId xmlns:a16="http://schemas.microsoft.com/office/drawing/2014/main" id="{4519F7FF-3F1B-E669-FE9C-A66D55C239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35575" y="4209780"/>
            <a:ext cx="497753" cy="541174"/>
          </a:xfrm>
          <a:prstGeom prst="rect">
            <a:avLst/>
          </a:prstGeom>
        </p:spPr>
      </p:pic>
      <p:sp>
        <p:nvSpPr>
          <p:cNvPr id="26" name="TextBox 25">
            <a:extLst>
              <a:ext uri="{FF2B5EF4-FFF2-40B4-BE49-F238E27FC236}">
                <a16:creationId xmlns:a16="http://schemas.microsoft.com/office/drawing/2014/main" id="{C9095A8E-6305-DC4C-6A96-A13B8CB726BA}"/>
              </a:ext>
            </a:extLst>
          </p:cNvPr>
          <p:cNvSpPr txBox="1"/>
          <p:nvPr/>
        </p:nvSpPr>
        <p:spPr>
          <a:xfrm>
            <a:off x="476030" y="2363596"/>
            <a:ext cx="2750913" cy="1054135"/>
          </a:xfrm>
          <a:prstGeom prst="rect">
            <a:avLst/>
          </a:prstGeom>
          <a:noFill/>
        </p:spPr>
        <p:txBody>
          <a:bodyPr wrap="square">
            <a:spAutoFit/>
          </a:bodyPr>
          <a:lstStyle/>
          <a:p>
            <a:r>
              <a:rPr lang="en-US" sz="1600" b="0">
                <a:solidFill>
                  <a:schemeClr val="tx1"/>
                </a:solidFill>
                <a:latin typeface="Forma DJR Micro" pitchFamily="2" charset="77"/>
              </a:rPr>
              <a:t>Reduce IT cost and complexity</a:t>
            </a:r>
          </a:p>
          <a:p>
            <a:pPr marL="228600" indent="-228600">
              <a:spcBef>
                <a:spcPts val="300"/>
              </a:spcBef>
              <a:buFont typeface="System Font Regular"/>
              <a:buChar char="●"/>
            </a:pPr>
            <a:r>
              <a:rPr lang="en-US" sz="1400" b="0">
                <a:solidFill>
                  <a:schemeClr val="tx1"/>
                </a:solidFill>
                <a:latin typeface="Forma DJR Micro" pitchFamily="2" charset="77"/>
              </a:rPr>
              <a:t>World-class lifecycle services </a:t>
            </a:r>
          </a:p>
          <a:p>
            <a:pPr marL="228600" indent="-228600">
              <a:buFont typeface="System Font Regular"/>
              <a:buChar char="●"/>
            </a:pPr>
            <a:r>
              <a:rPr lang="en-US" sz="1400" b="0">
                <a:solidFill>
                  <a:schemeClr val="tx1"/>
                </a:solidFill>
                <a:latin typeface="Forma DJR Micro" pitchFamily="2" charset="77"/>
              </a:rPr>
              <a:t>AI-driven analytics</a:t>
            </a:r>
            <a:endParaRPr lang="en-US" sz="1400" b="0" baseline="30000">
              <a:solidFill>
                <a:schemeClr val="tx1"/>
              </a:solidFill>
              <a:latin typeface="Forma DJR Micro" pitchFamily="2" charset="77"/>
            </a:endParaRPr>
          </a:p>
        </p:txBody>
      </p:sp>
      <p:sp>
        <p:nvSpPr>
          <p:cNvPr id="30" name="TextBox 29">
            <a:extLst>
              <a:ext uri="{FF2B5EF4-FFF2-40B4-BE49-F238E27FC236}">
                <a16:creationId xmlns:a16="http://schemas.microsoft.com/office/drawing/2014/main" id="{47DD2016-CDFC-4718-4E0C-F794A683D601}"/>
              </a:ext>
            </a:extLst>
          </p:cNvPr>
          <p:cNvSpPr txBox="1"/>
          <p:nvPr/>
        </p:nvSpPr>
        <p:spPr>
          <a:xfrm>
            <a:off x="476030" y="4876212"/>
            <a:ext cx="2344989" cy="951543"/>
          </a:xfrm>
          <a:prstGeom prst="rect">
            <a:avLst/>
          </a:prstGeom>
          <a:noFill/>
        </p:spPr>
        <p:txBody>
          <a:bodyPr wrap="square">
            <a:spAutoFit/>
          </a:bodyPr>
          <a:lstStyle/>
          <a:p>
            <a:r>
              <a:rPr lang="en-US" sz="1600">
                <a:latin typeface="Forma DJR Micro" pitchFamily="2" charset="77"/>
              </a:rPr>
              <a:t>Free up cash flow</a:t>
            </a:r>
          </a:p>
          <a:p>
            <a:pPr indent="-228600">
              <a:spcBef>
                <a:spcPts val="300"/>
              </a:spcBef>
              <a:buFont typeface="System Font Regular"/>
              <a:buChar char="●"/>
            </a:pPr>
            <a:r>
              <a:rPr lang="en-US" sz="1400">
                <a:latin typeface="Forma DJR Micro" pitchFamily="2" charset="77"/>
              </a:rPr>
              <a:t>Flexible payment terms</a:t>
            </a:r>
          </a:p>
          <a:p>
            <a:pPr indent="-228600">
              <a:buFont typeface="System Font Regular"/>
              <a:buChar char="●"/>
            </a:pPr>
            <a:r>
              <a:rPr lang="en-US" sz="1400">
                <a:latin typeface="Forma DJR Micro" pitchFamily="2" charset="77"/>
              </a:rPr>
              <a:t>Flex up/flex down</a:t>
            </a:r>
          </a:p>
          <a:p>
            <a:pPr indent="-285750">
              <a:buFont typeface="System Font Regular"/>
              <a:buChar char="●"/>
            </a:pPr>
            <a:endParaRPr lang="en-US" sz="1400" b="0" baseline="30000">
              <a:solidFill>
                <a:schemeClr val="tx1"/>
              </a:solidFill>
              <a:latin typeface="Forma DJR Micro" pitchFamily="2" charset="77"/>
            </a:endParaRPr>
          </a:p>
        </p:txBody>
      </p:sp>
      <p:sp>
        <p:nvSpPr>
          <p:cNvPr id="31" name="TextBox 30">
            <a:extLst>
              <a:ext uri="{FF2B5EF4-FFF2-40B4-BE49-F238E27FC236}">
                <a16:creationId xmlns:a16="http://schemas.microsoft.com/office/drawing/2014/main" id="{7991BB81-A2AB-4C43-65FA-3A970717768B}"/>
              </a:ext>
            </a:extLst>
          </p:cNvPr>
          <p:cNvSpPr txBox="1"/>
          <p:nvPr/>
        </p:nvSpPr>
        <p:spPr>
          <a:xfrm>
            <a:off x="3725608" y="2363596"/>
            <a:ext cx="2971608" cy="1413207"/>
          </a:xfrm>
          <a:prstGeom prst="rect">
            <a:avLst/>
          </a:prstGeom>
          <a:noFill/>
        </p:spPr>
        <p:txBody>
          <a:bodyPr wrap="square">
            <a:spAutoFit/>
          </a:bodyPr>
          <a:lstStyle/>
          <a:p>
            <a:r>
              <a:rPr lang="en-US" sz="1600">
                <a:latin typeface="Forma DJR Micro" pitchFamily="2" charset="77"/>
              </a:rPr>
              <a:t>Improve the employee experience</a:t>
            </a:r>
          </a:p>
          <a:p>
            <a:pPr marL="228600" indent="-228600">
              <a:spcBef>
                <a:spcPts val="300"/>
              </a:spcBef>
              <a:buFont typeface="System Font Regular"/>
              <a:buChar char="●"/>
            </a:pPr>
            <a:r>
              <a:rPr lang="en-US" sz="1400">
                <a:latin typeface="Forma DJR Micro" pitchFamily="2" charset="77"/>
              </a:rPr>
              <a:t>Keep employees productive</a:t>
            </a:r>
          </a:p>
          <a:p>
            <a:pPr marL="228600" indent="-228600">
              <a:buFont typeface="System Font Regular"/>
              <a:buChar char="●"/>
            </a:pPr>
            <a:r>
              <a:rPr lang="en-US" sz="1400">
                <a:latin typeface="Forma DJR Micro" pitchFamily="2" charset="77"/>
              </a:rPr>
              <a:t>Measure employee experience</a:t>
            </a:r>
          </a:p>
          <a:p>
            <a:pPr marL="285750" indent="-285750">
              <a:buFont typeface="System Font Regular"/>
              <a:buChar char="●"/>
            </a:pPr>
            <a:endParaRPr lang="en-US" sz="1400">
              <a:latin typeface="Forma DJR Micro" pitchFamily="2" charset="77"/>
            </a:endParaRPr>
          </a:p>
          <a:p>
            <a:pPr indent="-285750">
              <a:buFont typeface="System Font Regular"/>
              <a:buChar char="●"/>
            </a:pPr>
            <a:endParaRPr lang="en-US" sz="1400" b="0" baseline="30000">
              <a:solidFill>
                <a:schemeClr val="tx1"/>
              </a:solidFill>
              <a:latin typeface="Forma DJR Micro" pitchFamily="2" charset="77"/>
            </a:endParaRPr>
          </a:p>
        </p:txBody>
      </p:sp>
      <p:sp>
        <p:nvSpPr>
          <p:cNvPr id="32" name="TextBox 31">
            <a:extLst>
              <a:ext uri="{FF2B5EF4-FFF2-40B4-BE49-F238E27FC236}">
                <a16:creationId xmlns:a16="http://schemas.microsoft.com/office/drawing/2014/main" id="{468276CA-C0CD-9CBE-2DEB-0C291027D232}"/>
              </a:ext>
            </a:extLst>
          </p:cNvPr>
          <p:cNvSpPr txBox="1"/>
          <p:nvPr/>
        </p:nvSpPr>
        <p:spPr>
          <a:xfrm>
            <a:off x="3714552" y="4876212"/>
            <a:ext cx="2540790" cy="1382430"/>
          </a:xfrm>
          <a:prstGeom prst="rect">
            <a:avLst/>
          </a:prstGeom>
          <a:noFill/>
        </p:spPr>
        <p:txBody>
          <a:bodyPr wrap="square">
            <a:spAutoFit/>
          </a:bodyPr>
          <a:lstStyle/>
          <a:p>
            <a:r>
              <a:rPr lang="en-US" sz="1600">
                <a:latin typeface="Forma DJR Micro" pitchFamily="2" charset="77"/>
              </a:rPr>
              <a:t>Minimize security risk</a:t>
            </a:r>
          </a:p>
          <a:p>
            <a:pPr marL="228600" indent="-228600">
              <a:spcBef>
                <a:spcPts val="300"/>
              </a:spcBef>
              <a:buFont typeface="System Font Regular"/>
              <a:buChar char="●"/>
            </a:pPr>
            <a:r>
              <a:rPr lang="en-US" sz="1400">
                <a:latin typeface="Forma DJR Micro" pitchFamily="2" charset="77"/>
              </a:rPr>
              <a:t>Built-in security capabilities</a:t>
            </a:r>
          </a:p>
          <a:p>
            <a:pPr indent="-228600">
              <a:buFont typeface="System Font Regular"/>
              <a:buChar char="●"/>
            </a:pPr>
            <a:r>
              <a:rPr lang="en-US" sz="1400">
                <a:latin typeface="Forma DJR Micro" pitchFamily="2" charset="77"/>
              </a:rPr>
              <a:t>Add-on security services</a:t>
            </a:r>
          </a:p>
          <a:p>
            <a:pPr marL="285750" indent="-285750">
              <a:buFont typeface="System Font Regular"/>
              <a:buChar char="●"/>
            </a:pPr>
            <a:endParaRPr lang="en-US" sz="1400">
              <a:latin typeface="Forma DJR Micro" pitchFamily="2" charset="77"/>
            </a:endParaRPr>
          </a:p>
          <a:p>
            <a:pPr marL="285750" indent="-285750">
              <a:buFont typeface="System Font Regular"/>
              <a:buChar char="●"/>
            </a:pPr>
            <a:endParaRPr lang="en-US" sz="1400">
              <a:latin typeface="Forma DJR Micro" pitchFamily="2" charset="77"/>
            </a:endParaRPr>
          </a:p>
          <a:p>
            <a:pPr indent="-285750">
              <a:buFont typeface="System Font Regular"/>
              <a:buChar char="●"/>
            </a:pPr>
            <a:endParaRPr lang="en-US" sz="1400" b="0" baseline="30000">
              <a:solidFill>
                <a:schemeClr val="tx1"/>
              </a:solidFill>
              <a:latin typeface="Forma DJR Micro" pitchFamily="2" charset="77"/>
            </a:endParaRPr>
          </a:p>
        </p:txBody>
      </p:sp>
      <p:cxnSp>
        <p:nvCxnSpPr>
          <p:cNvPr id="33" name="Straight Connector 32">
            <a:extLst>
              <a:ext uri="{FF2B5EF4-FFF2-40B4-BE49-F238E27FC236}">
                <a16:creationId xmlns:a16="http://schemas.microsoft.com/office/drawing/2014/main" id="{AA013C8A-A0B2-3AE3-4A00-E20F86820E1E}"/>
              </a:ext>
            </a:extLst>
          </p:cNvPr>
          <p:cNvCxnSpPr>
            <a:cxnSpLocks/>
          </p:cNvCxnSpPr>
          <p:nvPr/>
        </p:nvCxnSpPr>
        <p:spPr>
          <a:xfrm>
            <a:off x="457603" y="3760152"/>
            <a:ext cx="28478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3548C4A-6A08-0F8B-D77F-3F60E6AEEB0E}"/>
              </a:ext>
            </a:extLst>
          </p:cNvPr>
          <p:cNvCxnSpPr>
            <a:cxnSpLocks/>
          </p:cNvCxnSpPr>
          <p:nvPr/>
        </p:nvCxnSpPr>
        <p:spPr>
          <a:xfrm>
            <a:off x="3407510" y="3760152"/>
            <a:ext cx="28478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17D369-AE76-0D29-3AA8-99C94EA2921E}"/>
              </a:ext>
            </a:extLst>
          </p:cNvPr>
          <p:cNvCxnSpPr>
            <a:cxnSpLocks/>
          </p:cNvCxnSpPr>
          <p:nvPr/>
        </p:nvCxnSpPr>
        <p:spPr>
          <a:xfrm>
            <a:off x="3364629" y="3862196"/>
            <a:ext cx="0" cy="19655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D4CDDA9-881F-60FE-395B-2F053E3FFF7D}"/>
              </a:ext>
            </a:extLst>
          </p:cNvPr>
          <p:cNvCxnSpPr>
            <a:cxnSpLocks/>
          </p:cNvCxnSpPr>
          <p:nvPr/>
        </p:nvCxnSpPr>
        <p:spPr>
          <a:xfrm>
            <a:off x="3364629" y="1710667"/>
            <a:ext cx="0" cy="19655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Picture 57" descr="A person sitting at a table using a computer&#10;&#10;Description automatically generated with medium confidence">
            <a:extLst>
              <a:ext uri="{FF2B5EF4-FFF2-40B4-BE49-F238E27FC236}">
                <a16:creationId xmlns:a16="http://schemas.microsoft.com/office/drawing/2014/main" id="{A7903019-E719-F98D-AC04-180669F0084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97215" y="1293635"/>
            <a:ext cx="5494785" cy="5568146"/>
          </a:xfrm>
          <a:prstGeom prst="rect">
            <a:avLst/>
          </a:prstGeom>
        </p:spPr>
      </p:pic>
      <p:pic>
        <p:nvPicPr>
          <p:cNvPr id="5" name="Picture 4" descr="A picture containing black, darkness&#10;&#10;Description automatically generated">
            <a:extLst>
              <a:ext uri="{FF2B5EF4-FFF2-40B4-BE49-F238E27FC236}">
                <a16:creationId xmlns:a16="http://schemas.microsoft.com/office/drawing/2014/main" id="{BD8538B9-C81B-4D58-D45B-26AAE9C536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
        <p:nvSpPr>
          <p:cNvPr id="2" name="Slide Number Placeholder 6">
            <a:extLst>
              <a:ext uri="{FF2B5EF4-FFF2-40B4-BE49-F238E27FC236}">
                <a16:creationId xmlns:a16="http://schemas.microsoft.com/office/drawing/2014/main" id="{B84774FD-6E01-93B3-A6FA-43173D6E896E}"/>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54</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413835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descr="A picture containing nature&#10;&#10;Description automatically generated">
            <a:extLst>
              <a:ext uri="{FF2B5EF4-FFF2-40B4-BE49-F238E27FC236}">
                <a16:creationId xmlns:a16="http://schemas.microsoft.com/office/drawing/2014/main" id="{CA0A660F-BBF6-ABD2-81C1-0915DAAE25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40318200-2177-B429-57D1-FFDFAB38E64F}"/>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4DF49562-4601-6189-AFC0-6AE18E644E06}"/>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a:solidFill>
                  <a:schemeClr val="bg1"/>
                </a:solidFill>
                <a:latin typeface="Forma DJR Display" pitchFamily="2" charset="77"/>
              </a:rPr>
              <a:t>Sustainability</a:t>
            </a:r>
          </a:p>
        </p:txBody>
      </p:sp>
      <p:pic>
        <p:nvPicPr>
          <p:cNvPr id="3" name="Picture 2" descr="A picture containing text, clipart&#10;&#10;Description automatically generated">
            <a:extLst>
              <a:ext uri="{FF2B5EF4-FFF2-40B4-BE49-F238E27FC236}">
                <a16:creationId xmlns:a16="http://schemas.microsoft.com/office/drawing/2014/main" id="{624CB390-621A-9AA3-4FE3-E608214CB8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2" name="Picture 2" descr="Image">
            <a:extLst>
              <a:ext uri="{FF2B5EF4-FFF2-40B4-BE49-F238E27FC236}">
                <a16:creationId xmlns:a16="http://schemas.microsoft.com/office/drawing/2014/main" id="{F82061DC-B6BE-CE9F-7F43-BD1220D22F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6">
            <a:extLst>
              <a:ext uri="{FF2B5EF4-FFF2-40B4-BE49-F238E27FC236}">
                <a16:creationId xmlns:a16="http://schemas.microsoft.com/office/drawing/2014/main" id="{7831396D-1255-A863-CD34-93D960CC9138}"/>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solidFill>
                  <a:schemeClr val="bg1"/>
                </a:solidFill>
                <a:latin typeface="Forma DJR Micro" pitchFamily="2" charset="77"/>
              </a:rPr>
              <a:pPr/>
              <a:t>55</a:t>
            </a:fld>
            <a:r>
              <a:rPr lang="en-US" sz="1000">
                <a:solidFill>
                  <a:schemeClr val="bg1"/>
                </a:solidFill>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424284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D99DF0-6BD1-95CD-D624-8C7D4CF1939D}"/>
              </a:ext>
            </a:extLst>
          </p:cNvPr>
          <p:cNvSpPr/>
          <p:nvPr/>
        </p:nvSpPr>
        <p:spPr>
          <a:xfrm>
            <a:off x="5655804" y="1298563"/>
            <a:ext cx="6574295" cy="555943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Text Placeholder 5">
            <a:extLst>
              <a:ext uri="{FF2B5EF4-FFF2-40B4-BE49-F238E27FC236}">
                <a16:creationId xmlns:a16="http://schemas.microsoft.com/office/drawing/2014/main" id="{4EC835C7-9870-4B4B-A10F-CBC438903A05}"/>
              </a:ext>
            </a:extLst>
          </p:cNvPr>
          <p:cNvSpPr txBox="1">
            <a:spLocks/>
          </p:cNvSpPr>
          <p:nvPr/>
        </p:nvSpPr>
        <p:spPr>
          <a:xfrm>
            <a:off x="479434" y="2481481"/>
            <a:ext cx="5119688" cy="2287549"/>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spc="200" baseline="0">
                <a:solidFill>
                  <a:schemeClr val="tx2"/>
                </a:solidFill>
                <a:latin typeface="HP Simplified Light" panose="020B0404020204020204" pitchFamily="34" charset="0"/>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defTabSz="914400" rtl="0" eaLnBrk="1" fontAlgn="auto" latinLnBrk="0" hangingPunct="1">
              <a:lnSpc>
                <a:spcPct val="90000"/>
              </a:lnSpc>
              <a:spcBef>
                <a:spcPts val="1800"/>
              </a:spcBef>
              <a:spcAft>
                <a:spcPts val="0"/>
              </a:spcAft>
              <a:buClrTx/>
              <a:buSzTx/>
              <a:buFont typeface="System Font Regular"/>
              <a:buChar char="●"/>
              <a:tabLst/>
              <a:defRPr/>
            </a:pPr>
            <a:r>
              <a:rPr kumimoji="0" lang="en-US" sz="1800" b="0" i="0" u="none" strike="noStrike" kern="1200" cap="none" spc="0" normalizeH="0" baseline="0" noProof="0">
                <a:ln>
                  <a:noFill/>
                </a:ln>
                <a:solidFill>
                  <a:schemeClr val="tx1"/>
                </a:solidFill>
                <a:effectLst/>
                <a:uLnTx/>
                <a:uFillTx/>
                <a:latin typeface="Forma DJR Micro" pitchFamily="2" charset="77"/>
              </a:rPr>
              <a:t>Reducing hazardous materials in our environment for a better tomorrow</a:t>
            </a:r>
          </a:p>
          <a:p>
            <a:pPr marL="285750" marR="0" lvl="0" indent="-285750" defTabSz="914400" rtl="0" eaLnBrk="1" fontAlgn="auto" latinLnBrk="0" hangingPunct="1">
              <a:lnSpc>
                <a:spcPct val="90000"/>
              </a:lnSpc>
              <a:spcBef>
                <a:spcPts val="1800"/>
              </a:spcBef>
              <a:spcAft>
                <a:spcPts val="0"/>
              </a:spcAft>
              <a:buClrTx/>
              <a:buSzTx/>
              <a:buFont typeface="System Font Regular"/>
              <a:buChar char="●"/>
              <a:tabLst/>
              <a:defRPr/>
            </a:pPr>
            <a:r>
              <a:rPr kumimoji="0" lang="en-US" sz="1800" b="0" i="0" u="none" strike="noStrike" kern="1200" cap="none" spc="0" normalizeH="0" baseline="0" noProof="0">
                <a:ln>
                  <a:noFill/>
                </a:ln>
                <a:solidFill>
                  <a:schemeClr val="tx1"/>
                </a:solidFill>
                <a:effectLst/>
                <a:uLnTx/>
                <a:uFillTx/>
                <a:latin typeface="Forma DJR Micro" pitchFamily="2" charset="77"/>
              </a:rPr>
              <a:t>Outer box and fiber cushions are 100% sustainably sourced</a:t>
            </a:r>
            <a:r>
              <a:rPr kumimoji="0" lang="en-US" sz="1800" b="0" i="0" u="none" strike="noStrike" kern="1200" cap="none" spc="0" normalizeH="0" baseline="30000" noProof="0">
                <a:ln>
                  <a:noFill/>
                </a:ln>
                <a:solidFill>
                  <a:schemeClr val="tx1"/>
                </a:solidFill>
                <a:effectLst/>
                <a:uLnTx/>
                <a:uFillTx/>
                <a:latin typeface="Forma DJR Micro" pitchFamily="2" charset="77"/>
              </a:rPr>
              <a:t>36</a:t>
            </a:r>
            <a:r>
              <a:rPr kumimoji="0" lang="en-US" sz="1800" b="0" i="0" u="none" strike="noStrike" kern="1200" cap="none" spc="0" normalizeH="0" noProof="0">
                <a:ln>
                  <a:noFill/>
                </a:ln>
                <a:solidFill>
                  <a:schemeClr val="tx1"/>
                </a:solidFill>
                <a:effectLst/>
                <a:uLnTx/>
                <a:uFillTx/>
                <a:latin typeface="Forma DJR Micro" pitchFamily="2" charset="77"/>
              </a:rPr>
              <a:t> </a:t>
            </a:r>
          </a:p>
          <a:p>
            <a:pPr marL="285750" marR="0" lvl="0" indent="-285750" defTabSz="914400" rtl="0" eaLnBrk="1" fontAlgn="auto" latinLnBrk="0" hangingPunct="1">
              <a:lnSpc>
                <a:spcPct val="90000"/>
              </a:lnSpc>
              <a:spcBef>
                <a:spcPts val="1800"/>
              </a:spcBef>
              <a:spcAft>
                <a:spcPts val="0"/>
              </a:spcAft>
              <a:buClrTx/>
              <a:buSzTx/>
              <a:buFont typeface="System Font Regular"/>
              <a:buChar char="●"/>
              <a:tabLst/>
              <a:defRPr/>
            </a:pPr>
            <a:r>
              <a:rPr kumimoji="0" lang="en-US" sz="1800" b="0" i="0" u="none" strike="noStrike" kern="1200" cap="none" spc="0" normalizeH="0" baseline="0" noProof="0">
                <a:ln>
                  <a:noFill/>
                </a:ln>
                <a:solidFill>
                  <a:schemeClr val="tx1"/>
                </a:solidFill>
                <a:effectLst/>
                <a:uLnTx/>
                <a:uFillTx/>
                <a:latin typeface="Forma DJR Micro" pitchFamily="2" charset="77"/>
              </a:rPr>
              <a:t>Bulk packaging available</a:t>
            </a:r>
          </a:p>
          <a:p>
            <a:pPr marL="285750" marR="0" lvl="0" indent="-285750" defTabSz="914400" rtl="0" eaLnBrk="1" fontAlgn="auto" latinLnBrk="0" hangingPunct="1">
              <a:lnSpc>
                <a:spcPct val="90000"/>
              </a:lnSpc>
              <a:spcBef>
                <a:spcPts val="1800"/>
              </a:spcBef>
              <a:spcAft>
                <a:spcPts val="0"/>
              </a:spcAft>
              <a:buClrTx/>
              <a:buSzTx/>
              <a:buFont typeface="System Font Regular"/>
              <a:buChar char="●"/>
              <a:tabLst/>
              <a:defRPr/>
            </a:pPr>
            <a:r>
              <a:rPr kumimoji="0" lang="en-US" sz="1800" b="0" i="0" u="none" strike="noStrike" kern="1200" cap="none" spc="0" normalizeH="0" baseline="0" noProof="0">
                <a:ln>
                  <a:noFill/>
                </a:ln>
                <a:solidFill>
                  <a:schemeClr val="tx1"/>
                </a:solidFill>
                <a:effectLst/>
                <a:uLnTx/>
                <a:uFillTx/>
                <a:latin typeface="Forma DJR Micro" pitchFamily="2" charset="77"/>
              </a:rPr>
              <a:t>Contains ocean-bound plastics</a:t>
            </a:r>
          </a:p>
        </p:txBody>
      </p:sp>
      <p:pic>
        <p:nvPicPr>
          <p:cNvPr id="28" name="Picture 27">
            <a:extLst>
              <a:ext uri="{FF2B5EF4-FFF2-40B4-BE49-F238E27FC236}">
                <a16:creationId xmlns:a16="http://schemas.microsoft.com/office/drawing/2014/main" id="{5A45EF3A-CA51-4102-BCD7-11A650D033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2402" y="219083"/>
            <a:ext cx="1228114" cy="682287"/>
          </a:xfrm>
          <a:prstGeom prst="rect">
            <a:avLst/>
          </a:prstGeom>
        </p:spPr>
      </p:pic>
      <p:pic>
        <p:nvPicPr>
          <p:cNvPr id="29" name="Picture 28" descr="Logo, icon&#10;&#10;Description automatically generated">
            <a:extLst>
              <a:ext uri="{FF2B5EF4-FFF2-40B4-BE49-F238E27FC236}">
                <a16:creationId xmlns:a16="http://schemas.microsoft.com/office/drawing/2014/main" id="{F0B2084E-F34E-4BF9-866E-555CCB7E5B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02462" y="152957"/>
            <a:ext cx="1463070" cy="902496"/>
          </a:xfrm>
          <a:prstGeom prst="rect">
            <a:avLst/>
          </a:prstGeom>
        </p:spPr>
      </p:pic>
      <p:pic>
        <p:nvPicPr>
          <p:cNvPr id="14" name="Picture 13" descr="A picture containing box, small, photo, shelf&#10;&#10;Description automatically generated">
            <a:extLst>
              <a:ext uri="{FF2B5EF4-FFF2-40B4-BE49-F238E27FC236}">
                <a16:creationId xmlns:a16="http://schemas.microsoft.com/office/drawing/2014/main" id="{B7C838FD-9F22-6A1F-B0BB-0834CC9D39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4464" y="1453621"/>
            <a:ext cx="5911068" cy="5281649"/>
          </a:xfrm>
          <a:prstGeom prst="rect">
            <a:avLst/>
          </a:prstGeom>
        </p:spPr>
      </p:pic>
      <p:sp>
        <p:nvSpPr>
          <p:cNvPr id="2" name="Title 1">
            <a:extLst>
              <a:ext uri="{FF2B5EF4-FFF2-40B4-BE49-F238E27FC236}">
                <a16:creationId xmlns:a16="http://schemas.microsoft.com/office/drawing/2014/main" id="{B535D7F2-08BF-B8B0-2615-15BD1E67A428}"/>
              </a:ext>
            </a:extLst>
          </p:cNvPr>
          <p:cNvSpPr>
            <a:spLocks noGrp="1"/>
          </p:cNvSpPr>
          <p:nvPr>
            <p:ph type="title"/>
          </p:nvPr>
        </p:nvSpPr>
        <p:spPr>
          <a:xfrm>
            <a:off x="304800" y="109613"/>
            <a:ext cx="4927838" cy="1176476"/>
          </a:xfrm>
        </p:spPr>
        <p:txBody>
          <a:bodyPr lIns="91440"/>
          <a:lstStyle/>
          <a:p>
            <a:r>
              <a:rPr lang="en-US"/>
              <a:t>Help protect our shared future</a:t>
            </a:r>
          </a:p>
        </p:txBody>
      </p:sp>
      <p:sp>
        <p:nvSpPr>
          <p:cNvPr id="4" name="Text Placeholder 3">
            <a:extLst>
              <a:ext uri="{FF2B5EF4-FFF2-40B4-BE49-F238E27FC236}">
                <a16:creationId xmlns:a16="http://schemas.microsoft.com/office/drawing/2014/main" id="{697AADFC-355C-DA5C-9C02-AE4704C5927A}"/>
              </a:ext>
            </a:extLst>
          </p:cNvPr>
          <p:cNvSpPr>
            <a:spLocks noGrp="1"/>
          </p:cNvSpPr>
          <p:nvPr>
            <p:ph type="body" sz="quarter" idx="15"/>
          </p:nvPr>
        </p:nvSpPr>
        <p:spPr>
          <a:xfrm>
            <a:off x="304800" y="1565621"/>
            <a:ext cx="5294322" cy="348557"/>
          </a:xfrm>
        </p:spPr>
        <p:txBody>
          <a:bodyPr lIns="91440"/>
          <a:lstStyle/>
          <a:p>
            <a:r>
              <a:rPr lang="en-US"/>
              <a:t>The world’s most </a:t>
            </a:r>
            <a:r>
              <a:rPr lang="en-US" err="1"/>
              <a:t>substainable</a:t>
            </a:r>
            <a:r>
              <a:rPr lang="en-US"/>
              <a:t> PC portfolio</a:t>
            </a:r>
            <a:r>
              <a:rPr lang="en-US" baseline="30000"/>
              <a:t>35</a:t>
            </a:r>
          </a:p>
        </p:txBody>
      </p:sp>
      <p:pic>
        <p:nvPicPr>
          <p:cNvPr id="7" name="Picture 6" descr="A picture containing black, darkness&#10;&#10;Description automatically generated">
            <a:extLst>
              <a:ext uri="{FF2B5EF4-FFF2-40B4-BE49-F238E27FC236}">
                <a16:creationId xmlns:a16="http://schemas.microsoft.com/office/drawing/2014/main" id="{F57B2432-66AD-E378-2273-AC1E706FFF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
        <p:nvSpPr>
          <p:cNvPr id="3" name="Slide Number Placeholder 6">
            <a:extLst>
              <a:ext uri="{FF2B5EF4-FFF2-40B4-BE49-F238E27FC236}">
                <a16:creationId xmlns:a16="http://schemas.microsoft.com/office/drawing/2014/main" id="{06342652-0F23-F0CE-31FE-B6E313E31782}"/>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56</a:t>
            </a:fld>
            <a:r>
              <a:rPr lang="en-US" sz="1000">
                <a:latin typeface="Forma DJR Micro" pitchFamily="2" charset="77"/>
              </a:rPr>
              <a:t>    I   Z8 Fury G5   I   HP Confidential. For use by HP or Partner with Customers under HP CDA only. </a:t>
            </a:r>
          </a:p>
        </p:txBody>
      </p:sp>
      <p:sp>
        <p:nvSpPr>
          <p:cNvPr id="6" name="TextBox 5">
            <a:extLst>
              <a:ext uri="{FF2B5EF4-FFF2-40B4-BE49-F238E27FC236}">
                <a16:creationId xmlns:a16="http://schemas.microsoft.com/office/drawing/2014/main" id="{92FE05DC-11F2-B348-B64D-71B71E84CD4B}"/>
              </a:ext>
            </a:extLst>
          </p:cNvPr>
          <p:cNvSpPr txBox="1"/>
          <p:nvPr/>
        </p:nvSpPr>
        <p:spPr>
          <a:xfrm>
            <a:off x="526468" y="5917522"/>
            <a:ext cx="611232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None/>
              <a:tabLst>
                <a:tab pos="225425" algn="l"/>
              </a:tabLst>
              <a:defRPr/>
            </a:pPr>
            <a:r>
              <a:rPr lang="en-US" sz="1800" dirty="0">
                <a:latin typeface="+mn-lt"/>
                <a:hlinkClick r:id="rId7"/>
              </a:rPr>
              <a:t>Sustainable Impact Report 2023 (hp.com)</a:t>
            </a: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8782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019872A-2AD7-2DF1-1E67-9B518EDA1956}"/>
              </a:ext>
            </a:extLst>
          </p:cNvPr>
          <p:cNvSpPr/>
          <p:nvPr/>
        </p:nvSpPr>
        <p:spPr>
          <a:xfrm>
            <a:off x="5686426" y="-3727"/>
            <a:ext cx="6505573" cy="686172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Rectangle 31">
            <a:extLst>
              <a:ext uri="{FF2B5EF4-FFF2-40B4-BE49-F238E27FC236}">
                <a16:creationId xmlns:a16="http://schemas.microsoft.com/office/drawing/2014/main" id="{0CC0C723-F3A4-48A5-D509-26C0F2CC7157}"/>
              </a:ext>
            </a:extLst>
          </p:cNvPr>
          <p:cNvSpPr/>
          <p:nvPr/>
        </p:nvSpPr>
        <p:spPr>
          <a:xfrm>
            <a:off x="1" y="1094246"/>
            <a:ext cx="12191999" cy="555777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Rectangle 32">
            <a:extLst>
              <a:ext uri="{FF2B5EF4-FFF2-40B4-BE49-F238E27FC236}">
                <a16:creationId xmlns:a16="http://schemas.microsoft.com/office/drawing/2014/main" id="{2D31787F-8760-946B-69CE-16B767E8A695}"/>
              </a:ext>
            </a:extLst>
          </p:cNvPr>
          <p:cNvSpPr/>
          <p:nvPr/>
        </p:nvSpPr>
        <p:spPr bwMode="ltGray">
          <a:xfrm>
            <a:off x="-1" y="1298563"/>
            <a:ext cx="6637513" cy="1618289"/>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D3E88DA-1AE5-1C51-9B2F-742E45842228}"/>
              </a:ext>
            </a:extLst>
          </p:cNvPr>
          <p:cNvSpPr/>
          <p:nvPr/>
        </p:nvSpPr>
        <p:spPr bwMode="ltGray">
          <a:xfrm>
            <a:off x="-1" y="2916852"/>
            <a:ext cx="6637513" cy="1561742"/>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49078A2-D73D-76C6-DEA9-B987D68CF11F}"/>
              </a:ext>
            </a:extLst>
          </p:cNvPr>
          <p:cNvSpPr/>
          <p:nvPr/>
        </p:nvSpPr>
        <p:spPr bwMode="ltGray">
          <a:xfrm>
            <a:off x="-1" y="4478594"/>
            <a:ext cx="6637513" cy="1597493"/>
          </a:xfrm>
          <a:prstGeom prst="rect">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5802512-AC7B-9D60-C4C6-21050A18A69C}"/>
              </a:ext>
            </a:extLst>
          </p:cNvPr>
          <p:cNvSpPr/>
          <p:nvPr/>
        </p:nvSpPr>
        <p:spPr bwMode="ltGray">
          <a:xfrm>
            <a:off x="0" y="-438"/>
            <a:ext cx="12192000" cy="13006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34944FC2-378E-4959-75C4-0D1DAEA40279}"/>
              </a:ext>
            </a:extLst>
          </p:cNvPr>
          <p:cNvSpPr txBox="1"/>
          <p:nvPr/>
        </p:nvSpPr>
        <p:spPr>
          <a:xfrm>
            <a:off x="308212" y="311403"/>
            <a:ext cx="11439288" cy="718658"/>
          </a:xfrm>
          <a:prstGeom prst="rect">
            <a:avLst/>
          </a:prstGeom>
          <a:noFill/>
        </p:spPr>
        <p:txBody>
          <a:bodyPr wrap="square" anchor="ctr">
            <a:spAutoFit/>
          </a:bodyPr>
          <a:lstStyle/>
          <a:p>
            <a:pPr lvl="0">
              <a:defRPr/>
            </a:pPr>
            <a:r>
              <a:rPr lang="en-US" sz="4400">
                <a:latin typeface="Forma DJR Display" pitchFamily="2" charset="77"/>
              </a:rPr>
              <a:t>By the numbers: Z4 G5</a:t>
            </a:r>
            <a:endParaRPr lang="en-US" sz="4400" baseline="30000">
              <a:latin typeface="Forma DJR Display" pitchFamily="2" charset="77"/>
            </a:endParaRPr>
          </a:p>
        </p:txBody>
      </p:sp>
      <p:pic>
        <p:nvPicPr>
          <p:cNvPr id="38" name="Picture 37">
            <a:extLst>
              <a:ext uri="{FF2B5EF4-FFF2-40B4-BE49-F238E27FC236}">
                <a16:creationId xmlns:a16="http://schemas.microsoft.com/office/drawing/2014/main" id="{D6C066DA-7DD7-0F90-AF05-963956C371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2402" y="219083"/>
            <a:ext cx="1228114" cy="682287"/>
          </a:xfrm>
          <a:prstGeom prst="rect">
            <a:avLst/>
          </a:prstGeom>
        </p:spPr>
      </p:pic>
      <p:pic>
        <p:nvPicPr>
          <p:cNvPr id="39" name="Picture 38" descr="Logo, icon&#10;&#10;Description automatically generated">
            <a:extLst>
              <a:ext uri="{FF2B5EF4-FFF2-40B4-BE49-F238E27FC236}">
                <a16:creationId xmlns:a16="http://schemas.microsoft.com/office/drawing/2014/main" id="{95EB18E9-5CA0-1D11-E16D-B21D1E112C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02462" y="152957"/>
            <a:ext cx="1463070" cy="902496"/>
          </a:xfrm>
          <a:prstGeom prst="rect">
            <a:avLst/>
          </a:prstGeom>
        </p:spPr>
      </p:pic>
      <p:sp>
        <p:nvSpPr>
          <p:cNvPr id="40" name="TextBox 39">
            <a:extLst>
              <a:ext uri="{FF2B5EF4-FFF2-40B4-BE49-F238E27FC236}">
                <a16:creationId xmlns:a16="http://schemas.microsoft.com/office/drawing/2014/main" id="{EFCAF766-715E-3A1F-B8D5-8C68040B0C11}"/>
              </a:ext>
            </a:extLst>
          </p:cNvPr>
          <p:cNvSpPr txBox="1"/>
          <p:nvPr/>
        </p:nvSpPr>
        <p:spPr>
          <a:xfrm>
            <a:off x="384412" y="1605961"/>
            <a:ext cx="5151201" cy="1117229"/>
          </a:xfrm>
          <a:prstGeom prst="rect">
            <a:avLst/>
          </a:prstGeom>
          <a:noFill/>
        </p:spPr>
        <p:txBody>
          <a:bodyPr wrap="square" anchor="ctr">
            <a:spAutoFit/>
          </a:bodyPr>
          <a:lstStyle/>
          <a:p>
            <a:pPr lvl="0">
              <a:defRPr/>
            </a:pPr>
            <a:r>
              <a:rPr lang="en-US" sz="7200">
                <a:latin typeface="Forma DJR Display" pitchFamily="2" charset="77"/>
              </a:rPr>
              <a:t>25%</a:t>
            </a:r>
            <a:endParaRPr lang="en-US" sz="7200" baseline="30000">
              <a:latin typeface="Forma DJR Display" pitchFamily="2" charset="77"/>
            </a:endParaRPr>
          </a:p>
        </p:txBody>
      </p:sp>
      <p:sp>
        <p:nvSpPr>
          <p:cNvPr id="41" name="TextBox 40">
            <a:extLst>
              <a:ext uri="{FF2B5EF4-FFF2-40B4-BE49-F238E27FC236}">
                <a16:creationId xmlns:a16="http://schemas.microsoft.com/office/drawing/2014/main" id="{773044C3-5D73-40BC-B4A5-A958D7D22694}"/>
              </a:ext>
            </a:extLst>
          </p:cNvPr>
          <p:cNvSpPr txBox="1"/>
          <p:nvPr/>
        </p:nvSpPr>
        <p:spPr>
          <a:xfrm>
            <a:off x="2261125" y="3467648"/>
            <a:ext cx="3425300" cy="549381"/>
          </a:xfrm>
          <a:prstGeom prst="rect">
            <a:avLst/>
          </a:prstGeom>
          <a:noFill/>
        </p:spPr>
        <p:txBody>
          <a:bodyPr wrap="square" anchor="ctr">
            <a:spAutoFit/>
          </a:bodyPr>
          <a:lstStyle/>
          <a:p>
            <a:pPr lvl="0">
              <a:lnSpc>
                <a:spcPct val="80000"/>
              </a:lnSpc>
              <a:defRPr/>
            </a:pPr>
            <a:r>
              <a:rPr lang="en-US">
                <a:latin typeface="Forma DJR Micro" pitchFamily="2" charset="77"/>
              </a:rPr>
              <a:t>Up to 40% of product plastics are recycled post consumer</a:t>
            </a:r>
            <a:r>
              <a:rPr lang="en-US" baseline="30000">
                <a:latin typeface="Forma DJR Micro" pitchFamily="2" charset="77"/>
              </a:rPr>
              <a:t>38</a:t>
            </a:r>
            <a:r>
              <a:rPr lang="en-US">
                <a:latin typeface="Forma DJR Micro" pitchFamily="2" charset="77"/>
              </a:rPr>
              <a:t> </a:t>
            </a:r>
          </a:p>
        </p:txBody>
      </p:sp>
      <p:sp>
        <p:nvSpPr>
          <p:cNvPr id="42" name="TextBox 41">
            <a:extLst>
              <a:ext uri="{FF2B5EF4-FFF2-40B4-BE49-F238E27FC236}">
                <a16:creationId xmlns:a16="http://schemas.microsoft.com/office/drawing/2014/main" id="{3AC0EDFE-8666-EAAE-F883-6838FBDB89D5}"/>
              </a:ext>
            </a:extLst>
          </p:cNvPr>
          <p:cNvSpPr txBox="1"/>
          <p:nvPr/>
        </p:nvSpPr>
        <p:spPr>
          <a:xfrm>
            <a:off x="2261125" y="1846403"/>
            <a:ext cx="2894191" cy="597856"/>
          </a:xfrm>
          <a:prstGeom prst="rect">
            <a:avLst/>
          </a:prstGeom>
          <a:noFill/>
        </p:spPr>
        <p:txBody>
          <a:bodyPr wrap="square" anchor="ctr">
            <a:spAutoFit/>
          </a:bodyPr>
          <a:lstStyle/>
          <a:p>
            <a:pPr lvl="0">
              <a:defRPr/>
            </a:pPr>
            <a:r>
              <a:rPr lang="en-US">
                <a:latin typeface="Forma DJR Micro" pitchFamily="2" charset="77"/>
              </a:rPr>
              <a:t>Up to 25% ocean-bound plastics in fans</a:t>
            </a:r>
            <a:r>
              <a:rPr lang="en-US" baseline="30000">
                <a:latin typeface="Forma DJR Micro" pitchFamily="2" charset="77"/>
              </a:rPr>
              <a:t>37</a:t>
            </a:r>
          </a:p>
        </p:txBody>
      </p:sp>
      <p:sp>
        <p:nvSpPr>
          <p:cNvPr id="43" name="TextBox 42">
            <a:extLst>
              <a:ext uri="{FF2B5EF4-FFF2-40B4-BE49-F238E27FC236}">
                <a16:creationId xmlns:a16="http://schemas.microsoft.com/office/drawing/2014/main" id="{CC91276A-A46A-6051-23DE-2F63EC02A9F6}"/>
              </a:ext>
            </a:extLst>
          </p:cNvPr>
          <p:cNvSpPr txBox="1"/>
          <p:nvPr/>
        </p:nvSpPr>
        <p:spPr>
          <a:xfrm>
            <a:off x="384412" y="3170245"/>
            <a:ext cx="2180989" cy="1117229"/>
          </a:xfrm>
          <a:prstGeom prst="rect">
            <a:avLst/>
          </a:prstGeom>
          <a:noFill/>
        </p:spPr>
        <p:txBody>
          <a:bodyPr wrap="square" anchor="ctr">
            <a:spAutoFit/>
          </a:bodyPr>
          <a:lstStyle/>
          <a:p>
            <a:pPr lvl="0">
              <a:defRPr/>
            </a:pPr>
            <a:r>
              <a:rPr lang="en-US" sz="7200">
                <a:latin typeface="Forma DJR Display" pitchFamily="2" charset="77"/>
              </a:rPr>
              <a:t>40%</a:t>
            </a:r>
            <a:endParaRPr lang="en-US" sz="7200" baseline="30000">
              <a:latin typeface="Forma DJR Display" pitchFamily="2" charset="77"/>
            </a:endParaRPr>
          </a:p>
        </p:txBody>
      </p:sp>
      <p:sp>
        <p:nvSpPr>
          <p:cNvPr id="44" name="TextBox 43">
            <a:extLst>
              <a:ext uri="{FF2B5EF4-FFF2-40B4-BE49-F238E27FC236}">
                <a16:creationId xmlns:a16="http://schemas.microsoft.com/office/drawing/2014/main" id="{A913AB4D-8EC8-9B32-C5DC-235E5570491D}"/>
              </a:ext>
            </a:extLst>
          </p:cNvPr>
          <p:cNvSpPr txBox="1"/>
          <p:nvPr/>
        </p:nvSpPr>
        <p:spPr>
          <a:xfrm>
            <a:off x="2261125" y="4916585"/>
            <a:ext cx="2575601" cy="974562"/>
          </a:xfrm>
          <a:prstGeom prst="rect">
            <a:avLst/>
          </a:prstGeom>
          <a:noFill/>
        </p:spPr>
        <p:txBody>
          <a:bodyPr wrap="square" anchor="ctr">
            <a:spAutoFit/>
          </a:bodyPr>
          <a:lstStyle/>
          <a:p>
            <a:pPr lvl="0">
              <a:defRPr/>
            </a:pPr>
            <a:r>
              <a:rPr lang="en-US">
                <a:latin typeface="Forma DJR Micro" pitchFamily="2" charset="77"/>
              </a:rPr>
              <a:t>Up to 90% efficient power supply</a:t>
            </a:r>
          </a:p>
          <a:p>
            <a:pPr lvl="0">
              <a:defRPr/>
            </a:pPr>
            <a:endParaRPr lang="en-US">
              <a:solidFill>
                <a:schemeClr val="bg1"/>
              </a:solidFill>
              <a:latin typeface="Forma DJR Micro" pitchFamily="2" charset="77"/>
            </a:endParaRPr>
          </a:p>
        </p:txBody>
      </p:sp>
      <p:sp>
        <p:nvSpPr>
          <p:cNvPr id="45" name="TextBox 44">
            <a:extLst>
              <a:ext uri="{FF2B5EF4-FFF2-40B4-BE49-F238E27FC236}">
                <a16:creationId xmlns:a16="http://schemas.microsoft.com/office/drawing/2014/main" id="{2A7331A4-BC06-2178-CF55-1F989614E71F}"/>
              </a:ext>
            </a:extLst>
          </p:cNvPr>
          <p:cNvSpPr txBox="1"/>
          <p:nvPr/>
        </p:nvSpPr>
        <p:spPr>
          <a:xfrm>
            <a:off x="384413" y="4757193"/>
            <a:ext cx="2180988" cy="1117229"/>
          </a:xfrm>
          <a:prstGeom prst="rect">
            <a:avLst/>
          </a:prstGeom>
          <a:noFill/>
        </p:spPr>
        <p:txBody>
          <a:bodyPr wrap="square" anchor="ctr">
            <a:spAutoFit/>
          </a:bodyPr>
          <a:lstStyle/>
          <a:p>
            <a:pPr lvl="0">
              <a:defRPr/>
            </a:pPr>
            <a:r>
              <a:rPr lang="en-US" sz="7200">
                <a:latin typeface="Forma DJR Display" pitchFamily="2" charset="77"/>
              </a:rPr>
              <a:t>90%</a:t>
            </a:r>
            <a:endParaRPr lang="en-US" sz="7200" baseline="30000">
              <a:latin typeface="Forma DJR Display" pitchFamily="2" charset="77"/>
            </a:endParaRPr>
          </a:p>
        </p:txBody>
      </p:sp>
      <p:pic>
        <p:nvPicPr>
          <p:cNvPr id="20" name="Picture 19" descr="A picture containing text, road, sign&#10;&#10;Description automatically generated">
            <a:extLst>
              <a:ext uri="{FF2B5EF4-FFF2-40B4-BE49-F238E27FC236}">
                <a16:creationId xmlns:a16="http://schemas.microsoft.com/office/drawing/2014/main" id="{A9AEA458-AD60-545C-5DBC-6670EE4916B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0788" y="1305101"/>
            <a:ext cx="6681212" cy="5557774"/>
          </a:xfrm>
          <a:prstGeom prst="rect">
            <a:avLst/>
          </a:prstGeom>
        </p:spPr>
      </p:pic>
      <p:pic>
        <p:nvPicPr>
          <p:cNvPr id="3" name="Picture 2">
            <a:extLst>
              <a:ext uri="{FF2B5EF4-FFF2-40B4-BE49-F238E27FC236}">
                <a16:creationId xmlns:a16="http://schemas.microsoft.com/office/drawing/2014/main" id="{FC6CCB19-8A0F-E38A-D9C8-B781136D276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658586" y="6396249"/>
            <a:ext cx="352825" cy="352825"/>
          </a:xfrm>
          <a:prstGeom prst="rect">
            <a:avLst/>
          </a:prstGeom>
        </p:spPr>
      </p:pic>
      <p:pic>
        <p:nvPicPr>
          <p:cNvPr id="6" name="Picture 2" descr="Image">
            <a:extLst>
              <a:ext uri="{FF2B5EF4-FFF2-40B4-BE49-F238E27FC236}">
                <a16:creationId xmlns:a16="http://schemas.microsoft.com/office/drawing/2014/main" id="{64C7DCF4-9425-7793-5D89-8B53200D6B9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6">
            <a:extLst>
              <a:ext uri="{FF2B5EF4-FFF2-40B4-BE49-F238E27FC236}">
                <a16:creationId xmlns:a16="http://schemas.microsoft.com/office/drawing/2014/main" id="{955775CB-3900-7F8D-28C1-92BAE2EB78BD}"/>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57</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281442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FBC455-1296-839B-267D-F110E0DBE4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1" y="16586"/>
            <a:ext cx="12192000" cy="6858000"/>
          </a:xfrm>
          <a:prstGeom prst="rect">
            <a:avLst/>
          </a:prstGeom>
        </p:spPr>
      </p:pic>
      <p:sp>
        <p:nvSpPr>
          <p:cNvPr id="10" name="Rectangle 9">
            <a:extLst>
              <a:ext uri="{FF2B5EF4-FFF2-40B4-BE49-F238E27FC236}">
                <a16:creationId xmlns:a16="http://schemas.microsoft.com/office/drawing/2014/main" id="{B2D5CD90-FB3D-A7FA-21C8-C044B31ED09F}"/>
              </a:ext>
            </a:extLst>
          </p:cNvPr>
          <p:cNvSpPr/>
          <p:nvPr/>
        </p:nvSpPr>
        <p:spPr>
          <a:xfrm rot="10800000">
            <a:off x="8021" y="1527257"/>
            <a:ext cx="12192000" cy="5472114"/>
          </a:xfrm>
          <a:prstGeom prst="rect">
            <a:avLst/>
          </a:prstGeom>
          <a:gradFill flip="none" rotWithShape="1">
            <a:gsLst>
              <a:gs pos="0">
                <a:schemeClr val="tx1">
                  <a:alpha val="88744"/>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449CE94F-3329-C200-A090-A7E00072081A}"/>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0BC8E7D6-5F7B-5810-819D-0C768CA87ACF}"/>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a:solidFill>
                  <a:schemeClr val="bg1"/>
                </a:solidFill>
                <a:latin typeface="Forma DJR Display" pitchFamily="2" charset="77"/>
              </a:rPr>
              <a:t>Ecosystem</a:t>
            </a:r>
          </a:p>
        </p:txBody>
      </p:sp>
      <p:pic>
        <p:nvPicPr>
          <p:cNvPr id="3" name="Picture 2" descr="A picture containing text, clipart&#10;&#10;Description automatically generated">
            <a:extLst>
              <a:ext uri="{FF2B5EF4-FFF2-40B4-BE49-F238E27FC236}">
                <a16:creationId xmlns:a16="http://schemas.microsoft.com/office/drawing/2014/main" id="{110F41C2-A83B-0FC4-D03A-052F2F1789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5" name="Picture 2" descr="Image">
            <a:extLst>
              <a:ext uri="{FF2B5EF4-FFF2-40B4-BE49-F238E27FC236}">
                <a16:creationId xmlns:a16="http://schemas.microsoft.com/office/drawing/2014/main" id="{71FADD86-7899-263A-5C5B-16D7F5153A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6">
            <a:extLst>
              <a:ext uri="{FF2B5EF4-FFF2-40B4-BE49-F238E27FC236}">
                <a16:creationId xmlns:a16="http://schemas.microsoft.com/office/drawing/2014/main" id="{010CBBA1-6231-A1EF-FE71-AC15500D5912}"/>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solidFill>
                  <a:schemeClr val="bg1"/>
                </a:solidFill>
                <a:latin typeface="Forma DJR Micro" pitchFamily="2" charset="77"/>
              </a:rPr>
              <a:pPr/>
              <a:t>58</a:t>
            </a:fld>
            <a:r>
              <a:rPr lang="en-US" sz="1000">
                <a:solidFill>
                  <a:schemeClr val="bg1"/>
                </a:solidFill>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263247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floor&#10;&#10;Description automatically generated">
            <a:extLst>
              <a:ext uri="{FF2B5EF4-FFF2-40B4-BE49-F238E27FC236}">
                <a16:creationId xmlns:a16="http://schemas.microsoft.com/office/drawing/2014/main" id="{7F51D72D-ACE4-18AF-C068-AFE437D185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95349" y="1298562"/>
            <a:ext cx="6296652" cy="5559438"/>
          </a:xfrm>
          <a:prstGeom prst="rect">
            <a:avLst/>
          </a:prstGeom>
        </p:spPr>
      </p:pic>
      <p:sp>
        <p:nvSpPr>
          <p:cNvPr id="5" name="Title 4">
            <a:extLst>
              <a:ext uri="{FF2B5EF4-FFF2-40B4-BE49-F238E27FC236}">
                <a16:creationId xmlns:a16="http://schemas.microsoft.com/office/drawing/2014/main" id="{61918C92-F7F0-289C-3538-BB844BCCCFD1}"/>
              </a:ext>
            </a:extLst>
          </p:cNvPr>
          <p:cNvSpPr>
            <a:spLocks noGrp="1"/>
          </p:cNvSpPr>
          <p:nvPr>
            <p:ph type="title"/>
          </p:nvPr>
        </p:nvSpPr>
        <p:spPr>
          <a:xfrm>
            <a:off x="304800" y="397384"/>
            <a:ext cx="11586818" cy="600934"/>
          </a:xfrm>
        </p:spPr>
        <p:txBody>
          <a:bodyPr lIns="91440"/>
          <a:lstStyle/>
          <a:p>
            <a:r>
              <a:rPr lang="en-US" sz="4400">
                <a:latin typeface="Forma DJR Display" pitchFamily="2" charset="77"/>
              </a:rPr>
              <a:t>HP Series 7 Pro 732pk</a:t>
            </a:r>
            <a:endParaRPr lang="en-US"/>
          </a:p>
        </p:txBody>
      </p:sp>
      <p:sp>
        <p:nvSpPr>
          <p:cNvPr id="3" name="Content Placeholder 2">
            <a:extLst>
              <a:ext uri="{FF2B5EF4-FFF2-40B4-BE49-F238E27FC236}">
                <a16:creationId xmlns:a16="http://schemas.microsoft.com/office/drawing/2014/main" id="{7D9086AD-D4D4-4C64-B56E-C46441358238}"/>
              </a:ext>
            </a:extLst>
          </p:cNvPr>
          <p:cNvSpPr>
            <a:spLocks noGrp="1"/>
          </p:cNvSpPr>
          <p:nvPr>
            <p:ph type="body" sz="quarter" idx="15"/>
          </p:nvPr>
        </p:nvSpPr>
        <p:spPr>
          <a:xfrm>
            <a:off x="304800" y="1565621"/>
            <a:ext cx="4714875" cy="348557"/>
          </a:xfrm>
        </p:spPr>
        <p:txBody>
          <a:bodyPr lIns="91440">
            <a:noAutofit/>
          </a:bodyPr>
          <a:lstStyle/>
          <a:p>
            <a:pPr marL="0" indent="0">
              <a:lnSpc>
                <a:spcPct val="100000"/>
              </a:lnSpc>
              <a:buNone/>
            </a:pPr>
            <a:r>
              <a:rPr lang="en-US">
                <a:latin typeface="Forma DJR Micro" pitchFamily="2" charset="77"/>
              </a:rPr>
              <a:t>4K, 31.5-inch diagonal display with Thunderbolt</a:t>
            </a:r>
            <a:r>
              <a:rPr lang="en-US" baseline="30000">
                <a:latin typeface="Forma DJR Micro"/>
              </a:rPr>
              <a:t>™</a:t>
            </a:r>
            <a:r>
              <a:rPr lang="en-US">
                <a:latin typeface="Forma DJR Micro" pitchFamily="2" charset="77"/>
              </a:rPr>
              <a:t> 4 and IPS Black technology</a:t>
            </a:r>
          </a:p>
        </p:txBody>
      </p:sp>
      <p:sp>
        <p:nvSpPr>
          <p:cNvPr id="8" name="Content Placeholder 2">
            <a:extLst>
              <a:ext uri="{FF2B5EF4-FFF2-40B4-BE49-F238E27FC236}">
                <a16:creationId xmlns:a16="http://schemas.microsoft.com/office/drawing/2014/main" id="{2718D92C-2F06-4B3A-AEC1-2CD77F6BDBC7}"/>
              </a:ext>
            </a:extLst>
          </p:cNvPr>
          <p:cNvSpPr txBox="1">
            <a:spLocks/>
          </p:cNvSpPr>
          <p:nvPr/>
        </p:nvSpPr>
        <p:spPr>
          <a:xfrm>
            <a:off x="304800" y="2900404"/>
            <a:ext cx="5127864" cy="2654351"/>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System Font Regular"/>
              <a:buChar char="●"/>
            </a:pPr>
            <a:r>
              <a:rPr lang="en-US" sz="1800">
                <a:latin typeface="Forma DJR Micro" pitchFamily="2" charset="77"/>
              </a:rPr>
              <a:t>Color that rivals reality</a:t>
            </a:r>
          </a:p>
          <a:p>
            <a:pPr>
              <a:lnSpc>
                <a:spcPct val="100000"/>
              </a:lnSpc>
              <a:buFont typeface="System Font Regular"/>
              <a:buChar char="●"/>
            </a:pPr>
            <a:r>
              <a:rPr lang="en-US" sz="1800">
                <a:latin typeface="Forma DJR Micro" pitchFamily="2" charset="77"/>
              </a:rPr>
              <a:t>Unleash the power of Thunderbolt</a:t>
            </a:r>
            <a:r>
              <a:rPr lang="en-US" sz="1800" baseline="30000">
                <a:latin typeface="Forma DJR Micro" pitchFamily="2" charset="77"/>
              </a:rPr>
              <a:t>™</a:t>
            </a:r>
            <a:r>
              <a:rPr lang="en-US" sz="1800">
                <a:latin typeface="Forma DJR Micro" pitchFamily="2" charset="77"/>
              </a:rPr>
              <a:t> 4</a:t>
            </a:r>
            <a:r>
              <a:rPr lang="en-US" sz="1800" baseline="30000">
                <a:latin typeface="Forma DJR Micro" pitchFamily="2" charset="77"/>
              </a:rPr>
              <a:t>39</a:t>
            </a:r>
            <a:r>
              <a:rPr lang="en-US" sz="1800">
                <a:latin typeface="Forma DJR Micro" pitchFamily="2" charset="77"/>
              </a:rPr>
              <a:t> </a:t>
            </a:r>
          </a:p>
          <a:p>
            <a:pPr>
              <a:lnSpc>
                <a:spcPct val="100000"/>
              </a:lnSpc>
              <a:buFont typeface="System Font Regular"/>
              <a:buChar char="●"/>
            </a:pPr>
            <a:r>
              <a:rPr lang="en-US" sz="1800">
                <a:latin typeface="Forma DJR Micro" pitchFamily="2" charset="77"/>
              </a:rPr>
              <a:t>Seamless control</a:t>
            </a:r>
          </a:p>
        </p:txBody>
      </p:sp>
      <p:pic>
        <p:nvPicPr>
          <p:cNvPr id="9" name="Picture 2" descr="Image">
            <a:extLst>
              <a:ext uri="{FF2B5EF4-FFF2-40B4-BE49-F238E27FC236}">
                <a16:creationId xmlns:a16="http://schemas.microsoft.com/office/drawing/2014/main" id="{8783A7AF-2F8A-271F-9381-422607D538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6">
            <a:extLst>
              <a:ext uri="{FF2B5EF4-FFF2-40B4-BE49-F238E27FC236}">
                <a16:creationId xmlns:a16="http://schemas.microsoft.com/office/drawing/2014/main" id="{64577500-B88C-E43F-B873-82CF99828D3F}"/>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59</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116796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at a desk looking at a computer screen&#10;&#10;Description automatically generated with medium confidence">
            <a:extLst>
              <a:ext uri="{FF2B5EF4-FFF2-40B4-BE49-F238E27FC236}">
                <a16:creationId xmlns:a16="http://schemas.microsoft.com/office/drawing/2014/main" id="{ECC5CA31-EF5E-9DC7-EC6E-34C8015FB0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200021" cy="6858001"/>
          </a:xfrm>
          <a:prstGeom prst="rect">
            <a:avLst/>
          </a:prstGeom>
        </p:spPr>
      </p:pic>
      <p:sp>
        <p:nvSpPr>
          <p:cNvPr id="7" name="Rectangle 6">
            <a:extLst>
              <a:ext uri="{FF2B5EF4-FFF2-40B4-BE49-F238E27FC236}">
                <a16:creationId xmlns:a16="http://schemas.microsoft.com/office/drawing/2014/main" id="{58044F2A-51D0-AC2A-C33E-D2126FCF3F97}"/>
              </a:ext>
            </a:extLst>
          </p:cNvPr>
          <p:cNvSpPr/>
          <p:nvPr/>
        </p:nvSpPr>
        <p:spPr>
          <a:xfrm rot="10800000">
            <a:off x="0" y="377686"/>
            <a:ext cx="12192000" cy="6480309"/>
          </a:xfrm>
          <a:prstGeom prst="rect">
            <a:avLst/>
          </a:prstGeom>
          <a:gradFill flip="none" rotWithShape="1">
            <a:gsLst>
              <a:gs pos="0">
                <a:schemeClr val="tx1">
                  <a:alpha val="80056"/>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cxnSp>
        <p:nvCxnSpPr>
          <p:cNvPr id="19" name="Straight Connector 18">
            <a:extLst>
              <a:ext uri="{FF2B5EF4-FFF2-40B4-BE49-F238E27FC236}">
                <a16:creationId xmlns:a16="http://schemas.microsoft.com/office/drawing/2014/main" id="{60D0CFD4-E682-970D-7CF6-84B28F8A4894}"/>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55157F30-4A59-2EAC-47D0-3FE02AD6052A}"/>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US" sz="6000" b="0" i="0" u="none" strike="noStrike" kern="1200" cap="none" spc="0" normalizeH="0" baseline="0" noProof="0" dirty="0">
                <a:ln>
                  <a:noFill/>
                </a:ln>
                <a:solidFill>
                  <a:srgbClr val="FFFFFF"/>
                </a:solidFill>
                <a:effectLst/>
                <a:uLnTx/>
                <a:uFillTx/>
                <a:latin typeface="Forma DJR Display" pitchFamily="2" charset="77"/>
                <a:ea typeface="+mn-ea"/>
                <a:cs typeface="+mn-cs"/>
              </a:rPr>
              <a:t>Our customers</a:t>
            </a:r>
          </a:p>
        </p:txBody>
      </p:sp>
      <p:sp>
        <p:nvSpPr>
          <p:cNvPr id="22" name="Slide Number Placeholder 6">
            <a:extLst>
              <a:ext uri="{FF2B5EF4-FFF2-40B4-BE49-F238E27FC236}">
                <a16:creationId xmlns:a16="http://schemas.microsoft.com/office/drawing/2014/main" id="{DA116962-B73F-9107-D386-594D18856506}"/>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7EAD36D4-32FF-544B-9EC2-1F035E0F636E}" type="slidenum">
              <a:rPr kumimoji="0" lang="en-US" sz="1000" b="0" i="0" u="none" strike="noStrike" kern="1200" cap="none" spc="0" normalizeH="0" baseline="0" noProof="0">
                <a:ln>
                  <a:noFill/>
                </a:ln>
                <a:solidFill>
                  <a:srgbClr val="FFFFFF"/>
                </a:solidFill>
                <a:effectLst/>
                <a:uLnTx/>
                <a:uFillTx/>
                <a:latin typeface="Forma DJR Micro" pitchFamily="2" charset="77"/>
                <a:ea typeface="+mn-ea"/>
                <a:cs typeface="+mn-cs"/>
              </a:rPr>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6</a:t>
            </a:fld>
            <a:r>
              <a:rPr kumimoji="0" lang="en-US" sz="1000" b="0" i="0" u="none" strike="noStrike" kern="1200" cap="none" spc="0" normalizeH="0" baseline="0" noProof="0">
                <a:ln>
                  <a:noFill/>
                </a:ln>
                <a:solidFill>
                  <a:srgbClr val="FFFFFF"/>
                </a:solidFill>
                <a:effectLst/>
                <a:uLnTx/>
                <a:uFillTx/>
                <a:latin typeface="Forma DJR Micro" pitchFamily="2" charset="77"/>
                <a:ea typeface="+mn-ea"/>
                <a:cs typeface="+mn-cs"/>
              </a:rPr>
              <a:t>    I   Z8 Fury G5   I   HP Confidential. For use by HP or Partner with Customers under HP CDA only. </a:t>
            </a:r>
          </a:p>
        </p:txBody>
      </p:sp>
      <p:pic>
        <p:nvPicPr>
          <p:cNvPr id="3" name="Picture 2" descr="A picture containing text, clipart&#10;&#10;Description automatically generated">
            <a:extLst>
              <a:ext uri="{FF2B5EF4-FFF2-40B4-BE49-F238E27FC236}">
                <a16:creationId xmlns:a16="http://schemas.microsoft.com/office/drawing/2014/main" id="{1E80EE3C-D0A3-53E9-A66B-99C2C05F06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2" name="Picture 2" descr="Image">
            <a:extLst>
              <a:ext uri="{FF2B5EF4-FFF2-40B4-BE49-F238E27FC236}">
                <a16:creationId xmlns:a16="http://schemas.microsoft.com/office/drawing/2014/main" id="{F05B4C5C-8FD3-EB6E-5CD9-099F2D4716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E6E5B5-F5BA-AEBD-45F4-F97CF382678E}"/>
              </a:ext>
            </a:extLst>
          </p:cNvPr>
          <p:cNvSpPr/>
          <p:nvPr/>
        </p:nvSpPr>
        <p:spPr>
          <a:xfrm>
            <a:off x="5895346" y="1911523"/>
            <a:ext cx="6296651" cy="7840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erson sitting at a desk&#10;&#10;Description automatically generated with medium confidence">
            <a:extLst>
              <a:ext uri="{FF2B5EF4-FFF2-40B4-BE49-F238E27FC236}">
                <a16:creationId xmlns:a16="http://schemas.microsoft.com/office/drawing/2014/main" id="{0E7D219D-EE07-4C42-4240-80939EF90D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95343" y="2620784"/>
            <a:ext cx="6296651" cy="4246741"/>
          </a:xfrm>
          <a:prstGeom prst="rect">
            <a:avLst/>
          </a:prstGeom>
        </p:spPr>
      </p:pic>
      <p:sp>
        <p:nvSpPr>
          <p:cNvPr id="8" name="Content Placeholder 2">
            <a:extLst>
              <a:ext uri="{FF2B5EF4-FFF2-40B4-BE49-F238E27FC236}">
                <a16:creationId xmlns:a16="http://schemas.microsoft.com/office/drawing/2014/main" id="{2718D92C-2F06-4B3A-AEC1-2CD77F6BDBC7}"/>
              </a:ext>
            </a:extLst>
          </p:cNvPr>
          <p:cNvSpPr txBox="1">
            <a:spLocks/>
          </p:cNvSpPr>
          <p:nvPr/>
        </p:nvSpPr>
        <p:spPr>
          <a:xfrm>
            <a:off x="384412" y="2292126"/>
            <a:ext cx="5127864" cy="2654351"/>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System Font Regular"/>
              <a:buChar char="●"/>
            </a:pPr>
            <a:r>
              <a:rPr lang="en-US" sz="1800">
                <a:latin typeface="Forma DJR Micro" pitchFamily="2" charset="77"/>
              </a:rPr>
              <a:t>See and do more by immersing yourself in the brilliant, expansive views of the WUHD display</a:t>
            </a:r>
          </a:p>
          <a:p>
            <a:pPr>
              <a:lnSpc>
                <a:spcPct val="100000"/>
              </a:lnSpc>
              <a:spcBef>
                <a:spcPts val="0"/>
              </a:spcBef>
              <a:buFont typeface="System Font Regular"/>
              <a:buChar char="●"/>
            </a:pPr>
            <a:endParaRPr lang="en-US" sz="1800">
              <a:latin typeface="Forma DJR Micro" pitchFamily="2" charset="77"/>
            </a:endParaRPr>
          </a:p>
          <a:p>
            <a:pPr>
              <a:lnSpc>
                <a:spcPct val="100000"/>
              </a:lnSpc>
              <a:spcBef>
                <a:spcPts val="0"/>
              </a:spcBef>
              <a:buFont typeface="System Font Regular"/>
              <a:buChar char="●"/>
            </a:pPr>
            <a:r>
              <a:rPr lang="en-US" sz="1800">
                <a:latin typeface="Forma DJR Micro" pitchFamily="2" charset="77"/>
              </a:rPr>
              <a:t>Improve productivity with easy multitasking on an ultra-wide screen that can be segmented into the equivalent of four 20-inch monitors</a:t>
            </a:r>
          </a:p>
          <a:p>
            <a:pPr>
              <a:lnSpc>
                <a:spcPct val="100000"/>
              </a:lnSpc>
              <a:spcBef>
                <a:spcPts val="0"/>
              </a:spcBef>
              <a:buFont typeface="System Font Regular"/>
              <a:buChar char="●"/>
            </a:pPr>
            <a:endParaRPr lang="en-US" sz="1800">
              <a:latin typeface="Forma DJR Micro" pitchFamily="2" charset="77"/>
            </a:endParaRPr>
          </a:p>
          <a:p>
            <a:pPr>
              <a:lnSpc>
                <a:spcPct val="100000"/>
              </a:lnSpc>
              <a:spcBef>
                <a:spcPts val="0"/>
              </a:spcBef>
              <a:buFont typeface="System Font Regular"/>
              <a:buChar char="●"/>
            </a:pPr>
            <a:r>
              <a:rPr lang="en-US" sz="1800">
                <a:latin typeface="Forma DJR Micro" pitchFamily="2" charset="77"/>
              </a:rPr>
              <a:t>Integrated HP Device Bridge 2.0 lets you control two Windows and/or Mac devices from the same keyboard and mouse while maintaining network security with controlled file sharing</a:t>
            </a:r>
          </a:p>
          <a:p>
            <a:pPr>
              <a:lnSpc>
                <a:spcPct val="100000"/>
              </a:lnSpc>
              <a:spcBef>
                <a:spcPts val="0"/>
              </a:spcBef>
              <a:buFont typeface="System Font Regular"/>
              <a:buChar char="●"/>
            </a:pPr>
            <a:endParaRPr lang="en-US" sz="1800">
              <a:latin typeface="Forma DJR Micro" pitchFamily="2" charset="77"/>
            </a:endParaRPr>
          </a:p>
        </p:txBody>
      </p:sp>
      <p:sp>
        <p:nvSpPr>
          <p:cNvPr id="7" name="TextBox 6">
            <a:extLst>
              <a:ext uri="{FF2B5EF4-FFF2-40B4-BE49-F238E27FC236}">
                <a16:creationId xmlns:a16="http://schemas.microsoft.com/office/drawing/2014/main" id="{746B16E3-9C7C-4CF2-BBD4-DBC9C512FC2C}"/>
              </a:ext>
            </a:extLst>
          </p:cNvPr>
          <p:cNvSpPr txBox="1"/>
          <p:nvPr/>
        </p:nvSpPr>
        <p:spPr>
          <a:xfrm>
            <a:off x="6184738" y="2099823"/>
            <a:ext cx="3249613" cy="348557"/>
          </a:xfrm>
          <a:prstGeom prst="rect">
            <a:avLst/>
          </a:prstGeom>
          <a:noFill/>
        </p:spPr>
        <p:txBody>
          <a:bodyPr wrap="square">
            <a:spAutoFit/>
          </a:bodyPr>
          <a:lstStyle/>
          <a:p>
            <a:r>
              <a:rPr lang="en-US">
                <a:latin typeface="Forma DJR Micro" pitchFamily="2" charset="77"/>
              </a:rPr>
              <a:t>HP Series 7 Pro 740pm</a:t>
            </a:r>
          </a:p>
        </p:txBody>
      </p:sp>
      <p:sp>
        <p:nvSpPr>
          <p:cNvPr id="10" name="Rectangle 9">
            <a:extLst>
              <a:ext uri="{FF2B5EF4-FFF2-40B4-BE49-F238E27FC236}">
                <a16:creationId xmlns:a16="http://schemas.microsoft.com/office/drawing/2014/main" id="{91C72522-DDB1-2C3B-A767-B899879D66D0}"/>
              </a:ext>
            </a:extLst>
          </p:cNvPr>
          <p:cNvSpPr/>
          <p:nvPr/>
        </p:nvSpPr>
        <p:spPr bwMode="ltGray">
          <a:xfrm>
            <a:off x="0" y="-438"/>
            <a:ext cx="12192000" cy="1911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2ACE2C1-0C0F-8FFE-F32C-6190869E3BD0}"/>
              </a:ext>
            </a:extLst>
          </p:cNvPr>
          <p:cNvSpPr txBox="1"/>
          <p:nvPr/>
        </p:nvSpPr>
        <p:spPr>
          <a:xfrm>
            <a:off x="317977" y="319694"/>
            <a:ext cx="11439288" cy="1446550"/>
          </a:xfrm>
          <a:prstGeom prst="rect">
            <a:avLst/>
          </a:prstGeom>
          <a:noFill/>
        </p:spPr>
        <p:txBody>
          <a:bodyPr wrap="square" anchor="ctr">
            <a:spAutoFit/>
          </a:bodyPr>
          <a:lstStyle/>
          <a:p>
            <a:pPr lvl="0">
              <a:lnSpc>
                <a:spcPct val="100000"/>
              </a:lnSpc>
              <a:spcBef>
                <a:spcPts val="0"/>
              </a:spcBef>
              <a:defRPr/>
            </a:pPr>
            <a:r>
              <a:rPr lang="en-US" sz="4400">
                <a:latin typeface="Forma DJR Display" pitchFamily="2" charset="77"/>
              </a:rPr>
              <a:t>Data science ecosystem</a:t>
            </a:r>
          </a:p>
          <a:p>
            <a:pPr lvl="0">
              <a:lnSpc>
                <a:spcPct val="100000"/>
              </a:lnSpc>
              <a:spcBef>
                <a:spcPts val="0"/>
              </a:spcBef>
              <a:defRPr/>
            </a:pPr>
            <a:r>
              <a:rPr lang="en-US" sz="4400">
                <a:latin typeface="Forma DJR Display" pitchFamily="2" charset="77"/>
              </a:rPr>
              <a:t>(data analyst) </a:t>
            </a:r>
          </a:p>
        </p:txBody>
      </p:sp>
      <p:cxnSp>
        <p:nvCxnSpPr>
          <p:cNvPr id="19" name="Straight Connector 18">
            <a:extLst>
              <a:ext uri="{FF2B5EF4-FFF2-40B4-BE49-F238E27FC236}">
                <a16:creationId xmlns:a16="http://schemas.microsoft.com/office/drawing/2014/main" id="{CF891823-8D42-17FB-87AE-636C5D5FD82C}"/>
              </a:ext>
            </a:extLst>
          </p:cNvPr>
          <p:cNvCxnSpPr>
            <a:cxnSpLocks/>
          </p:cNvCxnSpPr>
          <p:nvPr/>
        </p:nvCxnSpPr>
        <p:spPr>
          <a:xfrm>
            <a:off x="5895349" y="2611259"/>
            <a:ext cx="62966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Image">
            <a:extLst>
              <a:ext uri="{FF2B5EF4-FFF2-40B4-BE49-F238E27FC236}">
                <a16:creationId xmlns:a16="http://schemas.microsoft.com/office/drawing/2014/main" id="{7E0B0F42-C873-94C7-3D7D-3CE8EA95FD7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6">
            <a:extLst>
              <a:ext uri="{FF2B5EF4-FFF2-40B4-BE49-F238E27FC236}">
                <a16:creationId xmlns:a16="http://schemas.microsoft.com/office/drawing/2014/main" id="{3964387D-6DA5-5987-F2C3-CE9F88E986B1}"/>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60</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327399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orking on a computer&#10;&#10;Description automatically generated with medium confidence">
            <a:extLst>
              <a:ext uri="{FF2B5EF4-FFF2-40B4-BE49-F238E27FC236}">
                <a16:creationId xmlns:a16="http://schemas.microsoft.com/office/drawing/2014/main" id="{388B4B53-407F-6C4D-530D-1CA8063E57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89206" y="2246154"/>
            <a:ext cx="6402792" cy="4611845"/>
          </a:xfrm>
          <a:prstGeom prst="rect">
            <a:avLst/>
          </a:prstGeom>
        </p:spPr>
      </p:pic>
      <p:sp>
        <p:nvSpPr>
          <p:cNvPr id="8" name="Content Placeholder 2">
            <a:extLst>
              <a:ext uri="{FF2B5EF4-FFF2-40B4-BE49-F238E27FC236}">
                <a16:creationId xmlns:a16="http://schemas.microsoft.com/office/drawing/2014/main" id="{2718D92C-2F06-4B3A-AEC1-2CD77F6BDBC7}"/>
              </a:ext>
            </a:extLst>
          </p:cNvPr>
          <p:cNvSpPr txBox="1">
            <a:spLocks/>
          </p:cNvSpPr>
          <p:nvPr/>
        </p:nvSpPr>
        <p:spPr>
          <a:xfrm>
            <a:off x="384412" y="2292126"/>
            <a:ext cx="4865328" cy="362689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System Font Regular"/>
              <a:buChar char="●"/>
            </a:pPr>
            <a:r>
              <a:rPr lang="en-US" sz="1800">
                <a:latin typeface="Forma DJR Micro" pitchFamily="2" charset="77"/>
              </a:rPr>
              <a:t>View every detail as if it’s true-to-life with captivating color contrast on this precise 4K, 31.5-inch diagonal display</a:t>
            </a:r>
          </a:p>
          <a:p>
            <a:pPr>
              <a:lnSpc>
                <a:spcPct val="100000"/>
              </a:lnSpc>
              <a:spcBef>
                <a:spcPts val="0"/>
              </a:spcBef>
              <a:buFont typeface="System Font Regular"/>
              <a:buChar char="●"/>
            </a:pPr>
            <a:endParaRPr lang="en-US" sz="1800">
              <a:latin typeface="Forma DJR Micro" pitchFamily="2" charset="77"/>
            </a:endParaRPr>
          </a:p>
          <a:p>
            <a:pPr>
              <a:lnSpc>
                <a:spcPct val="100000"/>
              </a:lnSpc>
              <a:spcBef>
                <a:spcPts val="0"/>
              </a:spcBef>
              <a:buFont typeface="System Font Regular"/>
              <a:buChar char="●"/>
            </a:pPr>
            <a:r>
              <a:rPr lang="en-US" sz="1800">
                <a:latin typeface="Forma DJR Micro" pitchFamily="2" charset="77"/>
              </a:rPr>
              <a:t>Transform your desk into a productivity powerhouse with Thunderbolt</a:t>
            </a:r>
            <a:r>
              <a:rPr lang="en-US" sz="1800" baseline="30000">
                <a:latin typeface="Forma DJR Micro" pitchFamily="2" charset="77"/>
              </a:rPr>
              <a:t>™</a:t>
            </a:r>
            <a:r>
              <a:rPr lang="en-US" sz="1800">
                <a:latin typeface="Forma DJR Micro" pitchFamily="2" charset="77"/>
              </a:rPr>
              <a:t> 4</a:t>
            </a:r>
          </a:p>
          <a:p>
            <a:pPr>
              <a:lnSpc>
                <a:spcPct val="100000"/>
              </a:lnSpc>
              <a:spcBef>
                <a:spcPts val="0"/>
              </a:spcBef>
              <a:buFont typeface="System Font Regular"/>
              <a:buChar char="●"/>
            </a:pPr>
            <a:endParaRPr lang="en-US" sz="1800">
              <a:latin typeface="Forma DJR Micro" pitchFamily="2" charset="77"/>
            </a:endParaRPr>
          </a:p>
          <a:p>
            <a:pPr>
              <a:lnSpc>
                <a:spcPct val="100000"/>
              </a:lnSpc>
              <a:spcBef>
                <a:spcPts val="0"/>
              </a:spcBef>
              <a:buFont typeface="System Font Regular"/>
              <a:buChar char="●"/>
            </a:pPr>
            <a:r>
              <a:rPr lang="en-US" sz="1800">
                <a:latin typeface="Forma DJR Micro" pitchFamily="2" charset="77"/>
              </a:rPr>
              <a:t>When you’re multi-tasking between two devices, simply use the built-in KVM switch to control both with just a single keyboard and mouse</a:t>
            </a:r>
          </a:p>
          <a:p>
            <a:pPr>
              <a:lnSpc>
                <a:spcPct val="100000"/>
              </a:lnSpc>
              <a:spcBef>
                <a:spcPts val="0"/>
              </a:spcBef>
              <a:buFont typeface="System Font Regular"/>
              <a:buChar char="●"/>
            </a:pPr>
            <a:endParaRPr lang="en-US" sz="1800">
              <a:latin typeface="Forma DJR Micro" pitchFamily="2" charset="77"/>
            </a:endParaRPr>
          </a:p>
        </p:txBody>
      </p:sp>
      <p:sp>
        <p:nvSpPr>
          <p:cNvPr id="4" name="Rectangle 3">
            <a:extLst>
              <a:ext uri="{FF2B5EF4-FFF2-40B4-BE49-F238E27FC236}">
                <a16:creationId xmlns:a16="http://schemas.microsoft.com/office/drawing/2014/main" id="{4C205E7B-ED32-30B5-3158-EE623254493A}"/>
              </a:ext>
            </a:extLst>
          </p:cNvPr>
          <p:cNvSpPr/>
          <p:nvPr/>
        </p:nvSpPr>
        <p:spPr>
          <a:xfrm>
            <a:off x="5789205" y="1564980"/>
            <a:ext cx="6402794" cy="10462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91C72522-DDB1-2C3B-A767-B899879D66D0}"/>
              </a:ext>
            </a:extLst>
          </p:cNvPr>
          <p:cNvSpPr/>
          <p:nvPr/>
        </p:nvSpPr>
        <p:spPr bwMode="ltGray">
          <a:xfrm>
            <a:off x="0" y="-438"/>
            <a:ext cx="12192000" cy="1911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2ACE2C1-0C0F-8FFE-F32C-6190869E3BD0}"/>
              </a:ext>
            </a:extLst>
          </p:cNvPr>
          <p:cNvSpPr txBox="1"/>
          <p:nvPr/>
        </p:nvSpPr>
        <p:spPr>
          <a:xfrm>
            <a:off x="317737" y="236924"/>
            <a:ext cx="11439288" cy="1446550"/>
          </a:xfrm>
          <a:prstGeom prst="rect">
            <a:avLst/>
          </a:prstGeom>
          <a:noFill/>
        </p:spPr>
        <p:txBody>
          <a:bodyPr wrap="square" anchor="ctr">
            <a:spAutoFit/>
          </a:bodyPr>
          <a:lstStyle/>
          <a:p>
            <a:pPr>
              <a:lnSpc>
                <a:spcPct val="100000"/>
              </a:lnSpc>
              <a:spcBef>
                <a:spcPts val="0"/>
              </a:spcBef>
              <a:defRPr/>
            </a:pPr>
            <a:r>
              <a:rPr lang="en-US" sz="4400">
                <a:latin typeface="Forma DJR Display" pitchFamily="2" charset="77"/>
              </a:rPr>
              <a:t>Product development ecosystem</a:t>
            </a:r>
          </a:p>
          <a:p>
            <a:pPr>
              <a:lnSpc>
                <a:spcPct val="100000"/>
              </a:lnSpc>
              <a:spcBef>
                <a:spcPts val="0"/>
              </a:spcBef>
              <a:defRPr/>
            </a:pPr>
            <a:r>
              <a:rPr lang="en-US" sz="4400">
                <a:latin typeface="Forma DJR Display" pitchFamily="2" charset="77"/>
              </a:rPr>
              <a:t>(product engineer) </a:t>
            </a:r>
          </a:p>
        </p:txBody>
      </p:sp>
      <p:sp>
        <p:nvSpPr>
          <p:cNvPr id="20" name="TextBox 19">
            <a:extLst>
              <a:ext uri="{FF2B5EF4-FFF2-40B4-BE49-F238E27FC236}">
                <a16:creationId xmlns:a16="http://schemas.microsoft.com/office/drawing/2014/main" id="{15D316F7-3A74-AB31-6002-2918EB83C59D}"/>
              </a:ext>
            </a:extLst>
          </p:cNvPr>
          <p:cNvSpPr txBox="1"/>
          <p:nvPr/>
        </p:nvSpPr>
        <p:spPr>
          <a:xfrm>
            <a:off x="6184738" y="2099823"/>
            <a:ext cx="3249613" cy="348557"/>
          </a:xfrm>
          <a:prstGeom prst="rect">
            <a:avLst/>
          </a:prstGeom>
          <a:noFill/>
        </p:spPr>
        <p:txBody>
          <a:bodyPr wrap="square">
            <a:spAutoFit/>
          </a:bodyPr>
          <a:lstStyle/>
          <a:p>
            <a:r>
              <a:rPr lang="en-US">
                <a:latin typeface="Forma DJR Micro" pitchFamily="2" charset="77"/>
              </a:rPr>
              <a:t>HP Series 7 Pro 732pk</a:t>
            </a:r>
          </a:p>
        </p:txBody>
      </p:sp>
      <p:cxnSp>
        <p:nvCxnSpPr>
          <p:cNvPr id="21" name="Straight Connector 20">
            <a:extLst>
              <a:ext uri="{FF2B5EF4-FFF2-40B4-BE49-F238E27FC236}">
                <a16:creationId xmlns:a16="http://schemas.microsoft.com/office/drawing/2014/main" id="{FFB05E87-DFBC-2574-00CA-0CD38D9D4495}"/>
              </a:ext>
            </a:extLst>
          </p:cNvPr>
          <p:cNvCxnSpPr>
            <a:cxnSpLocks/>
          </p:cNvCxnSpPr>
          <p:nvPr/>
        </p:nvCxnSpPr>
        <p:spPr>
          <a:xfrm>
            <a:off x="5789205" y="2611257"/>
            <a:ext cx="6393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Image">
            <a:extLst>
              <a:ext uri="{FF2B5EF4-FFF2-40B4-BE49-F238E27FC236}">
                <a16:creationId xmlns:a16="http://schemas.microsoft.com/office/drawing/2014/main" id="{DD5DE409-F3AD-1867-BC94-6B99880A7CE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6">
            <a:extLst>
              <a:ext uri="{FF2B5EF4-FFF2-40B4-BE49-F238E27FC236}">
                <a16:creationId xmlns:a16="http://schemas.microsoft.com/office/drawing/2014/main" id="{4A464879-15C3-D969-71DE-0A3A26055EBB}"/>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61</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173318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E1EF6-B055-92D5-8455-D2AEFBEDBF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95345" y="1911521"/>
            <a:ext cx="6296653" cy="4946478"/>
          </a:xfrm>
          <a:prstGeom prst="rect">
            <a:avLst/>
          </a:prstGeom>
        </p:spPr>
      </p:pic>
      <p:sp>
        <p:nvSpPr>
          <p:cNvPr id="8" name="Content Placeholder 2">
            <a:extLst>
              <a:ext uri="{FF2B5EF4-FFF2-40B4-BE49-F238E27FC236}">
                <a16:creationId xmlns:a16="http://schemas.microsoft.com/office/drawing/2014/main" id="{2718D92C-2F06-4B3A-AEC1-2CD77F6BDBC7}"/>
              </a:ext>
            </a:extLst>
          </p:cNvPr>
          <p:cNvSpPr txBox="1">
            <a:spLocks/>
          </p:cNvSpPr>
          <p:nvPr/>
        </p:nvSpPr>
        <p:spPr>
          <a:xfrm>
            <a:off x="384412" y="2292126"/>
            <a:ext cx="5033162" cy="2654351"/>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System Font Regular"/>
              <a:buChar char="●"/>
            </a:pPr>
            <a:r>
              <a:rPr lang="en-US" sz="1800">
                <a:latin typeface="Forma DJR Micro" pitchFamily="2" charset="77"/>
              </a:rPr>
              <a:t>34" color accurate conferencing display with Zoom certification</a:t>
            </a:r>
          </a:p>
          <a:p>
            <a:pPr>
              <a:lnSpc>
                <a:spcPct val="100000"/>
              </a:lnSpc>
              <a:spcBef>
                <a:spcPts val="0"/>
              </a:spcBef>
              <a:buFont typeface="System Font Regular"/>
              <a:buChar char="●"/>
            </a:pPr>
            <a:endParaRPr lang="en-US" sz="1800">
              <a:latin typeface="Forma DJR Micro" pitchFamily="2" charset="77"/>
            </a:endParaRPr>
          </a:p>
          <a:p>
            <a:pPr>
              <a:lnSpc>
                <a:spcPct val="100000"/>
              </a:lnSpc>
              <a:spcBef>
                <a:spcPts val="0"/>
              </a:spcBef>
              <a:buFont typeface="System Font Regular"/>
              <a:buChar char="●"/>
            </a:pPr>
            <a:r>
              <a:rPr lang="en-US" sz="1800">
                <a:latin typeface="Forma DJR Micro" pitchFamily="2" charset="77"/>
              </a:rPr>
              <a:t>Increase productivity with the ability to see all your projects on one expansive, sharp screen</a:t>
            </a:r>
          </a:p>
          <a:p>
            <a:pPr>
              <a:lnSpc>
                <a:spcPct val="100000"/>
              </a:lnSpc>
              <a:spcBef>
                <a:spcPts val="0"/>
              </a:spcBef>
              <a:buFont typeface="System Font Regular"/>
              <a:buChar char="●"/>
            </a:pPr>
            <a:endParaRPr lang="en-US" sz="1800">
              <a:latin typeface="Forma DJR Micro" pitchFamily="2" charset="77"/>
            </a:endParaRPr>
          </a:p>
          <a:p>
            <a:pPr>
              <a:lnSpc>
                <a:spcPct val="100000"/>
              </a:lnSpc>
              <a:spcBef>
                <a:spcPts val="0"/>
              </a:spcBef>
              <a:buFont typeface="System Font Regular"/>
              <a:buChar char="●"/>
            </a:pPr>
            <a:r>
              <a:rPr lang="en-US" sz="1800">
                <a:latin typeface="Forma DJR Micro" pitchFamily="2" charset="77"/>
              </a:rPr>
              <a:t>Be confident that the color on screen matches what you see in real life with a 100% sRGB and 98% Display P3 color gamut</a:t>
            </a:r>
          </a:p>
          <a:p>
            <a:pPr marL="0" indent="0">
              <a:lnSpc>
                <a:spcPct val="100000"/>
              </a:lnSpc>
              <a:spcBef>
                <a:spcPts val="0"/>
              </a:spcBef>
              <a:buNone/>
            </a:pPr>
            <a:endParaRPr lang="en-US" sz="1800">
              <a:latin typeface="Forma DJR Micro" pitchFamily="2" charset="77"/>
            </a:endParaRPr>
          </a:p>
        </p:txBody>
      </p:sp>
      <p:sp>
        <p:nvSpPr>
          <p:cNvPr id="4" name="Rectangle 3">
            <a:extLst>
              <a:ext uri="{FF2B5EF4-FFF2-40B4-BE49-F238E27FC236}">
                <a16:creationId xmlns:a16="http://schemas.microsoft.com/office/drawing/2014/main" id="{7B77FFC7-3ED2-509D-24F3-F72ECA906900}"/>
              </a:ext>
            </a:extLst>
          </p:cNvPr>
          <p:cNvSpPr/>
          <p:nvPr/>
        </p:nvSpPr>
        <p:spPr>
          <a:xfrm>
            <a:off x="5895347" y="1911521"/>
            <a:ext cx="6296651" cy="6997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91C72522-DDB1-2C3B-A767-B899879D66D0}"/>
              </a:ext>
            </a:extLst>
          </p:cNvPr>
          <p:cNvSpPr/>
          <p:nvPr/>
        </p:nvSpPr>
        <p:spPr bwMode="ltGray">
          <a:xfrm>
            <a:off x="0" y="-438"/>
            <a:ext cx="12192000" cy="1911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2ACE2C1-0C0F-8FFE-F32C-6190869E3BD0}"/>
              </a:ext>
            </a:extLst>
          </p:cNvPr>
          <p:cNvSpPr txBox="1"/>
          <p:nvPr/>
        </p:nvSpPr>
        <p:spPr>
          <a:xfrm>
            <a:off x="317737" y="438188"/>
            <a:ext cx="11439288" cy="1209562"/>
          </a:xfrm>
          <a:prstGeom prst="rect">
            <a:avLst/>
          </a:prstGeom>
          <a:noFill/>
        </p:spPr>
        <p:txBody>
          <a:bodyPr wrap="square" anchor="ctr">
            <a:spAutoFit/>
          </a:bodyPr>
          <a:lstStyle/>
          <a:p>
            <a:pPr lvl="0">
              <a:lnSpc>
                <a:spcPct val="80000"/>
              </a:lnSpc>
              <a:defRPr/>
            </a:pPr>
            <a:r>
              <a:rPr lang="en-US" sz="4400">
                <a:latin typeface="Forma DJR Display" pitchFamily="2" charset="77"/>
              </a:rPr>
              <a:t>Architecture, engineering, and </a:t>
            </a:r>
            <a:br>
              <a:rPr lang="en-US" sz="4400">
                <a:latin typeface="Forma DJR Display" pitchFamily="2" charset="77"/>
              </a:rPr>
            </a:br>
            <a:r>
              <a:rPr lang="en-US" sz="4400">
                <a:latin typeface="Forma DJR Display" pitchFamily="2" charset="77"/>
              </a:rPr>
              <a:t>construction ecosystem (architect)</a:t>
            </a:r>
          </a:p>
        </p:txBody>
      </p:sp>
      <p:sp>
        <p:nvSpPr>
          <p:cNvPr id="20" name="TextBox 19">
            <a:extLst>
              <a:ext uri="{FF2B5EF4-FFF2-40B4-BE49-F238E27FC236}">
                <a16:creationId xmlns:a16="http://schemas.microsoft.com/office/drawing/2014/main" id="{407385ED-31F3-7684-EF2F-8C34CC6D21A6}"/>
              </a:ext>
            </a:extLst>
          </p:cNvPr>
          <p:cNvSpPr txBox="1"/>
          <p:nvPr/>
        </p:nvSpPr>
        <p:spPr>
          <a:xfrm>
            <a:off x="6184738" y="2099823"/>
            <a:ext cx="3249613" cy="348557"/>
          </a:xfrm>
          <a:prstGeom prst="rect">
            <a:avLst/>
          </a:prstGeom>
          <a:noFill/>
        </p:spPr>
        <p:txBody>
          <a:bodyPr wrap="square">
            <a:spAutoFit/>
          </a:bodyPr>
          <a:lstStyle/>
          <a:p>
            <a:r>
              <a:rPr lang="en-US">
                <a:latin typeface="Forma DJR Micro" pitchFamily="2" charset="77"/>
              </a:rPr>
              <a:t>HP Pro Series 7 Pro 734pm</a:t>
            </a:r>
          </a:p>
        </p:txBody>
      </p:sp>
      <p:cxnSp>
        <p:nvCxnSpPr>
          <p:cNvPr id="21" name="Straight Connector 20">
            <a:extLst>
              <a:ext uri="{FF2B5EF4-FFF2-40B4-BE49-F238E27FC236}">
                <a16:creationId xmlns:a16="http://schemas.microsoft.com/office/drawing/2014/main" id="{7B86D027-0242-8ECF-DC87-DAC62716C038}"/>
              </a:ext>
            </a:extLst>
          </p:cNvPr>
          <p:cNvCxnSpPr>
            <a:cxnSpLocks/>
          </p:cNvCxnSpPr>
          <p:nvPr/>
        </p:nvCxnSpPr>
        <p:spPr>
          <a:xfrm>
            <a:off x="5895349" y="2611259"/>
            <a:ext cx="62966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Image">
            <a:extLst>
              <a:ext uri="{FF2B5EF4-FFF2-40B4-BE49-F238E27FC236}">
                <a16:creationId xmlns:a16="http://schemas.microsoft.com/office/drawing/2014/main" id="{77C6C885-6926-117E-5140-D6E8D5A8159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6">
            <a:extLst>
              <a:ext uri="{FF2B5EF4-FFF2-40B4-BE49-F238E27FC236}">
                <a16:creationId xmlns:a16="http://schemas.microsoft.com/office/drawing/2014/main" id="{5C9C10A1-DF85-F2BA-1DB4-7AA9B84AEF2D}"/>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62</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246287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78387-750F-4183-FEF4-072A807D72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95346" y="1911520"/>
            <a:ext cx="6296653" cy="4946479"/>
          </a:xfrm>
          <a:prstGeom prst="rect">
            <a:avLst/>
          </a:prstGeom>
        </p:spPr>
      </p:pic>
      <p:sp>
        <p:nvSpPr>
          <p:cNvPr id="8" name="Content Placeholder 2">
            <a:extLst>
              <a:ext uri="{FF2B5EF4-FFF2-40B4-BE49-F238E27FC236}">
                <a16:creationId xmlns:a16="http://schemas.microsoft.com/office/drawing/2014/main" id="{2718D92C-2F06-4B3A-AEC1-2CD77F6BDBC7}"/>
              </a:ext>
            </a:extLst>
          </p:cNvPr>
          <p:cNvSpPr txBox="1">
            <a:spLocks/>
          </p:cNvSpPr>
          <p:nvPr/>
        </p:nvSpPr>
        <p:spPr>
          <a:xfrm>
            <a:off x="384412" y="2292126"/>
            <a:ext cx="5127864" cy="2654351"/>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System Font Regular"/>
              <a:buChar char="●"/>
            </a:pPr>
            <a:r>
              <a:rPr lang="en-US" sz="1800">
                <a:latin typeface="Forma DJR Micro" pitchFamily="2" charset="77"/>
              </a:rPr>
              <a:t>World-class grade color and design optimized for hybrid or office work </a:t>
            </a:r>
          </a:p>
          <a:p>
            <a:pPr>
              <a:lnSpc>
                <a:spcPct val="100000"/>
              </a:lnSpc>
              <a:spcBef>
                <a:spcPts val="0"/>
              </a:spcBef>
              <a:buFont typeface="System Font Regular"/>
              <a:buChar char="●"/>
            </a:pPr>
            <a:endParaRPr lang="en-US" sz="1800">
              <a:latin typeface="Forma DJR Micro" pitchFamily="2" charset="77"/>
            </a:endParaRPr>
          </a:p>
          <a:p>
            <a:pPr>
              <a:lnSpc>
                <a:spcPct val="100000"/>
              </a:lnSpc>
              <a:spcBef>
                <a:spcPts val="0"/>
              </a:spcBef>
              <a:buFont typeface="System Font Regular"/>
              <a:buChar char="●"/>
            </a:pPr>
            <a:r>
              <a:rPr lang="en-US" sz="1800">
                <a:latin typeface="Forma DJR Micro" pitchFamily="2" charset="77"/>
              </a:rPr>
              <a:t>Experience every pixel and movement with the precision of reality in crisp QHD resolution and a fast 120Hz refresh rate.</a:t>
            </a:r>
          </a:p>
          <a:p>
            <a:pPr>
              <a:lnSpc>
                <a:spcPct val="100000"/>
              </a:lnSpc>
              <a:spcBef>
                <a:spcPts val="0"/>
              </a:spcBef>
              <a:buFont typeface="System Font Regular"/>
              <a:buChar char="●"/>
            </a:pPr>
            <a:endParaRPr lang="en-US" sz="1800">
              <a:latin typeface="Forma DJR Micro" pitchFamily="2" charset="77"/>
            </a:endParaRPr>
          </a:p>
          <a:p>
            <a:pPr>
              <a:lnSpc>
                <a:spcPct val="100000"/>
              </a:lnSpc>
              <a:spcBef>
                <a:spcPts val="0"/>
              </a:spcBef>
              <a:buFont typeface="System Font Regular"/>
              <a:buChar char="●"/>
            </a:pPr>
            <a:r>
              <a:rPr lang="en-US" sz="1800">
                <a:latin typeface="Forma DJR Micro" pitchFamily="2" charset="77"/>
              </a:rPr>
              <a:t>Lean into realism with HDR 400 and 2000:1 contrast ratio for darker blacks and brighter whites</a:t>
            </a:r>
          </a:p>
          <a:p>
            <a:pPr marL="0" indent="0">
              <a:lnSpc>
                <a:spcPct val="100000"/>
              </a:lnSpc>
              <a:spcBef>
                <a:spcPts val="0"/>
              </a:spcBef>
              <a:buNone/>
            </a:pPr>
            <a:endParaRPr lang="en-US" sz="1800">
              <a:latin typeface="Forma DJR Micro" pitchFamily="2" charset="77"/>
            </a:endParaRPr>
          </a:p>
        </p:txBody>
      </p:sp>
      <p:sp>
        <p:nvSpPr>
          <p:cNvPr id="2" name="TextBox 1">
            <a:extLst>
              <a:ext uri="{FF2B5EF4-FFF2-40B4-BE49-F238E27FC236}">
                <a16:creationId xmlns:a16="http://schemas.microsoft.com/office/drawing/2014/main" id="{94CAFD49-E042-2B7F-7E8A-378474B0FAE0}"/>
              </a:ext>
            </a:extLst>
          </p:cNvPr>
          <p:cNvSpPr txBox="1"/>
          <p:nvPr/>
        </p:nvSpPr>
        <p:spPr>
          <a:xfrm>
            <a:off x="12915900" y="2514600"/>
            <a:ext cx="184731" cy="369332"/>
          </a:xfrm>
          <a:prstGeom prst="rect">
            <a:avLst/>
          </a:prstGeom>
          <a:noFill/>
        </p:spPr>
        <p:txBody>
          <a:bodyPr wrap="none" rtlCol="0">
            <a:spAutoFit/>
          </a:bodyPr>
          <a:lstStyle/>
          <a:p>
            <a:endParaRPr lang="en-US"/>
          </a:p>
        </p:txBody>
      </p:sp>
      <p:sp>
        <p:nvSpPr>
          <p:cNvPr id="5" name="Rectangle 4">
            <a:extLst>
              <a:ext uri="{FF2B5EF4-FFF2-40B4-BE49-F238E27FC236}">
                <a16:creationId xmlns:a16="http://schemas.microsoft.com/office/drawing/2014/main" id="{2C21E2DB-ECAE-EE1B-FFE2-8F46714FDA00}"/>
              </a:ext>
            </a:extLst>
          </p:cNvPr>
          <p:cNvSpPr/>
          <p:nvPr/>
        </p:nvSpPr>
        <p:spPr>
          <a:xfrm>
            <a:off x="5895347" y="1506141"/>
            <a:ext cx="6296651" cy="11051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91C72522-DDB1-2C3B-A767-B899879D66D0}"/>
              </a:ext>
            </a:extLst>
          </p:cNvPr>
          <p:cNvSpPr/>
          <p:nvPr/>
        </p:nvSpPr>
        <p:spPr bwMode="ltGray">
          <a:xfrm>
            <a:off x="0" y="-438"/>
            <a:ext cx="12192000" cy="1911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2ACE2C1-0C0F-8FFE-F32C-6190869E3BD0}"/>
              </a:ext>
            </a:extLst>
          </p:cNvPr>
          <p:cNvSpPr txBox="1"/>
          <p:nvPr/>
        </p:nvSpPr>
        <p:spPr>
          <a:xfrm>
            <a:off x="317737" y="319694"/>
            <a:ext cx="11439288" cy="1446550"/>
          </a:xfrm>
          <a:prstGeom prst="rect">
            <a:avLst/>
          </a:prstGeom>
          <a:noFill/>
        </p:spPr>
        <p:txBody>
          <a:bodyPr wrap="square" anchor="ctr">
            <a:spAutoFit/>
          </a:bodyPr>
          <a:lstStyle/>
          <a:p>
            <a:pPr>
              <a:lnSpc>
                <a:spcPct val="100000"/>
              </a:lnSpc>
              <a:spcBef>
                <a:spcPts val="0"/>
              </a:spcBef>
              <a:defRPr/>
            </a:pPr>
            <a:r>
              <a:rPr lang="en-US" sz="4400">
                <a:latin typeface="Forma DJR Display" pitchFamily="2" charset="77"/>
              </a:rPr>
              <a:t>Media and entertainment</a:t>
            </a:r>
          </a:p>
          <a:p>
            <a:pPr>
              <a:lnSpc>
                <a:spcPct val="100000"/>
              </a:lnSpc>
              <a:spcBef>
                <a:spcPts val="0"/>
              </a:spcBef>
              <a:defRPr/>
            </a:pPr>
            <a:r>
              <a:rPr lang="en-US" sz="4400">
                <a:latin typeface="Forma DJR Display" pitchFamily="2" charset="77"/>
              </a:rPr>
              <a:t>(video editor)</a:t>
            </a:r>
          </a:p>
        </p:txBody>
      </p:sp>
      <p:sp>
        <p:nvSpPr>
          <p:cNvPr id="22" name="TextBox 21">
            <a:extLst>
              <a:ext uri="{FF2B5EF4-FFF2-40B4-BE49-F238E27FC236}">
                <a16:creationId xmlns:a16="http://schemas.microsoft.com/office/drawing/2014/main" id="{AB9804EB-0900-3A06-DF79-6690EC800D0C}"/>
              </a:ext>
            </a:extLst>
          </p:cNvPr>
          <p:cNvSpPr txBox="1"/>
          <p:nvPr/>
        </p:nvSpPr>
        <p:spPr>
          <a:xfrm>
            <a:off x="6184738" y="2099823"/>
            <a:ext cx="3249613" cy="348557"/>
          </a:xfrm>
          <a:prstGeom prst="rect">
            <a:avLst/>
          </a:prstGeom>
          <a:noFill/>
        </p:spPr>
        <p:txBody>
          <a:bodyPr wrap="square">
            <a:spAutoFit/>
          </a:bodyPr>
          <a:lstStyle/>
          <a:p>
            <a:r>
              <a:rPr lang="en-US">
                <a:latin typeface="Forma DJR Micro" pitchFamily="2" charset="77"/>
              </a:rPr>
              <a:t>HP Series 7 Pro 727pu</a:t>
            </a:r>
          </a:p>
        </p:txBody>
      </p:sp>
      <p:cxnSp>
        <p:nvCxnSpPr>
          <p:cNvPr id="23" name="Straight Connector 22">
            <a:extLst>
              <a:ext uri="{FF2B5EF4-FFF2-40B4-BE49-F238E27FC236}">
                <a16:creationId xmlns:a16="http://schemas.microsoft.com/office/drawing/2014/main" id="{78036E17-2014-F6FE-9F79-4D0345EBF0C4}"/>
              </a:ext>
            </a:extLst>
          </p:cNvPr>
          <p:cNvCxnSpPr>
            <a:cxnSpLocks/>
          </p:cNvCxnSpPr>
          <p:nvPr/>
        </p:nvCxnSpPr>
        <p:spPr>
          <a:xfrm>
            <a:off x="5895349" y="2611259"/>
            <a:ext cx="62966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2" descr="Image">
            <a:extLst>
              <a:ext uri="{FF2B5EF4-FFF2-40B4-BE49-F238E27FC236}">
                <a16:creationId xmlns:a16="http://schemas.microsoft.com/office/drawing/2014/main" id="{ECF113A7-3FA3-F158-FBDF-06A7098EB7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6">
            <a:extLst>
              <a:ext uri="{FF2B5EF4-FFF2-40B4-BE49-F238E27FC236}">
                <a16:creationId xmlns:a16="http://schemas.microsoft.com/office/drawing/2014/main" id="{B69AF9B9-DB1F-EA6E-830A-87816C39635C}"/>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63</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34232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9A05A40A-91DE-310C-8EBD-C612FD645388}"/>
              </a:ext>
            </a:extLst>
          </p:cNvPr>
          <p:cNvSpPr txBox="1"/>
          <p:nvPr/>
        </p:nvSpPr>
        <p:spPr>
          <a:xfrm>
            <a:off x="317737" y="311403"/>
            <a:ext cx="11439288" cy="718658"/>
          </a:xfrm>
          <a:prstGeom prst="rect">
            <a:avLst/>
          </a:prstGeom>
          <a:noFill/>
        </p:spPr>
        <p:txBody>
          <a:bodyPr wrap="square" anchor="ctr">
            <a:spAutoFit/>
          </a:bodyPr>
          <a:lstStyle/>
          <a:p>
            <a:pPr lvl="0">
              <a:defRPr/>
            </a:pPr>
            <a:r>
              <a:rPr lang="en-US" sz="4400">
                <a:latin typeface="Forma DJR Display" pitchFamily="2" charset="77"/>
              </a:rPr>
              <a:t>Z8 Fury G5 peripherals</a:t>
            </a:r>
          </a:p>
        </p:txBody>
      </p:sp>
      <p:sp>
        <p:nvSpPr>
          <p:cNvPr id="2" name="Slide Number Placeholder 6">
            <a:extLst>
              <a:ext uri="{FF2B5EF4-FFF2-40B4-BE49-F238E27FC236}">
                <a16:creationId xmlns:a16="http://schemas.microsoft.com/office/drawing/2014/main" id="{10B363AB-34F5-6E2A-8D3E-D81CE54A3649}"/>
              </a:ext>
            </a:extLst>
          </p:cNvPr>
          <p:cNvSpPr txBox="1">
            <a:spLocks/>
          </p:cNvSpPr>
          <p:nvPr/>
        </p:nvSpPr>
        <p:spPr>
          <a:xfrm>
            <a:off x="346552" y="659307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64</a:t>
            </a:fld>
            <a:r>
              <a:rPr lang="en-US" sz="1000">
                <a:latin typeface="Forma DJR Micro" pitchFamily="2" charset="77"/>
              </a:rPr>
              <a:t>    I   Z8 Fury G5   I   HP Confidential. For use by HP or Partner with Customers under HP CDA only. </a:t>
            </a:r>
          </a:p>
        </p:txBody>
      </p:sp>
      <p:sp>
        <p:nvSpPr>
          <p:cNvPr id="3" name="Text Placeholder 3">
            <a:extLst>
              <a:ext uri="{FF2B5EF4-FFF2-40B4-BE49-F238E27FC236}">
                <a16:creationId xmlns:a16="http://schemas.microsoft.com/office/drawing/2014/main" id="{ABD0E181-8A4B-1012-81DF-0E1F3C5791F2}"/>
              </a:ext>
            </a:extLst>
          </p:cNvPr>
          <p:cNvSpPr txBox="1">
            <a:spLocks/>
          </p:cNvSpPr>
          <p:nvPr/>
        </p:nvSpPr>
        <p:spPr>
          <a:xfrm>
            <a:off x="386391" y="2329231"/>
            <a:ext cx="2080569" cy="304801"/>
          </a:xfrm>
          <a:prstGeom prst="rect">
            <a:avLst/>
          </a:prstGeom>
        </p:spPr>
        <p:txBody>
          <a:bodyPr vert="horz" lIns="91440" tIns="45720" rIns="91440" bIns="45720" rtlCol="0" anchor="ct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latin typeface="Forma DJR Micro" pitchFamily="2" charset="77"/>
              </a:rPr>
              <a:t>Graphics</a:t>
            </a:r>
          </a:p>
        </p:txBody>
      </p:sp>
      <p:sp>
        <p:nvSpPr>
          <p:cNvPr id="6" name="Text Placeholder 4">
            <a:extLst>
              <a:ext uri="{FF2B5EF4-FFF2-40B4-BE49-F238E27FC236}">
                <a16:creationId xmlns:a16="http://schemas.microsoft.com/office/drawing/2014/main" id="{F6226B3B-EE54-94AD-17B6-7D262C9D9C67}"/>
              </a:ext>
            </a:extLst>
          </p:cNvPr>
          <p:cNvSpPr txBox="1">
            <a:spLocks/>
          </p:cNvSpPr>
          <p:nvPr/>
        </p:nvSpPr>
        <p:spPr>
          <a:xfrm>
            <a:off x="386391" y="2746903"/>
            <a:ext cx="2344987" cy="639130"/>
          </a:xfrm>
          <a:prstGeom prst="rect">
            <a:avLst/>
          </a:prstGeom>
        </p:spPr>
        <p:txBody>
          <a:bodyPr lIns="91440" tIns="45720" rIns="91440" bIns="4572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a:latin typeface="Forma DJR Micro" pitchFamily="2" charset="77"/>
              </a:rPr>
              <a:t>NVIDIA</a:t>
            </a:r>
            <a:r>
              <a:rPr lang="en-US" sz="1400" baseline="30000">
                <a:latin typeface="Forma DJR Micro" pitchFamily="2" charset="77"/>
              </a:rPr>
              <a:t>®</a:t>
            </a:r>
            <a:r>
              <a:rPr lang="en-US" sz="1400">
                <a:latin typeface="Forma DJR Micro" pitchFamily="2" charset="77"/>
              </a:rPr>
              <a:t> RTX</a:t>
            </a:r>
            <a:r>
              <a:rPr lang="en-US" sz="1400" baseline="30000">
                <a:latin typeface="Forma DJR Micro" pitchFamily="2" charset="77"/>
              </a:rPr>
              <a:t>™</a:t>
            </a:r>
            <a:r>
              <a:rPr lang="en-US" sz="1400">
                <a:latin typeface="Forma DJR Micro" pitchFamily="2" charset="77"/>
              </a:rPr>
              <a:t> </a:t>
            </a:r>
            <a:r>
              <a:rPr lang="en-US" sz="1400">
                <a:latin typeface="Forma DJR Micro"/>
              </a:rPr>
              <a:t>6000 Ada 48GB 4DP Graphics</a:t>
            </a:r>
          </a:p>
        </p:txBody>
      </p:sp>
      <p:sp>
        <p:nvSpPr>
          <p:cNvPr id="7" name="Text Placeholder 5">
            <a:extLst>
              <a:ext uri="{FF2B5EF4-FFF2-40B4-BE49-F238E27FC236}">
                <a16:creationId xmlns:a16="http://schemas.microsoft.com/office/drawing/2014/main" id="{03D91E31-9496-77C1-D240-D63DA73F531A}"/>
              </a:ext>
            </a:extLst>
          </p:cNvPr>
          <p:cNvSpPr txBox="1">
            <a:spLocks/>
          </p:cNvSpPr>
          <p:nvPr/>
        </p:nvSpPr>
        <p:spPr>
          <a:xfrm>
            <a:off x="3538366" y="2329231"/>
            <a:ext cx="2080569" cy="297043"/>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latin typeface="Forma DJR Micro" pitchFamily="2" charset="77"/>
              </a:rPr>
              <a:t>Networking</a:t>
            </a:r>
          </a:p>
        </p:txBody>
      </p:sp>
      <p:sp>
        <p:nvSpPr>
          <p:cNvPr id="8" name="Text Placeholder 6">
            <a:extLst>
              <a:ext uri="{FF2B5EF4-FFF2-40B4-BE49-F238E27FC236}">
                <a16:creationId xmlns:a16="http://schemas.microsoft.com/office/drawing/2014/main" id="{659B2083-2A15-7FAF-94F6-0C4EBAA9FDA8}"/>
              </a:ext>
            </a:extLst>
          </p:cNvPr>
          <p:cNvSpPr txBox="1">
            <a:spLocks/>
          </p:cNvSpPr>
          <p:nvPr/>
        </p:nvSpPr>
        <p:spPr>
          <a:xfrm>
            <a:off x="3538366" y="2746902"/>
            <a:ext cx="2435162" cy="639130"/>
          </a:xfrm>
          <a:prstGeom prst="rect">
            <a:avLst/>
          </a:prstGeom>
        </p:spPr>
        <p:txBody>
          <a:bodyPr lIns="91440" tIns="45720" rIns="91440" bIns="4572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a:latin typeface="Forma DJR Micro"/>
              </a:rPr>
              <a:t>HP Dual TBT4 PCIe x4 </a:t>
            </a:r>
            <a:br>
              <a:rPr lang="en-US" sz="1400">
                <a:latin typeface="Forma DJR Micro"/>
              </a:rPr>
            </a:br>
            <a:r>
              <a:rPr lang="en-US" sz="1400">
                <a:latin typeface="Forma DJR Micro"/>
              </a:rPr>
              <a:t>Low Profile Card</a:t>
            </a:r>
            <a:endParaRPr lang="en-US" sz="1400">
              <a:latin typeface="Forma DJR Micro" pitchFamily="2" charset="77"/>
            </a:endParaRPr>
          </a:p>
        </p:txBody>
      </p:sp>
      <p:sp>
        <p:nvSpPr>
          <p:cNvPr id="9" name="Text Placeholder 7">
            <a:extLst>
              <a:ext uri="{FF2B5EF4-FFF2-40B4-BE49-F238E27FC236}">
                <a16:creationId xmlns:a16="http://schemas.microsoft.com/office/drawing/2014/main" id="{78D22273-F07A-B425-54C3-0D577F773830}"/>
              </a:ext>
            </a:extLst>
          </p:cNvPr>
          <p:cNvSpPr txBox="1">
            <a:spLocks/>
          </p:cNvSpPr>
          <p:nvPr/>
        </p:nvSpPr>
        <p:spPr>
          <a:xfrm>
            <a:off x="386391" y="4594560"/>
            <a:ext cx="2080569" cy="304801"/>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latin typeface="Forma DJR Micro" pitchFamily="2" charset="77"/>
              </a:rPr>
              <a:t>Storage</a:t>
            </a:r>
          </a:p>
        </p:txBody>
      </p:sp>
      <p:sp>
        <p:nvSpPr>
          <p:cNvPr id="10" name="Text Placeholder 8">
            <a:extLst>
              <a:ext uri="{FF2B5EF4-FFF2-40B4-BE49-F238E27FC236}">
                <a16:creationId xmlns:a16="http://schemas.microsoft.com/office/drawing/2014/main" id="{4E368A53-0671-DB39-692F-1AE93583247A}"/>
              </a:ext>
            </a:extLst>
          </p:cNvPr>
          <p:cNvSpPr txBox="1">
            <a:spLocks/>
          </p:cNvSpPr>
          <p:nvPr/>
        </p:nvSpPr>
        <p:spPr>
          <a:xfrm>
            <a:off x="386392" y="5012231"/>
            <a:ext cx="2615960" cy="1128185"/>
          </a:xfrm>
          <a:prstGeom prst="rect">
            <a:avLst/>
          </a:prstGeom>
        </p:spPr>
        <p:txBody>
          <a:bodyPr lIns="91440" tIns="45720" rIns="91440" bIns="4572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a:latin typeface="Forma DJR Micro"/>
              </a:rPr>
              <a:t>HP QX448 removable with 185mm cable (Qty. 2) frame/carrier and HP CRU SHIPS M.2 2TB storage module</a:t>
            </a:r>
          </a:p>
        </p:txBody>
      </p:sp>
      <p:sp>
        <p:nvSpPr>
          <p:cNvPr id="11" name="Text Placeholder 8">
            <a:extLst>
              <a:ext uri="{FF2B5EF4-FFF2-40B4-BE49-F238E27FC236}">
                <a16:creationId xmlns:a16="http://schemas.microsoft.com/office/drawing/2014/main" id="{31DB5E04-F19E-5C40-F6DB-69AB0E287D68}"/>
              </a:ext>
            </a:extLst>
          </p:cNvPr>
          <p:cNvSpPr txBox="1">
            <a:spLocks/>
          </p:cNvSpPr>
          <p:nvPr/>
        </p:nvSpPr>
        <p:spPr>
          <a:xfrm>
            <a:off x="3538366" y="5089333"/>
            <a:ext cx="2302138" cy="63913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200" b="0" kern="1200">
                <a:solidFill>
                  <a:schemeClr val="tx1">
                    <a:lumMod val="95000"/>
                    <a:lumOff val="5000"/>
                  </a:schemeClr>
                </a:solidFill>
                <a:latin typeface="HP Simplified Light" panose="020B0404020204020204" pitchFamily="34" charset="0"/>
                <a:ea typeface="+mn-ea"/>
                <a:cs typeface="+mn-cs"/>
              </a:defRPr>
            </a:lvl1pPr>
            <a:lvl2pPr marL="457200" indent="0" algn="l" defTabSz="914400" rtl="0" eaLnBrk="1" latinLnBrk="0" hangingPunct="1">
              <a:lnSpc>
                <a:spcPct val="150000"/>
              </a:lnSpc>
              <a:spcBef>
                <a:spcPts val="500"/>
              </a:spcBef>
              <a:buFont typeface="Wingdings" panose="05000000000000000000" pitchFamily="2" charset="2"/>
              <a:buNone/>
              <a:defRPr sz="2000" b="0" kern="1200">
                <a:solidFill>
                  <a:schemeClr val="tx1">
                    <a:tint val="75000"/>
                  </a:schemeClr>
                </a:solidFill>
                <a:latin typeface="+mj-lt"/>
                <a:ea typeface="+mn-ea"/>
                <a:cs typeface="+mn-cs"/>
              </a:defRPr>
            </a:lvl2pPr>
            <a:lvl3pPr marL="914400" indent="0" algn="l" defTabSz="914400" rtl="0" eaLnBrk="1" latinLnBrk="0" hangingPunct="1">
              <a:lnSpc>
                <a:spcPct val="150000"/>
              </a:lnSpc>
              <a:spcBef>
                <a:spcPts val="500"/>
              </a:spcBef>
              <a:buFont typeface="Courier New" panose="02070309020205020404" pitchFamily="49" charset="0"/>
              <a:buNone/>
              <a:defRPr sz="1800" kern="1200">
                <a:solidFill>
                  <a:schemeClr val="tx1">
                    <a:tint val="75000"/>
                  </a:schemeClr>
                </a:solidFill>
                <a:latin typeface="+mj-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j-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a:latin typeface="Forma DJR Micro"/>
              </a:rPr>
              <a:t>HP Creator 935 Black Wireless Mouse</a:t>
            </a:r>
          </a:p>
        </p:txBody>
      </p:sp>
      <p:sp>
        <p:nvSpPr>
          <p:cNvPr id="12" name="Text Placeholder 7">
            <a:extLst>
              <a:ext uri="{FF2B5EF4-FFF2-40B4-BE49-F238E27FC236}">
                <a16:creationId xmlns:a16="http://schemas.microsoft.com/office/drawing/2014/main" id="{1D593D5D-EF29-5605-C924-E604462ED1E7}"/>
              </a:ext>
            </a:extLst>
          </p:cNvPr>
          <p:cNvSpPr txBox="1">
            <a:spLocks/>
          </p:cNvSpPr>
          <p:nvPr/>
        </p:nvSpPr>
        <p:spPr>
          <a:xfrm>
            <a:off x="3538366" y="4671662"/>
            <a:ext cx="2080569" cy="304801"/>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latin typeface="Forma DJR Micro" pitchFamily="2" charset="77"/>
              </a:rPr>
              <a:t>Accessories</a:t>
            </a:r>
          </a:p>
        </p:txBody>
      </p:sp>
      <p:cxnSp>
        <p:nvCxnSpPr>
          <p:cNvPr id="13" name="Straight Connector 12">
            <a:extLst>
              <a:ext uri="{FF2B5EF4-FFF2-40B4-BE49-F238E27FC236}">
                <a16:creationId xmlns:a16="http://schemas.microsoft.com/office/drawing/2014/main" id="{9C63143C-DAFC-258B-F960-96E837380E29}"/>
              </a:ext>
            </a:extLst>
          </p:cNvPr>
          <p:cNvCxnSpPr>
            <a:cxnSpLocks/>
          </p:cNvCxnSpPr>
          <p:nvPr/>
        </p:nvCxnSpPr>
        <p:spPr>
          <a:xfrm>
            <a:off x="457603" y="3593082"/>
            <a:ext cx="2615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BF587D-9043-D2DA-0795-D3C6D0C4D6CC}"/>
              </a:ext>
            </a:extLst>
          </p:cNvPr>
          <p:cNvCxnSpPr>
            <a:cxnSpLocks/>
          </p:cNvCxnSpPr>
          <p:nvPr/>
        </p:nvCxnSpPr>
        <p:spPr>
          <a:xfrm>
            <a:off x="3190946" y="1771061"/>
            <a:ext cx="0" cy="17246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7F96267E-EB95-1A8E-C98B-4C9A74C4891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6941" y="1610488"/>
            <a:ext cx="897842" cy="897842"/>
          </a:xfrm>
          <a:prstGeom prst="rect">
            <a:avLst/>
          </a:prstGeom>
        </p:spPr>
      </p:pic>
      <p:cxnSp>
        <p:nvCxnSpPr>
          <p:cNvPr id="16" name="Straight Connector 15">
            <a:extLst>
              <a:ext uri="{FF2B5EF4-FFF2-40B4-BE49-F238E27FC236}">
                <a16:creationId xmlns:a16="http://schemas.microsoft.com/office/drawing/2014/main" id="{C607C198-E923-A660-2FFE-864E5F631655}"/>
              </a:ext>
            </a:extLst>
          </p:cNvPr>
          <p:cNvCxnSpPr>
            <a:cxnSpLocks/>
          </p:cNvCxnSpPr>
          <p:nvPr/>
        </p:nvCxnSpPr>
        <p:spPr>
          <a:xfrm>
            <a:off x="3304975" y="3593082"/>
            <a:ext cx="2615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5805D35E-41B5-C468-A9DA-D6CA7546336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0046" y="3915573"/>
            <a:ext cx="726583" cy="726583"/>
          </a:xfrm>
          <a:prstGeom prst="rect">
            <a:avLst/>
          </a:prstGeom>
        </p:spPr>
      </p:pic>
      <p:cxnSp>
        <p:nvCxnSpPr>
          <p:cNvPr id="18" name="Straight Connector 17">
            <a:extLst>
              <a:ext uri="{FF2B5EF4-FFF2-40B4-BE49-F238E27FC236}">
                <a16:creationId xmlns:a16="http://schemas.microsoft.com/office/drawing/2014/main" id="{82771582-B6DF-244C-9224-37FB6A34AD24}"/>
              </a:ext>
            </a:extLst>
          </p:cNvPr>
          <p:cNvCxnSpPr>
            <a:cxnSpLocks/>
          </p:cNvCxnSpPr>
          <p:nvPr/>
        </p:nvCxnSpPr>
        <p:spPr>
          <a:xfrm>
            <a:off x="3190946" y="3715608"/>
            <a:ext cx="0" cy="2152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8DCBB4D1-1C39-30EB-4584-220FB8B2011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450731" y="3843893"/>
            <a:ext cx="825326" cy="825326"/>
          </a:xfrm>
          <a:prstGeom prst="rect">
            <a:avLst/>
          </a:prstGeom>
        </p:spPr>
      </p:pic>
      <p:pic>
        <p:nvPicPr>
          <p:cNvPr id="20" name="Graphic 19">
            <a:extLst>
              <a:ext uri="{FF2B5EF4-FFF2-40B4-BE49-F238E27FC236}">
                <a16:creationId xmlns:a16="http://schemas.microsoft.com/office/drawing/2014/main" id="{D0E74CB5-AE1E-B992-E74A-D5C54A98AEE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538366" y="1652301"/>
            <a:ext cx="702812" cy="702812"/>
          </a:xfrm>
          <a:prstGeom prst="rect">
            <a:avLst/>
          </a:prstGeom>
        </p:spPr>
      </p:pic>
      <p:pic>
        <p:nvPicPr>
          <p:cNvPr id="21" name="Picture 20">
            <a:extLst>
              <a:ext uri="{FF2B5EF4-FFF2-40B4-BE49-F238E27FC236}">
                <a16:creationId xmlns:a16="http://schemas.microsoft.com/office/drawing/2014/main" id="{AAABE72C-0520-C417-003A-A19F13AB25D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576"/>
          <a:stretch/>
        </p:blipFill>
        <p:spPr>
          <a:xfrm>
            <a:off x="6573067" y="1233522"/>
            <a:ext cx="5618933" cy="5625814"/>
          </a:xfrm>
          <a:prstGeom prst="rect">
            <a:avLst/>
          </a:prstGeom>
        </p:spPr>
      </p:pic>
      <p:pic>
        <p:nvPicPr>
          <p:cNvPr id="22" name="Picture 2" descr="Image">
            <a:extLst>
              <a:ext uri="{FF2B5EF4-FFF2-40B4-BE49-F238E27FC236}">
                <a16:creationId xmlns:a16="http://schemas.microsoft.com/office/drawing/2014/main" id="{A5139245-F4F7-502D-B631-9B52FFB2053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2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computer&#10;&#10;Description automatically generated with medium confidence">
            <a:extLst>
              <a:ext uri="{FF2B5EF4-FFF2-40B4-BE49-F238E27FC236}">
                <a16:creationId xmlns:a16="http://schemas.microsoft.com/office/drawing/2014/main" id="{4046D329-8D87-5958-1303-632DF777FE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08041" cy="6858000"/>
          </a:xfrm>
          <a:prstGeom prst="rect">
            <a:avLst/>
          </a:prstGeom>
        </p:spPr>
      </p:pic>
      <p:sp>
        <p:nvSpPr>
          <p:cNvPr id="8" name="Rectangle 7">
            <a:extLst>
              <a:ext uri="{FF2B5EF4-FFF2-40B4-BE49-F238E27FC236}">
                <a16:creationId xmlns:a16="http://schemas.microsoft.com/office/drawing/2014/main" id="{F22B21B5-8A69-684F-08D5-E95E25107FE3}"/>
              </a:ext>
            </a:extLst>
          </p:cNvPr>
          <p:cNvSpPr/>
          <p:nvPr/>
        </p:nvSpPr>
        <p:spPr>
          <a:xfrm rot="10800000">
            <a:off x="16041" y="1385886"/>
            <a:ext cx="12192000" cy="5472114"/>
          </a:xfrm>
          <a:prstGeom prst="rect">
            <a:avLst/>
          </a:prstGeom>
          <a:gradFill flip="none" rotWithShape="1">
            <a:gsLst>
              <a:gs pos="0">
                <a:schemeClr val="tx1">
                  <a:alpha val="88744"/>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5" name="Straight Connector 14">
            <a:extLst>
              <a:ext uri="{FF2B5EF4-FFF2-40B4-BE49-F238E27FC236}">
                <a16:creationId xmlns:a16="http://schemas.microsoft.com/office/drawing/2014/main" id="{1D693BBC-FC1F-C884-6365-6F2B5F98B2F3}"/>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B23820A7-9F82-113E-8972-4DF50FD140A8}"/>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a:solidFill>
                  <a:schemeClr val="bg1"/>
                </a:solidFill>
                <a:latin typeface="Forma DJR Display" pitchFamily="2" charset="77"/>
              </a:rPr>
              <a:t>Technical details</a:t>
            </a:r>
          </a:p>
        </p:txBody>
      </p:sp>
      <p:pic>
        <p:nvPicPr>
          <p:cNvPr id="3" name="Picture 2" descr="A picture containing text, clipart&#10;&#10;Description automatically generated">
            <a:extLst>
              <a:ext uri="{FF2B5EF4-FFF2-40B4-BE49-F238E27FC236}">
                <a16:creationId xmlns:a16="http://schemas.microsoft.com/office/drawing/2014/main" id="{0F92A593-7933-3B55-29F2-9F0DBCB681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2" name="Picture 2" descr="Image">
            <a:extLst>
              <a:ext uri="{FF2B5EF4-FFF2-40B4-BE49-F238E27FC236}">
                <a16:creationId xmlns:a16="http://schemas.microsoft.com/office/drawing/2014/main" id="{5E535EC2-FE8C-173E-A5FE-D391EDF2C0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69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210F745-81D2-7D6F-4CAE-9433AF88308E}"/>
              </a:ext>
            </a:extLst>
          </p:cNvPr>
          <p:cNvSpPr txBox="1"/>
          <p:nvPr/>
        </p:nvSpPr>
        <p:spPr>
          <a:xfrm>
            <a:off x="313113" y="311403"/>
            <a:ext cx="11439288" cy="718658"/>
          </a:xfrm>
          <a:prstGeom prst="rect">
            <a:avLst/>
          </a:prstGeom>
          <a:noFill/>
        </p:spPr>
        <p:txBody>
          <a:bodyPr wrap="square" anchor="ctr">
            <a:spAutoFit/>
          </a:bodyPr>
          <a:lstStyle/>
          <a:p>
            <a:pPr lvl="0">
              <a:defRPr/>
            </a:pPr>
            <a:r>
              <a:rPr lang="en-US" sz="4400">
                <a:latin typeface="Forma DJR Display" pitchFamily="2" charset="77"/>
              </a:rPr>
              <a:t>Z8 Fury detailed comparisons</a:t>
            </a:r>
          </a:p>
        </p:txBody>
      </p:sp>
      <p:graphicFrame>
        <p:nvGraphicFramePr>
          <p:cNvPr id="9" name="Table 9">
            <a:extLst>
              <a:ext uri="{FF2B5EF4-FFF2-40B4-BE49-F238E27FC236}">
                <a16:creationId xmlns:a16="http://schemas.microsoft.com/office/drawing/2014/main" id="{44DD091A-CCB5-0C06-BA48-3F9132B935F6}"/>
              </a:ext>
            </a:extLst>
          </p:cNvPr>
          <p:cNvGraphicFramePr>
            <a:graphicFrameLocks noGrp="1"/>
          </p:cNvGraphicFramePr>
          <p:nvPr>
            <p:extLst>
              <p:ext uri="{D42A27DB-BD31-4B8C-83A1-F6EECF244321}">
                <p14:modId xmlns:p14="http://schemas.microsoft.com/office/powerpoint/2010/main" val="3741659884"/>
              </p:ext>
            </p:extLst>
          </p:nvPr>
        </p:nvGraphicFramePr>
        <p:xfrm>
          <a:off x="457508" y="1434187"/>
          <a:ext cx="11288475" cy="4902486"/>
        </p:xfrm>
        <a:graphic>
          <a:graphicData uri="http://schemas.openxmlformats.org/drawingml/2006/table">
            <a:tbl>
              <a:tblPr firstRow="1" bandRow="1"/>
              <a:tblGrid>
                <a:gridCol w="1721970">
                  <a:extLst>
                    <a:ext uri="{9D8B030D-6E8A-4147-A177-3AD203B41FA5}">
                      <a16:colId xmlns:a16="http://schemas.microsoft.com/office/drawing/2014/main" val="1427035128"/>
                    </a:ext>
                  </a:extLst>
                </a:gridCol>
                <a:gridCol w="3061281">
                  <a:extLst>
                    <a:ext uri="{9D8B030D-6E8A-4147-A177-3AD203B41FA5}">
                      <a16:colId xmlns:a16="http://schemas.microsoft.com/office/drawing/2014/main" val="4116578497"/>
                    </a:ext>
                  </a:extLst>
                </a:gridCol>
                <a:gridCol w="3061281">
                  <a:extLst>
                    <a:ext uri="{9D8B030D-6E8A-4147-A177-3AD203B41FA5}">
                      <a16:colId xmlns:a16="http://schemas.microsoft.com/office/drawing/2014/main" val="3551828617"/>
                    </a:ext>
                  </a:extLst>
                </a:gridCol>
                <a:gridCol w="3443943">
                  <a:extLst>
                    <a:ext uri="{9D8B030D-6E8A-4147-A177-3AD203B41FA5}">
                      <a16:colId xmlns:a16="http://schemas.microsoft.com/office/drawing/2014/main" val="1175779038"/>
                    </a:ext>
                  </a:extLst>
                </a:gridCol>
              </a:tblGrid>
              <a:tr h="29913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endParaRPr lang="en-US" sz="800" b="0">
                        <a:solidFill>
                          <a:schemeClr val="tx1"/>
                        </a:solidFill>
                        <a:latin typeface="Forma DJR Micro" pitchFamily="2" charset="77"/>
                      </a:endParaRP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500" b="0">
                          <a:solidFill>
                            <a:schemeClr val="tx1"/>
                          </a:solidFill>
                          <a:latin typeface="Forma DJR Micro"/>
                        </a:rPr>
                        <a:t>Z8 G4</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500" b="0">
                          <a:solidFill>
                            <a:schemeClr val="tx1"/>
                          </a:solidFill>
                          <a:latin typeface="Forma DJR Micro"/>
                        </a:rPr>
                        <a:t>Z8 G5</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500" b="0">
                          <a:solidFill>
                            <a:schemeClr val="tx1"/>
                          </a:solidFill>
                          <a:latin typeface="Forma DJR Micro"/>
                        </a:rPr>
                        <a:t>Z8 Fury G5</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3337032026"/>
                  </a:ext>
                </a:extLst>
              </a:tr>
              <a:tr h="203130">
                <a:tc>
                  <a:txBody>
                    <a:bodyPr/>
                    <a:lstStyle/>
                    <a:p>
                      <a:pPr algn="l"/>
                      <a:r>
                        <a:rPr lang="en-US" sz="900" b="0">
                          <a:solidFill>
                            <a:schemeClr val="tx1"/>
                          </a:solidFill>
                          <a:latin typeface="Forma DJR Micro"/>
                        </a:rPr>
                        <a:t>Chassis</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17.50"H x 8.50"W x 21.70"D</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17.50"H x 8.50"W x 21.70"D</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17.50"H x 8.50"W x 21.70"D</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4273726711"/>
                  </a:ext>
                </a:extLst>
              </a:tr>
              <a:tr h="203130">
                <a:tc>
                  <a:txBody>
                    <a:bodyPr/>
                    <a:lstStyle/>
                    <a:p>
                      <a:pPr algn="l"/>
                      <a:r>
                        <a:rPr lang="en-US" sz="900" b="0">
                          <a:solidFill>
                            <a:schemeClr val="tx1"/>
                          </a:solidFill>
                          <a:latin typeface="Forma DJR Micro"/>
                        </a:rPr>
                        <a:t>Graphics</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Up to 2x high-end DW</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Up to 2x high-end DW</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800" b="0">
                          <a:solidFill>
                            <a:schemeClr val="tx1"/>
                          </a:solidFill>
                          <a:highlight>
                            <a:srgbClr val="C0C0C0"/>
                          </a:highlight>
                          <a:latin typeface="Forma DJR Micro"/>
                        </a:rPr>
                        <a:t>Up to 4x high-end DW</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1817675248"/>
                  </a:ext>
                </a:extLst>
              </a:tr>
              <a:tr h="429840">
                <a:tc>
                  <a:txBody>
                    <a:bodyPr/>
                    <a:lstStyle/>
                    <a:p>
                      <a:pPr algn="l"/>
                      <a:r>
                        <a:rPr lang="en-US" sz="900" b="0">
                          <a:solidFill>
                            <a:schemeClr val="tx1"/>
                          </a:solidFill>
                          <a:latin typeface="Forma DJR Micro"/>
                        </a:rPr>
                        <a:t>PSU – 115V/230V</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baseline="0">
                          <a:solidFill>
                            <a:schemeClr val="tx1"/>
                          </a:solidFill>
                          <a:latin typeface="Forma DJR Micro"/>
                        </a:rPr>
                        <a:t>1125W Gold/1450W Platinum (15A)</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baseline="0">
                          <a:solidFill>
                            <a:schemeClr val="tx1"/>
                          </a:solidFill>
                          <a:latin typeface="Forma DJR Micro"/>
                        </a:rPr>
                        <a:t>1450W Gold/1700W Platinum (20A)</a:t>
                      </a:r>
                      <a:endParaRPr lang="en-US" sz="800" b="0">
                        <a:solidFill>
                          <a:schemeClr val="tx1"/>
                        </a:solidFill>
                        <a:latin typeface="Forma DJR Micro"/>
                      </a:endParaRP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baseline="0">
                          <a:solidFill>
                            <a:schemeClr val="tx1"/>
                          </a:solidFill>
                          <a:latin typeface="Forma DJR Micro"/>
                        </a:rPr>
                        <a:t>1125W Gold/1450W Platinum (15A)</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baseline="0">
                          <a:solidFill>
                            <a:schemeClr val="tx1"/>
                          </a:solidFill>
                          <a:latin typeface="Forma DJR Micro"/>
                        </a:rPr>
                        <a:t>1450W Gold/1700W Platinum (20A)</a:t>
                      </a:r>
                      <a:endParaRPr lang="en-US" sz="800" b="0">
                        <a:solidFill>
                          <a:schemeClr val="tx1"/>
                        </a:solidFill>
                        <a:latin typeface="Forma DJR Micro"/>
                      </a:endParaRP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1125W Gold / 1450W Platinum (15A)</a:t>
                      </a:r>
                    </a:p>
                    <a:p>
                      <a:pPr marL="45720" marR="0" lvl="0" indent="0" algn="l" rtl="0" eaLnBrk="1" fontAlgn="auto" latinLnBrk="0" hangingPunct="1">
                        <a:lnSpc>
                          <a:spcPct val="100000"/>
                        </a:lnSpc>
                        <a:spcBef>
                          <a:spcPts val="0"/>
                        </a:spcBef>
                        <a:spcAft>
                          <a:spcPts val="0"/>
                        </a:spcAft>
                        <a:buClrTx/>
                        <a:buSzTx/>
                        <a:buFontTx/>
                        <a:buNone/>
                      </a:pPr>
                      <a:r>
                        <a:rPr lang="en-US" sz="800" b="0">
                          <a:solidFill>
                            <a:schemeClr val="tx1"/>
                          </a:solidFill>
                          <a:highlight>
                            <a:srgbClr val="C0C0C0"/>
                          </a:highlight>
                          <a:latin typeface="Forma DJR Micro"/>
                        </a:rPr>
                        <a:t>1125W Gold / 1450W Platinum (15A) redundant, hot-swap</a:t>
                      </a:r>
                    </a:p>
                    <a:p>
                      <a:pPr marL="45720" marR="0" lvl="0" indent="0" algn="l" rtl="0" eaLnBrk="1" fontAlgn="auto" latinLnBrk="0" hangingPunct="1">
                        <a:lnSpc>
                          <a:spcPct val="100000"/>
                        </a:lnSpc>
                        <a:spcBef>
                          <a:spcPts val="0"/>
                        </a:spcBef>
                        <a:spcAft>
                          <a:spcPts val="0"/>
                        </a:spcAft>
                        <a:buClrTx/>
                        <a:buSzTx/>
                        <a:buFontTx/>
                        <a:buNone/>
                      </a:pPr>
                      <a:r>
                        <a:rPr lang="en-US" sz="800" b="0">
                          <a:solidFill>
                            <a:schemeClr val="tx1"/>
                          </a:solidFill>
                          <a:highlight>
                            <a:srgbClr val="C0C0C0"/>
                          </a:highlight>
                          <a:latin typeface="Forma DJR Micro"/>
                        </a:rPr>
                        <a:t>2250W Gold aggregate </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1827747451"/>
                  </a:ext>
                </a:extLst>
              </a:tr>
              <a:tr h="203130">
                <a:tc>
                  <a:txBody>
                    <a:bodyPr/>
                    <a:lstStyle/>
                    <a:p>
                      <a:pPr algn="l"/>
                      <a:r>
                        <a:rPr lang="en-US" sz="900" b="0">
                          <a:solidFill>
                            <a:schemeClr val="tx1"/>
                          </a:solidFill>
                          <a:latin typeface="Forma DJR Micro"/>
                        </a:rPr>
                        <a:t>Processor(s)</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Cascade Lake, Xeon</a:t>
                      </a:r>
                      <a:r>
                        <a:rPr lang="en-US" sz="800" b="0" baseline="30000">
                          <a:solidFill>
                            <a:schemeClr val="tx1"/>
                          </a:solidFill>
                          <a:latin typeface="Forma DJR Micro"/>
                        </a:rPr>
                        <a:t>®</a:t>
                      </a:r>
                      <a:r>
                        <a:rPr lang="en-US" sz="800" b="0">
                          <a:solidFill>
                            <a:schemeClr val="tx1"/>
                          </a:solidFill>
                          <a:latin typeface="Forma DJR Micro"/>
                        </a:rPr>
                        <a:t> SP Dual, up to 56C total</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rtl="0" eaLnBrk="1" fontAlgn="auto" latinLnBrk="0" hangingPunct="1">
                        <a:lnSpc>
                          <a:spcPct val="100000"/>
                        </a:lnSpc>
                        <a:spcBef>
                          <a:spcPts val="0"/>
                        </a:spcBef>
                        <a:spcAft>
                          <a:spcPts val="0"/>
                        </a:spcAft>
                        <a:buClrTx/>
                        <a:buSzTx/>
                        <a:buFontTx/>
                        <a:buNone/>
                      </a:pPr>
                      <a:r>
                        <a:rPr lang="en-US" sz="800" b="0" kern="1200">
                          <a:solidFill>
                            <a:schemeClr val="tx1"/>
                          </a:solidFill>
                          <a:highlight>
                            <a:srgbClr val="C0C0C0"/>
                          </a:highlight>
                          <a:latin typeface="Forma DJR Micro"/>
                          <a:ea typeface="+mn-ea"/>
                          <a:cs typeface="+mn-cs"/>
                        </a:rPr>
                        <a:t>Sapphire Rapids, </a:t>
                      </a:r>
                      <a:r>
                        <a:rPr lang="en-US" sz="800" b="0">
                          <a:solidFill>
                            <a:schemeClr val="tx1"/>
                          </a:solidFill>
                          <a:latin typeface="Forma DJR Micro"/>
                        </a:rPr>
                        <a:t>Xeon</a:t>
                      </a:r>
                      <a:r>
                        <a:rPr lang="en-US" sz="800" b="0" baseline="30000">
                          <a:solidFill>
                            <a:schemeClr val="tx1"/>
                          </a:solidFill>
                          <a:latin typeface="Forma DJR Micro"/>
                        </a:rPr>
                        <a:t>®</a:t>
                      </a:r>
                      <a:r>
                        <a:rPr lang="en-US" sz="800" b="0">
                          <a:solidFill>
                            <a:schemeClr val="tx1"/>
                          </a:solidFill>
                          <a:latin typeface="Forma DJR Micro"/>
                        </a:rPr>
                        <a:t> SP Dual, </a:t>
                      </a:r>
                      <a:r>
                        <a:rPr lang="en-US" sz="800" b="0" kern="1200">
                          <a:solidFill>
                            <a:schemeClr val="tx1"/>
                          </a:solidFill>
                          <a:highlight>
                            <a:srgbClr val="C0C0C0"/>
                          </a:highlight>
                          <a:latin typeface="Forma DJR Micro"/>
                          <a:ea typeface="+mn-ea"/>
                          <a:cs typeface="+mn-cs"/>
                        </a:rPr>
                        <a:t>up to 64C total</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highlight>
                            <a:srgbClr val="C0C0C0"/>
                          </a:highlight>
                          <a:latin typeface="Forma DJR Micro"/>
                        </a:rPr>
                        <a:t>Sapphire Rapids</a:t>
                      </a:r>
                      <a:r>
                        <a:rPr lang="en-US" sz="800" b="0" baseline="0">
                          <a:solidFill>
                            <a:schemeClr val="tx1"/>
                          </a:solidFill>
                          <a:latin typeface="Forma DJR Micro"/>
                        </a:rPr>
                        <a:t>, Xeon</a:t>
                      </a:r>
                      <a:r>
                        <a:rPr lang="en-US" sz="800" b="0" baseline="30000">
                          <a:solidFill>
                            <a:schemeClr val="tx1"/>
                          </a:solidFill>
                          <a:latin typeface="Forma DJR Micro"/>
                        </a:rPr>
                        <a:t>®</a:t>
                      </a:r>
                      <a:r>
                        <a:rPr lang="en-US" sz="800" b="0" baseline="0">
                          <a:solidFill>
                            <a:schemeClr val="tx1"/>
                          </a:solidFill>
                          <a:latin typeface="Forma DJR Micro"/>
                        </a:rPr>
                        <a:t> W, </a:t>
                      </a:r>
                      <a:r>
                        <a:rPr lang="en-US" sz="800" b="0" kern="1200">
                          <a:solidFill>
                            <a:schemeClr val="tx1"/>
                          </a:solidFill>
                          <a:highlight>
                            <a:srgbClr val="C0C0C0"/>
                          </a:highlight>
                          <a:latin typeface="Forma DJR Micro"/>
                          <a:ea typeface="+mn-ea"/>
                          <a:cs typeface="+mn-cs"/>
                        </a:rPr>
                        <a:t>up to 56C</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1606321058"/>
                  </a:ext>
                </a:extLst>
              </a:tr>
              <a:tr h="546024">
                <a:tc>
                  <a:txBody>
                    <a:bodyPr/>
                    <a:lstStyle/>
                    <a:p>
                      <a:pPr algn="l"/>
                      <a:r>
                        <a:rPr lang="en-US" sz="900" b="0">
                          <a:solidFill>
                            <a:schemeClr val="tx1"/>
                          </a:solidFill>
                          <a:latin typeface="Forma DJR Micro"/>
                        </a:rPr>
                        <a:t>Memory</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DDR4, 1.5TB Max</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12 channels, 2 DIMMs per channel (DPC)</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2933MHz</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Intel</a:t>
                      </a:r>
                      <a:r>
                        <a:rPr lang="en-US" sz="800" b="0" baseline="30000">
                          <a:solidFill>
                            <a:schemeClr val="tx1"/>
                          </a:solidFill>
                          <a:latin typeface="Forma DJR Micro"/>
                        </a:rPr>
                        <a:t>®</a:t>
                      </a:r>
                      <a:r>
                        <a:rPr lang="en-US" sz="800" b="0">
                          <a:solidFill>
                            <a:schemeClr val="tx1"/>
                          </a:solidFill>
                          <a:latin typeface="Forma DJR Micro"/>
                        </a:rPr>
                        <a:t> Optane PM 100 series</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800" b="0" kern="1200">
                          <a:solidFill>
                            <a:schemeClr val="tx1"/>
                          </a:solidFill>
                          <a:highlight>
                            <a:srgbClr val="C0C0C0"/>
                          </a:highlight>
                          <a:latin typeface="Forma DJR Micro"/>
                          <a:ea typeface="+mn-ea"/>
                          <a:cs typeface="+mn-cs"/>
                        </a:rPr>
                        <a:t>DDR5</a:t>
                      </a:r>
                      <a:r>
                        <a:rPr lang="en-US" sz="800" b="0">
                          <a:solidFill>
                            <a:schemeClr val="bg1"/>
                          </a:solidFill>
                          <a:latin typeface="Forma DJR Micro"/>
                        </a:rPr>
                        <a:t>, </a:t>
                      </a:r>
                      <a:r>
                        <a:rPr lang="en-US" sz="800" b="0">
                          <a:solidFill>
                            <a:schemeClr val="tx1"/>
                          </a:solidFill>
                          <a:latin typeface="Forma DJR Micro"/>
                        </a:rPr>
                        <a:t>1TB max</a:t>
                      </a:r>
                    </a:p>
                    <a:p>
                      <a:pPr marL="45720" algn="l"/>
                      <a:r>
                        <a:rPr lang="en-US" sz="800" b="0" kern="1200">
                          <a:solidFill>
                            <a:schemeClr val="tx1"/>
                          </a:solidFill>
                          <a:highlight>
                            <a:srgbClr val="C0C0C0"/>
                          </a:highlight>
                          <a:latin typeface="Forma DJR Micro"/>
                          <a:ea typeface="+mn-ea"/>
                          <a:cs typeface="+mn-cs"/>
                        </a:rPr>
                        <a:t>16 channels, </a:t>
                      </a:r>
                      <a:r>
                        <a:rPr lang="en-US" sz="800" b="0">
                          <a:solidFill>
                            <a:schemeClr val="tx1"/>
                          </a:solidFill>
                          <a:latin typeface="Forma DJR Micro"/>
                        </a:rPr>
                        <a:t>1 DIMMs per channel (DPC)</a:t>
                      </a:r>
                    </a:p>
                    <a:p>
                      <a:pPr marL="45720" algn="l"/>
                      <a:r>
                        <a:rPr lang="en-US" sz="800" b="0" kern="1200">
                          <a:solidFill>
                            <a:schemeClr val="tx1"/>
                          </a:solidFill>
                          <a:highlight>
                            <a:srgbClr val="C0C0C0"/>
                          </a:highlight>
                          <a:latin typeface="Forma DJR Micro"/>
                          <a:ea typeface="+mn-ea"/>
                          <a:cs typeface="+mn-cs"/>
                        </a:rPr>
                        <a:t>Up</a:t>
                      </a:r>
                      <a:r>
                        <a:rPr lang="en-US" sz="800" b="0">
                          <a:solidFill>
                            <a:schemeClr val="bg1"/>
                          </a:solidFill>
                          <a:latin typeface="Forma DJR Micro"/>
                        </a:rPr>
                        <a:t> </a:t>
                      </a:r>
                      <a:r>
                        <a:rPr lang="en-US" sz="800" b="0" kern="1200">
                          <a:solidFill>
                            <a:schemeClr val="tx1"/>
                          </a:solidFill>
                          <a:highlight>
                            <a:srgbClr val="C0C0C0"/>
                          </a:highlight>
                          <a:latin typeface="Forma DJR Micro"/>
                          <a:ea typeface="+mn-ea"/>
                          <a:cs typeface="+mn-cs"/>
                        </a:rPr>
                        <a:t>to</a:t>
                      </a:r>
                      <a:r>
                        <a:rPr lang="en-US" sz="800" b="0">
                          <a:solidFill>
                            <a:schemeClr val="bg1"/>
                          </a:solidFill>
                          <a:latin typeface="Forma DJR Micro"/>
                        </a:rPr>
                        <a:t> </a:t>
                      </a:r>
                      <a:r>
                        <a:rPr lang="en-US" sz="800" b="0" kern="1200">
                          <a:solidFill>
                            <a:schemeClr val="tx1"/>
                          </a:solidFill>
                          <a:highlight>
                            <a:srgbClr val="C0C0C0"/>
                          </a:highlight>
                          <a:latin typeface="Forma DJR Micro"/>
                          <a:ea typeface="+mn-ea"/>
                          <a:cs typeface="+mn-cs"/>
                        </a:rPr>
                        <a:t>4800MHz</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800" b="0" kern="1200">
                          <a:solidFill>
                            <a:schemeClr val="tx1"/>
                          </a:solidFill>
                          <a:highlight>
                            <a:srgbClr val="C0C0C0"/>
                          </a:highlight>
                          <a:latin typeface="Forma DJR Micro"/>
                          <a:ea typeface="+mn-ea"/>
                          <a:cs typeface="+mn-cs"/>
                        </a:rPr>
                        <a:t>DDR5, 2TB max</a:t>
                      </a:r>
                    </a:p>
                    <a:p>
                      <a:pPr marL="45720" algn="l"/>
                      <a:r>
                        <a:rPr lang="en-US" sz="800" b="0">
                          <a:solidFill>
                            <a:schemeClr val="tx1"/>
                          </a:solidFill>
                          <a:latin typeface="Forma DJR Micro"/>
                        </a:rPr>
                        <a:t>8 channels, 2 DIMMs per channel (DPC)</a:t>
                      </a:r>
                    </a:p>
                    <a:p>
                      <a:pPr marL="45720" algn="l"/>
                      <a:r>
                        <a:rPr lang="en-US" sz="800" b="0" kern="1200">
                          <a:solidFill>
                            <a:schemeClr val="tx1"/>
                          </a:solidFill>
                          <a:highlight>
                            <a:srgbClr val="C0C0C0"/>
                          </a:highlight>
                          <a:latin typeface="Forma DJR Micro"/>
                          <a:ea typeface="+mn-ea"/>
                          <a:cs typeface="+mn-cs"/>
                        </a:rPr>
                        <a:t>4800MHz 1DPC, </a:t>
                      </a:r>
                      <a:r>
                        <a:rPr lang="en-US" sz="800" b="0">
                          <a:solidFill>
                            <a:schemeClr val="tx1"/>
                          </a:solidFill>
                          <a:latin typeface="Forma DJR Micro"/>
                        </a:rPr>
                        <a:t>4400MHz 2DPC</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2739378767"/>
                  </a:ext>
                </a:extLst>
              </a:tr>
              <a:tr h="1010759">
                <a:tc>
                  <a:txBody>
                    <a:bodyPr/>
                    <a:lstStyle/>
                    <a:p>
                      <a:pPr algn="l"/>
                      <a:r>
                        <a:rPr lang="en-US" sz="900" b="0">
                          <a:solidFill>
                            <a:schemeClr val="tx1"/>
                          </a:solidFill>
                          <a:latin typeface="Forma DJR Micro"/>
                        </a:rPr>
                        <a:t>PCIe slots</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800" b="0">
                          <a:solidFill>
                            <a:schemeClr val="tx1"/>
                          </a:solidFill>
                          <a:latin typeface="Forma DJR Micro"/>
                        </a:rPr>
                        <a:t>Slot 1: x4 Gen3</a:t>
                      </a:r>
                    </a:p>
                    <a:p>
                      <a:pPr marL="45720" algn="l"/>
                      <a:r>
                        <a:rPr lang="en-US" sz="800" b="0">
                          <a:solidFill>
                            <a:schemeClr val="tx1"/>
                          </a:solidFill>
                          <a:latin typeface="Forma DJR Micro"/>
                        </a:rPr>
                        <a:t>Slot 2: x16 Gen3</a:t>
                      </a:r>
                    </a:p>
                    <a:p>
                      <a:pPr marL="45720" algn="l"/>
                      <a:r>
                        <a:rPr lang="en-US" sz="800" b="0">
                          <a:solidFill>
                            <a:schemeClr val="tx1"/>
                          </a:solidFill>
                          <a:latin typeface="Forma DJR Micro"/>
                        </a:rPr>
                        <a:t>Slot 3: x16 Gen3</a:t>
                      </a:r>
                    </a:p>
                    <a:p>
                      <a:pPr marL="45720" algn="l"/>
                      <a:r>
                        <a:rPr lang="en-US" sz="800" b="0">
                          <a:solidFill>
                            <a:schemeClr val="tx1"/>
                          </a:solidFill>
                          <a:latin typeface="Forma DJR Micro"/>
                        </a:rPr>
                        <a:t>Slot 4: x16 Gen3</a:t>
                      </a:r>
                    </a:p>
                    <a:p>
                      <a:pPr marL="45720" algn="l"/>
                      <a:r>
                        <a:rPr lang="en-US" sz="800" b="0">
                          <a:solidFill>
                            <a:schemeClr val="tx1"/>
                          </a:solidFill>
                          <a:latin typeface="Forma DJR Micro"/>
                        </a:rPr>
                        <a:t>Slot 5: x4 Gen3</a:t>
                      </a:r>
                    </a:p>
                    <a:p>
                      <a:pPr marL="45720" algn="l"/>
                      <a:r>
                        <a:rPr lang="en-US" sz="800" b="0">
                          <a:solidFill>
                            <a:schemeClr val="tx1"/>
                          </a:solidFill>
                          <a:latin typeface="Forma DJR Micro"/>
                        </a:rPr>
                        <a:t>Slot 6: x16 Gen3</a:t>
                      </a:r>
                    </a:p>
                    <a:p>
                      <a:pPr marL="45720" algn="l"/>
                      <a:r>
                        <a:rPr lang="en-US" sz="800" b="0">
                          <a:solidFill>
                            <a:schemeClr val="tx1"/>
                          </a:solidFill>
                          <a:latin typeface="Forma DJR Micro"/>
                        </a:rPr>
                        <a:t>Slot 7: x4 Gen3</a:t>
                      </a:r>
                    </a:p>
                  </a:txBody>
                  <a:tcPr marL="85303" marR="85303" marT="42651" marB="42651">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Slot 1: x16</a:t>
                      </a:r>
                      <a:r>
                        <a:rPr lang="en-US" sz="800" b="0" kern="1200">
                          <a:solidFill>
                            <a:schemeClr val="tx1"/>
                          </a:solidFill>
                          <a:highlight>
                            <a:srgbClr val="C0C0C0"/>
                          </a:highlight>
                          <a:latin typeface="Forma DJR Micro"/>
                          <a:ea typeface="+mn-ea"/>
                          <a:cs typeface="+mn-cs"/>
                        </a:rPr>
                        <a:t> Gen4</a:t>
                      </a: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Slot 2: x16 </a:t>
                      </a:r>
                      <a:r>
                        <a:rPr lang="en-US" sz="800" b="0" kern="1200">
                          <a:solidFill>
                            <a:schemeClr val="tx1"/>
                          </a:solidFill>
                          <a:highlight>
                            <a:srgbClr val="C0C0C0"/>
                          </a:highlight>
                          <a:latin typeface="Forma DJR Micro"/>
                          <a:ea typeface="+mn-ea"/>
                          <a:cs typeface="+mn-cs"/>
                        </a:rPr>
                        <a:t>Gen4</a:t>
                      </a: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Slot 3: x4 Gen3</a:t>
                      </a: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Slot 4: x16 </a:t>
                      </a:r>
                      <a:r>
                        <a:rPr lang="en-US" sz="800" b="0" kern="1200">
                          <a:solidFill>
                            <a:schemeClr val="tx1"/>
                          </a:solidFill>
                          <a:highlight>
                            <a:srgbClr val="C0C0C0"/>
                          </a:highlight>
                          <a:latin typeface="Forma DJR Micro"/>
                          <a:ea typeface="+mn-ea"/>
                          <a:cs typeface="+mn-cs"/>
                        </a:rPr>
                        <a:t>Gen5</a:t>
                      </a: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Slot 5</a:t>
                      </a:r>
                      <a:r>
                        <a:rPr lang="en-US" sz="800" b="0" kern="1200">
                          <a:solidFill>
                            <a:schemeClr val="tx1"/>
                          </a:solidFill>
                          <a:highlight>
                            <a:srgbClr val="C0C0C0"/>
                          </a:highlight>
                          <a:latin typeface="Forma DJR Micro"/>
                          <a:ea typeface="+mn-ea"/>
                          <a:cs typeface="+mn-cs"/>
                        </a:rPr>
                        <a:t>: x8 </a:t>
                      </a:r>
                      <a:r>
                        <a:rPr lang="en-US" sz="800" b="0">
                          <a:solidFill>
                            <a:schemeClr val="tx1"/>
                          </a:solidFill>
                          <a:latin typeface="Forma DJR Micro"/>
                        </a:rPr>
                        <a:t>Gen3</a:t>
                      </a: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Slot 6: x16 Gen3</a:t>
                      </a: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Slot 7: x4 Gen3</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800" b="0">
                          <a:solidFill>
                            <a:schemeClr val="tx1"/>
                          </a:solidFill>
                          <a:latin typeface="Forma DJR Micro"/>
                        </a:rPr>
                        <a:t>Slot 1: x16 </a:t>
                      </a:r>
                      <a:r>
                        <a:rPr lang="en-US" sz="800" b="0" kern="1200">
                          <a:solidFill>
                            <a:schemeClr val="tx1"/>
                          </a:solidFill>
                          <a:highlight>
                            <a:srgbClr val="C0C0C0"/>
                          </a:highlight>
                          <a:latin typeface="Forma DJR Micro"/>
                          <a:ea typeface="+mn-ea"/>
                          <a:cs typeface="+mn-cs"/>
                        </a:rPr>
                        <a:t>Gen5</a:t>
                      </a:r>
                    </a:p>
                    <a:p>
                      <a:pPr marL="45720" algn="l"/>
                      <a:r>
                        <a:rPr lang="en-US" sz="800" b="0">
                          <a:solidFill>
                            <a:schemeClr val="tx1"/>
                          </a:solidFill>
                          <a:latin typeface="Forma DJR Micro"/>
                        </a:rPr>
                        <a:t>Slot 2: x4 </a:t>
                      </a:r>
                      <a:r>
                        <a:rPr lang="en-US" sz="800" b="0" kern="1200">
                          <a:solidFill>
                            <a:schemeClr val="tx1"/>
                          </a:solidFill>
                          <a:highlight>
                            <a:srgbClr val="C0C0C0"/>
                          </a:highlight>
                          <a:latin typeface="Forma DJR Micro"/>
                          <a:ea typeface="+mn-ea"/>
                          <a:cs typeface="+mn-cs"/>
                        </a:rPr>
                        <a:t>Gen5</a:t>
                      </a:r>
                    </a:p>
                    <a:p>
                      <a:pPr marL="45720" algn="l"/>
                      <a:r>
                        <a:rPr lang="en-US" sz="800" b="0">
                          <a:solidFill>
                            <a:schemeClr val="tx1"/>
                          </a:solidFill>
                          <a:latin typeface="Forma DJR Micro"/>
                        </a:rPr>
                        <a:t>Slot 3: x16 </a:t>
                      </a:r>
                      <a:r>
                        <a:rPr lang="en-US" sz="800" b="0" kern="1200">
                          <a:solidFill>
                            <a:schemeClr val="tx1"/>
                          </a:solidFill>
                          <a:highlight>
                            <a:srgbClr val="C0C0C0"/>
                          </a:highlight>
                          <a:latin typeface="Forma DJR Micro"/>
                          <a:ea typeface="+mn-ea"/>
                          <a:cs typeface="+mn-cs"/>
                        </a:rPr>
                        <a:t>Gen5</a:t>
                      </a:r>
                    </a:p>
                    <a:p>
                      <a:pPr marL="45720" algn="l"/>
                      <a:r>
                        <a:rPr lang="en-US" sz="800" b="0">
                          <a:solidFill>
                            <a:schemeClr val="tx1"/>
                          </a:solidFill>
                          <a:latin typeface="Forma DJR Micro"/>
                        </a:rPr>
                        <a:t>Slot 4: x4 </a:t>
                      </a:r>
                      <a:r>
                        <a:rPr lang="en-US" sz="800" b="0" kern="1200">
                          <a:solidFill>
                            <a:schemeClr val="tx1"/>
                          </a:solidFill>
                          <a:highlight>
                            <a:srgbClr val="C0C0C0"/>
                          </a:highlight>
                          <a:latin typeface="Forma DJR Micro"/>
                          <a:ea typeface="+mn-ea"/>
                          <a:cs typeface="+mn-cs"/>
                        </a:rPr>
                        <a:t>Gen4</a:t>
                      </a:r>
                    </a:p>
                    <a:p>
                      <a:pPr marL="45720" algn="l"/>
                      <a:r>
                        <a:rPr lang="en-US" sz="800" b="0">
                          <a:solidFill>
                            <a:schemeClr val="tx1"/>
                          </a:solidFill>
                          <a:latin typeface="Forma DJR Micro"/>
                        </a:rPr>
                        <a:t>Slot 5: x16 </a:t>
                      </a:r>
                      <a:r>
                        <a:rPr lang="en-US" sz="800" b="0" kern="1200">
                          <a:solidFill>
                            <a:schemeClr val="tx1"/>
                          </a:solidFill>
                          <a:highlight>
                            <a:srgbClr val="C0C0C0"/>
                          </a:highlight>
                          <a:latin typeface="Forma DJR Micro"/>
                          <a:ea typeface="+mn-ea"/>
                          <a:cs typeface="+mn-cs"/>
                        </a:rPr>
                        <a:t>Gen4</a:t>
                      </a:r>
                    </a:p>
                    <a:p>
                      <a:pPr marL="45720" algn="l"/>
                      <a:r>
                        <a:rPr lang="en-US" sz="800" b="0">
                          <a:solidFill>
                            <a:schemeClr val="tx1"/>
                          </a:solidFill>
                          <a:latin typeface="Forma DJR Micro"/>
                        </a:rPr>
                        <a:t>Slot 6: </a:t>
                      </a:r>
                      <a:r>
                        <a:rPr lang="en-US" sz="800" b="0" kern="1200">
                          <a:solidFill>
                            <a:schemeClr val="tx1"/>
                          </a:solidFill>
                          <a:highlight>
                            <a:srgbClr val="C0C0C0"/>
                          </a:highlight>
                          <a:latin typeface="Forma DJR Micro"/>
                          <a:ea typeface="+mn-ea"/>
                          <a:cs typeface="+mn-cs"/>
                        </a:rPr>
                        <a:t>x8</a:t>
                      </a:r>
                      <a:r>
                        <a:rPr lang="en-US" sz="800" b="0">
                          <a:solidFill>
                            <a:schemeClr val="tx1"/>
                          </a:solidFill>
                          <a:latin typeface="Forma DJR Micro"/>
                        </a:rPr>
                        <a:t> Gen3</a:t>
                      </a:r>
                    </a:p>
                    <a:p>
                      <a:pPr marL="45720" algn="l"/>
                      <a:r>
                        <a:rPr lang="en-US" sz="800" b="0">
                          <a:solidFill>
                            <a:schemeClr val="tx1"/>
                          </a:solidFill>
                          <a:latin typeface="Forma DJR Micro"/>
                        </a:rPr>
                        <a:t>Slot 7: x16 </a:t>
                      </a:r>
                      <a:r>
                        <a:rPr lang="en-US" sz="800" b="0" kern="1200">
                          <a:solidFill>
                            <a:schemeClr val="tx1"/>
                          </a:solidFill>
                          <a:highlight>
                            <a:srgbClr val="C0C0C0"/>
                          </a:highlight>
                          <a:latin typeface="Forma DJR Micro"/>
                          <a:ea typeface="+mn-ea"/>
                          <a:cs typeface="+mn-cs"/>
                        </a:rPr>
                        <a:t>Gen4</a:t>
                      </a:r>
                    </a:p>
                    <a:p>
                      <a:pPr marL="45720" algn="l"/>
                      <a:r>
                        <a:rPr lang="en-US" sz="800" b="0" kern="1200">
                          <a:solidFill>
                            <a:schemeClr val="tx1"/>
                          </a:solidFill>
                          <a:highlight>
                            <a:srgbClr val="C0C0C0"/>
                          </a:highlight>
                          <a:latin typeface="Forma DJR Micro"/>
                          <a:ea typeface="+mn-ea"/>
                          <a:cs typeface="+mn-cs"/>
                        </a:rPr>
                        <a:t>Slot 8: </a:t>
                      </a:r>
                      <a:r>
                        <a:rPr lang="en-US" sz="800" b="0">
                          <a:solidFill>
                            <a:schemeClr val="tx1"/>
                          </a:solidFill>
                          <a:latin typeface="Forma DJR Micro"/>
                        </a:rPr>
                        <a:t>x4 </a:t>
                      </a:r>
                      <a:r>
                        <a:rPr lang="en-US" sz="800" b="0" kern="1200">
                          <a:solidFill>
                            <a:schemeClr val="tx1"/>
                          </a:solidFill>
                          <a:highlight>
                            <a:srgbClr val="C0C0C0"/>
                          </a:highlight>
                          <a:latin typeface="Forma DJR Micro"/>
                          <a:ea typeface="+mn-ea"/>
                          <a:cs typeface="+mn-cs"/>
                        </a:rPr>
                        <a:t>Gen4</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2882291267"/>
                  </a:ext>
                </a:extLst>
              </a:tr>
              <a:tr h="203130">
                <a:tc>
                  <a:txBody>
                    <a:bodyPr/>
                    <a:lstStyle/>
                    <a:p>
                      <a:pPr algn="l"/>
                      <a:r>
                        <a:rPr lang="en-US" sz="900" b="0">
                          <a:solidFill>
                            <a:schemeClr val="tx1"/>
                          </a:solidFill>
                          <a:latin typeface="Forma DJR Micro"/>
                        </a:rPr>
                        <a:t>NVMe, integrated</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Up to 4x devices, PCIe Gen3</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Up to 4x devices, PCIe </a:t>
                      </a:r>
                      <a:r>
                        <a:rPr lang="en-US" sz="800" b="0" kern="1200">
                          <a:solidFill>
                            <a:schemeClr val="tx1"/>
                          </a:solidFill>
                          <a:highlight>
                            <a:srgbClr val="C0C0C0"/>
                          </a:highlight>
                          <a:latin typeface="Forma DJR Micro"/>
                          <a:ea typeface="+mn-ea"/>
                          <a:cs typeface="+mn-cs"/>
                        </a:rPr>
                        <a:t>Gen4</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800" b="0">
                          <a:solidFill>
                            <a:schemeClr val="tx1"/>
                          </a:solidFill>
                          <a:latin typeface="Forma DJR Micro"/>
                        </a:rPr>
                        <a:t>Up to 4x devices, PCIe </a:t>
                      </a:r>
                      <a:r>
                        <a:rPr lang="en-US" sz="800" b="0" kern="1200">
                          <a:solidFill>
                            <a:schemeClr val="tx1"/>
                          </a:solidFill>
                          <a:highlight>
                            <a:srgbClr val="C0C0C0"/>
                          </a:highlight>
                          <a:latin typeface="Forma DJR Micro"/>
                          <a:ea typeface="+mn-ea"/>
                          <a:cs typeface="+mn-cs"/>
                        </a:rPr>
                        <a:t>Gen4</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3090572766"/>
                  </a:ext>
                </a:extLst>
              </a:tr>
              <a:tr h="203130">
                <a:tc>
                  <a:txBody>
                    <a:bodyPr/>
                    <a:lstStyle/>
                    <a:p>
                      <a:pPr algn="l"/>
                      <a:r>
                        <a:rPr lang="en-US" sz="900" b="0" err="1">
                          <a:solidFill>
                            <a:schemeClr val="tx1"/>
                          </a:solidFill>
                          <a:latin typeface="Forma DJR Micro"/>
                        </a:rPr>
                        <a:t>NVMe</a:t>
                      </a:r>
                      <a:r>
                        <a:rPr lang="en-US" sz="900" b="0">
                          <a:solidFill>
                            <a:schemeClr val="tx1"/>
                          </a:solidFill>
                          <a:latin typeface="Forma DJR Micro"/>
                        </a:rPr>
                        <a:t>, front accessible</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1x, uses PCIe slot, PCIe Gen3</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800" b="0" kern="1200">
                          <a:solidFill>
                            <a:schemeClr val="tx1"/>
                          </a:solidFill>
                          <a:highlight>
                            <a:srgbClr val="C0C0C0"/>
                          </a:highlight>
                          <a:latin typeface="Forma DJR Micro"/>
                          <a:ea typeface="+mn-ea"/>
                          <a:cs typeface="+mn-cs"/>
                        </a:rPr>
                        <a:t>Up to 2x devices, PCIe Gen4, hot-swap</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kern="1200">
                          <a:solidFill>
                            <a:schemeClr val="tx1"/>
                          </a:solidFill>
                          <a:highlight>
                            <a:srgbClr val="C0C0C0"/>
                          </a:highlight>
                          <a:latin typeface="Forma DJR Micro"/>
                          <a:ea typeface="+mn-ea"/>
                          <a:cs typeface="+mn-cs"/>
                        </a:rPr>
                        <a:t>Up to 4x devices, PCIe Gen4, hot-swap</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1268859553"/>
                  </a:ext>
                </a:extLst>
              </a:tr>
              <a:tr h="203130">
                <a:tc>
                  <a:txBody>
                    <a:bodyPr/>
                    <a:lstStyle/>
                    <a:p>
                      <a:pPr algn="l"/>
                      <a:r>
                        <a:rPr lang="en-US" sz="900" b="0">
                          <a:solidFill>
                            <a:schemeClr val="tx1"/>
                          </a:solidFill>
                          <a:latin typeface="Forma DJR Micro"/>
                        </a:rPr>
                        <a:t>SATA</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800" b="0">
                          <a:solidFill>
                            <a:schemeClr val="tx1"/>
                          </a:solidFill>
                          <a:latin typeface="Forma DJR Micro"/>
                        </a:rPr>
                        <a:t>10 ports</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6 ports</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800" b="0">
                          <a:solidFill>
                            <a:schemeClr val="tx1"/>
                          </a:solidFill>
                          <a:latin typeface="Forma DJR Micro"/>
                        </a:rPr>
                        <a:t>6 ports</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1751468568"/>
                  </a:ext>
                </a:extLst>
              </a:tr>
              <a:tr h="203130">
                <a:tc>
                  <a:txBody>
                    <a:bodyPr/>
                    <a:lstStyle/>
                    <a:p>
                      <a:pPr algn="l"/>
                      <a:r>
                        <a:rPr lang="en-US" sz="900" b="0">
                          <a:solidFill>
                            <a:schemeClr val="tx1"/>
                          </a:solidFill>
                          <a:latin typeface="Forma DJR Micro"/>
                        </a:rPr>
                        <a:t>Network</a:t>
                      </a:r>
                      <a:r>
                        <a:rPr lang="en-US" sz="900" b="0" baseline="0">
                          <a:solidFill>
                            <a:schemeClr val="tx1"/>
                          </a:solidFill>
                          <a:latin typeface="Forma DJR Micro"/>
                        </a:rPr>
                        <a:t>, Ethernet</a:t>
                      </a:r>
                      <a:endParaRPr lang="en-US" sz="900" b="0">
                        <a:solidFill>
                          <a:schemeClr val="tx1"/>
                        </a:solidFill>
                        <a:latin typeface="Forma DJR Micro"/>
                      </a:endParaRP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1x AMT 1GbE,</a:t>
                      </a:r>
                      <a:r>
                        <a:rPr lang="en-US" sz="800" b="0" baseline="0">
                          <a:solidFill>
                            <a:schemeClr val="tx1"/>
                          </a:solidFill>
                          <a:latin typeface="Forma DJR Micro"/>
                        </a:rPr>
                        <a:t> 1x 1GbE, </a:t>
                      </a:r>
                      <a:r>
                        <a:rPr lang="en-US" sz="800" b="0">
                          <a:solidFill>
                            <a:schemeClr val="tx1"/>
                          </a:solidFill>
                          <a:latin typeface="Forma DJR Micro"/>
                        </a:rPr>
                        <a:t>Optional dual-10GbE module</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1 AMT 1GbE,</a:t>
                      </a:r>
                      <a:r>
                        <a:rPr lang="en-US" sz="800" b="0" baseline="0">
                          <a:solidFill>
                            <a:schemeClr val="tx1"/>
                          </a:solidFill>
                          <a:latin typeface="Forma DJR Micro"/>
                        </a:rPr>
                        <a:t> 1GbE, </a:t>
                      </a:r>
                      <a:r>
                        <a:rPr lang="en-US" sz="800" b="0">
                          <a:solidFill>
                            <a:schemeClr val="tx1"/>
                          </a:solidFill>
                          <a:latin typeface="Forma DJR Micro"/>
                        </a:rPr>
                        <a:t>Optional dual-10GbE module</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1 AMT 1GbE,</a:t>
                      </a:r>
                      <a:r>
                        <a:rPr lang="en-US" sz="800" b="0" baseline="0">
                          <a:solidFill>
                            <a:schemeClr val="tx1"/>
                          </a:solidFill>
                          <a:latin typeface="Forma DJR Micro"/>
                        </a:rPr>
                        <a:t> 1GbE, </a:t>
                      </a:r>
                      <a:r>
                        <a:rPr lang="en-US" sz="800" b="0">
                          <a:solidFill>
                            <a:schemeClr val="tx1"/>
                          </a:solidFill>
                          <a:latin typeface="Forma DJR Micro"/>
                        </a:rPr>
                        <a:t>Optional dual-10GbE module</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183988402"/>
                  </a:ext>
                </a:extLst>
              </a:tr>
              <a:tr h="203130">
                <a:tc>
                  <a:txBody>
                    <a:bodyPr/>
                    <a:lstStyle/>
                    <a:p>
                      <a:pPr algn="l"/>
                      <a:r>
                        <a:rPr lang="en-US" sz="900" b="0">
                          <a:solidFill>
                            <a:schemeClr val="tx1"/>
                          </a:solidFill>
                          <a:latin typeface="Forma DJR Micro"/>
                        </a:rPr>
                        <a:t>Network, wireless</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Wi-Fi 6 and 6E via PCIe slot </a:t>
                      </a:r>
                      <a:r>
                        <a:rPr lang="en-US" sz="800" b="0" err="1">
                          <a:solidFill>
                            <a:schemeClr val="tx1"/>
                          </a:solidFill>
                          <a:latin typeface="Forma DJR Micro"/>
                        </a:rPr>
                        <a:t>AiC</a:t>
                      </a:r>
                      <a:r>
                        <a:rPr lang="en-US" sz="800" b="0">
                          <a:solidFill>
                            <a:schemeClr val="tx1"/>
                          </a:solidFill>
                          <a:latin typeface="Forma DJR Micro"/>
                        </a:rPr>
                        <a:t> w/ external antenna</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Wi-Fi 6 and 6E via PCIe slot AiC w/ external antenna</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Wi-Fi 6 and 6E via PCIe slot </a:t>
                      </a:r>
                      <a:r>
                        <a:rPr lang="en-US" sz="800" b="0" err="1">
                          <a:solidFill>
                            <a:schemeClr val="tx1"/>
                          </a:solidFill>
                          <a:latin typeface="Forma DJR Micro"/>
                        </a:rPr>
                        <a:t>AiC</a:t>
                      </a:r>
                      <a:r>
                        <a:rPr lang="en-US" sz="800" b="0">
                          <a:solidFill>
                            <a:schemeClr val="tx1"/>
                          </a:solidFill>
                          <a:latin typeface="Forma DJR Micro"/>
                        </a:rPr>
                        <a:t> w/ external antenna</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3918665968"/>
                  </a:ext>
                </a:extLst>
              </a:tr>
              <a:tr h="203130">
                <a:tc>
                  <a:txBody>
                    <a:bodyPr/>
                    <a:lstStyle/>
                    <a:p>
                      <a:pPr algn="l"/>
                      <a:r>
                        <a:rPr lang="en-US" sz="900" b="0">
                          <a:solidFill>
                            <a:schemeClr val="tx1"/>
                          </a:solidFill>
                          <a:latin typeface="Forma DJR Micro"/>
                        </a:rPr>
                        <a:t>FlexIO modules</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800" b="0">
                          <a:solidFill>
                            <a:schemeClr val="tx1"/>
                          </a:solidFill>
                          <a:latin typeface="Forma DJR Micro"/>
                        </a:rPr>
                        <a:t>NA</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800" b="0">
                          <a:solidFill>
                            <a:schemeClr val="tx1"/>
                          </a:solidFill>
                          <a:latin typeface="Forma DJR Micro"/>
                        </a:rPr>
                        <a:t>NA</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800" b="0">
                          <a:solidFill>
                            <a:schemeClr val="tx1"/>
                          </a:solidFill>
                          <a:latin typeface="Forma DJR Micro"/>
                        </a:rPr>
                        <a:t>NA</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330545719"/>
                  </a:ext>
                </a:extLst>
              </a:tr>
              <a:tr h="313656">
                <a:tc>
                  <a:txBody>
                    <a:bodyPr/>
                    <a:lstStyle/>
                    <a:p>
                      <a:pPr algn="l"/>
                      <a:r>
                        <a:rPr lang="en-US" sz="900" b="0">
                          <a:solidFill>
                            <a:schemeClr val="tx1"/>
                          </a:solidFill>
                          <a:latin typeface="Forma DJR Micro"/>
                        </a:rPr>
                        <a:t>USB </a:t>
                      </a:r>
                      <a:r>
                        <a:rPr lang="en-US" sz="900" b="0" baseline="0">
                          <a:solidFill>
                            <a:schemeClr val="tx1"/>
                          </a:solidFill>
                          <a:latin typeface="Forma DJR Micro"/>
                        </a:rPr>
                        <a:t>5Gb</a:t>
                      </a:r>
                      <a:endParaRPr lang="en-US" sz="900" b="0">
                        <a:solidFill>
                          <a:schemeClr val="tx1"/>
                        </a:solidFill>
                        <a:latin typeface="Forma DJR Micro" pitchFamily="2" charset="77"/>
                      </a:endParaRP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rtl="0" eaLnBrk="1" fontAlgn="auto" latinLnBrk="0" hangingPunct="1">
                        <a:lnSpc>
                          <a:spcPct val="100000"/>
                        </a:lnSpc>
                        <a:spcBef>
                          <a:spcPts val="0"/>
                        </a:spcBef>
                        <a:spcAft>
                          <a:spcPts val="0"/>
                        </a:spcAft>
                        <a:buClrTx/>
                        <a:buSzTx/>
                        <a:buFontTx/>
                        <a:buNone/>
                      </a:pPr>
                      <a:r>
                        <a:rPr lang="en-US" sz="800" b="0">
                          <a:solidFill>
                            <a:schemeClr val="tx1"/>
                          </a:solidFill>
                          <a:latin typeface="Forma DJR Micro"/>
                        </a:rPr>
                        <a:t>6 rear, 1 int, 4x entry front IO module, </a:t>
                      </a:r>
                      <a:endParaRPr lang="en-US" sz="800" b="0">
                        <a:solidFill>
                          <a:schemeClr val="tx1"/>
                        </a:solidFill>
                        <a:latin typeface="Forma DJR Micro" pitchFamily="2" charset="77"/>
                      </a:endParaRP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2x premium front IO module</a:t>
                      </a:r>
                    </a:p>
                  </a:txBody>
                  <a:tcPr marL="85303" marR="85303" marT="42651" marB="42651">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Forma DJR Micro"/>
                        </a:rPr>
                        <a:t>6 rear, 1 int, 4x entry front IO module</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rtl="0" eaLnBrk="1" fontAlgn="auto" latinLnBrk="0" hangingPunct="1">
                        <a:lnSpc>
                          <a:spcPct val="100000"/>
                        </a:lnSpc>
                        <a:spcBef>
                          <a:spcPts val="0"/>
                        </a:spcBef>
                        <a:spcAft>
                          <a:spcPts val="0"/>
                        </a:spcAft>
                        <a:buClrTx/>
                        <a:buSzTx/>
                        <a:buFontTx/>
                        <a:buNone/>
                      </a:pPr>
                      <a:r>
                        <a:rPr lang="en-US" sz="800" b="0">
                          <a:solidFill>
                            <a:schemeClr val="tx1"/>
                          </a:solidFill>
                          <a:latin typeface="Forma DJR Micro"/>
                        </a:rPr>
                        <a:t>6 rear, 1 int, 4x entry front IO module, </a:t>
                      </a:r>
                      <a:endParaRPr lang="en-US" sz="800" b="0">
                        <a:solidFill>
                          <a:schemeClr val="tx1"/>
                        </a:solidFill>
                        <a:latin typeface="Forma DJR Micro" pitchFamily="2" charset="77"/>
                      </a:endParaRPr>
                    </a:p>
                    <a:p>
                      <a:pPr marL="45720" marR="0" lvl="0" indent="0" algn="l" rtl="0" eaLnBrk="1" fontAlgn="auto" latinLnBrk="0" hangingPunct="1">
                        <a:lnSpc>
                          <a:spcPct val="100000"/>
                        </a:lnSpc>
                        <a:spcBef>
                          <a:spcPts val="0"/>
                        </a:spcBef>
                        <a:spcAft>
                          <a:spcPts val="0"/>
                        </a:spcAft>
                        <a:buClrTx/>
                        <a:buSzTx/>
                        <a:buFontTx/>
                        <a:buNone/>
                      </a:pPr>
                      <a:r>
                        <a:rPr lang="en-US" sz="800" b="0">
                          <a:solidFill>
                            <a:schemeClr val="tx1"/>
                          </a:solidFill>
                          <a:latin typeface="Forma DJR Micro"/>
                        </a:rPr>
                        <a:t>2x ultra premium front IO module</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810896465"/>
                  </a:ext>
                </a:extLst>
              </a:tr>
              <a:tr h="203130">
                <a:tc>
                  <a:txBody>
                    <a:bodyPr/>
                    <a:lstStyle/>
                    <a:p>
                      <a:pPr algn="l"/>
                      <a:r>
                        <a:rPr lang="en-US" sz="900" b="0">
                          <a:solidFill>
                            <a:schemeClr val="tx1"/>
                          </a:solidFill>
                          <a:latin typeface="Forma DJR Micro"/>
                        </a:rPr>
                        <a:t>USB 10/20Gb</a:t>
                      </a:r>
                      <a:endParaRPr lang="en-US" sz="900" b="0">
                        <a:solidFill>
                          <a:schemeClr val="tx1"/>
                        </a:solidFill>
                        <a:latin typeface="Forma DJR Micro" pitchFamily="2" charset="77"/>
                      </a:endParaRP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baseline="0">
                          <a:solidFill>
                            <a:schemeClr val="tx1"/>
                          </a:solidFill>
                          <a:latin typeface="Forma DJR Micro"/>
                        </a:rPr>
                        <a:t>2x 10Gb premium front IO module</a:t>
                      </a:r>
                      <a:endParaRPr lang="en-US" sz="800" b="0">
                        <a:solidFill>
                          <a:schemeClr val="tx1"/>
                        </a:solidFill>
                        <a:latin typeface="Forma DJR Micro"/>
                      </a:endParaRPr>
                    </a:p>
                  </a:txBody>
                  <a:tcPr marL="85303" marR="85303" marT="42651" marB="42651">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800" b="0" baseline="0">
                          <a:solidFill>
                            <a:schemeClr val="tx1"/>
                          </a:solidFill>
                          <a:latin typeface="Forma DJR Micro"/>
                        </a:rPr>
                        <a:t>None</a:t>
                      </a:r>
                      <a:endParaRPr lang="en-US" sz="800" b="0">
                        <a:solidFill>
                          <a:schemeClr val="tx1"/>
                        </a:solidFill>
                        <a:latin typeface="Forma DJR Micro"/>
                      </a:endParaRP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rtl="0" eaLnBrk="1" fontAlgn="auto" latinLnBrk="0" hangingPunct="1">
                        <a:lnSpc>
                          <a:spcPct val="100000"/>
                        </a:lnSpc>
                        <a:spcBef>
                          <a:spcPts val="0"/>
                        </a:spcBef>
                        <a:spcAft>
                          <a:spcPts val="0"/>
                        </a:spcAft>
                        <a:buClrTx/>
                        <a:buSzTx/>
                        <a:buFontTx/>
                        <a:buNone/>
                      </a:pPr>
                      <a:r>
                        <a:rPr lang="en-US" sz="800" b="0" kern="1200">
                          <a:solidFill>
                            <a:schemeClr val="tx1"/>
                          </a:solidFill>
                          <a:highlight>
                            <a:srgbClr val="C0C0C0"/>
                          </a:highlight>
                          <a:latin typeface="Forma DJR Micro"/>
                          <a:ea typeface="+mn-ea"/>
                          <a:cs typeface="+mn-cs"/>
                        </a:rPr>
                        <a:t>2x 20Gb </a:t>
                      </a:r>
                      <a:r>
                        <a:rPr lang="en-US" sz="800" b="0" baseline="0">
                          <a:solidFill>
                            <a:schemeClr val="tx1"/>
                          </a:solidFill>
                          <a:latin typeface="Forma DJR Micro"/>
                        </a:rPr>
                        <a:t>ultra premium front IO module</a:t>
                      </a:r>
                      <a:endParaRPr lang="en-US" sz="800" b="0">
                        <a:solidFill>
                          <a:schemeClr val="tx1"/>
                        </a:solidFill>
                        <a:latin typeface="Forma DJR Micro"/>
                      </a:endParaRP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3994110487"/>
                  </a:ext>
                </a:extLst>
              </a:tr>
            </a:tbl>
          </a:graphicData>
        </a:graphic>
      </p:graphicFrame>
      <p:sp>
        <p:nvSpPr>
          <p:cNvPr id="12" name="Rectangle 11">
            <a:extLst>
              <a:ext uri="{FF2B5EF4-FFF2-40B4-BE49-F238E27FC236}">
                <a16:creationId xmlns:a16="http://schemas.microsoft.com/office/drawing/2014/main" id="{C9169847-7EA7-2961-76DB-EFB87AA440D1}"/>
              </a:ext>
            </a:extLst>
          </p:cNvPr>
          <p:cNvSpPr/>
          <p:nvPr/>
        </p:nvSpPr>
        <p:spPr>
          <a:xfrm>
            <a:off x="8284102" y="1434186"/>
            <a:ext cx="3450390" cy="4952370"/>
          </a:xfrm>
          <a:prstGeom prst="rect">
            <a:avLst/>
          </a:prstGeom>
          <a:noFill/>
          <a:ln w="63500">
            <a:solidFill>
              <a:srgbClr val="4D4E6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6">
            <a:extLst>
              <a:ext uri="{FF2B5EF4-FFF2-40B4-BE49-F238E27FC236}">
                <a16:creationId xmlns:a16="http://schemas.microsoft.com/office/drawing/2014/main" id="{98D1277C-6A3B-3D5B-594B-91ECD8743A24}"/>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66</a:t>
            </a:fld>
            <a:r>
              <a:rPr lang="en-US" sz="1000">
                <a:latin typeface="Forma DJR Micro" pitchFamily="2" charset="77"/>
              </a:rPr>
              <a:t>    I   Z8 Fury G5   I   HP Confidential. For use by HP or Partner with Customers under HP CDA only. </a:t>
            </a:r>
          </a:p>
        </p:txBody>
      </p:sp>
      <p:pic>
        <p:nvPicPr>
          <p:cNvPr id="2" name="Picture 1" descr="A picture containing text, clipart&#10;&#10;Description automatically generated">
            <a:extLst>
              <a:ext uri="{FF2B5EF4-FFF2-40B4-BE49-F238E27FC236}">
                <a16:creationId xmlns:a16="http://schemas.microsoft.com/office/drawing/2014/main" id="{0FACAF39-3499-CC8B-4DD8-4516959334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640" y="348563"/>
            <a:ext cx="721006" cy="721006"/>
          </a:xfrm>
          <a:prstGeom prst="rect">
            <a:avLst/>
          </a:prstGeom>
        </p:spPr>
      </p:pic>
    </p:spTree>
    <p:extLst>
      <p:ext uri="{BB962C8B-B14F-4D97-AF65-F5344CB8AC3E}">
        <p14:creationId xmlns:p14="http://schemas.microsoft.com/office/powerpoint/2010/main" val="32247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210F745-81D2-7D6F-4CAE-9433AF88308E}"/>
              </a:ext>
            </a:extLst>
          </p:cNvPr>
          <p:cNvSpPr txBox="1"/>
          <p:nvPr/>
        </p:nvSpPr>
        <p:spPr>
          <a:xfrm>
            <a:off x="317286" y="340243"/>
            <a:ext cx="11439288" cy="718658"/>
          </a:xfrm>
          <a:prstGeom prst="rect">
            <a:avLst/>
          </a:prstGeom>
          <a:noFill/>
        </p:spPr>
        <p:txBody>
          <a:bodyPr wrap="square" anchor="ctr">
            <a:spAutoFit/>
          </a:bodyPr>
          <a:lstStyle/>
          <a:p>
            <a:pPr lvl="0">
              <a:defRPr/>
            </a:pPr>
            <a:r>
              <a:rPr lang="en-US" sz="4400">
                <a:latin typeface="Forma DJR Display" pitchFamily="2" charset="77"/>
              </a:rPr>
              <a:t>Z8 Fury detailed comparisons</a:t>
            </a:r>
          </a:p>
        </p:txBody>
      </p:sp>
      <p:graphicFrame>
        <p:nvGraphicFramePr>
          <p:cNvPr id="9" name="Table 9">
            <a:extLst>
              <a:ext uri="{FF2B5EF4-FFF2-40B4-BE49-F238E27FC236}">
                <a16:creationId xmlns:a16="http://schemas.microsoft.com/office/drawing/2014/main" id="{B2507641-8108-81F6-E04C-728DF386C73F}"/>
              </a:ext>
            </a:extLst>
          </p:cNvPr>
          <p:cNvGraphicFramePr>
            <a:graphicFrameLocks noGrp="1"/>
          </p:cNvGraphicFramePr>
          <p:nvPr>
            <p:extLst>
              <p:ext uri="{D42A27DB-BD31-4B8C-83A1-F6EECF244321}">
                <p14:modId xmlns:p14="http://schemas.microsoft.com/office/powerpoint/2010/main" val="1460055150"/>
              </p:ext>
            </p:extLst>
          </p:nvPr>
        </p:nvGraphicFramePr>
        <p:xfrm>
          <a:off x="457508" y="1434187"/>
          <a:ext cx="11288475" cy="4569955"/>
        </p:xfrm>
        <a:graphic>
          <a:graphicData uri="http://schemas.openxmlformats.org/drawingml/2006/table">
            <a:tbl>
              <a:tblPr firstRow="1" bandRow="1"/>
              <a:tblGrid>
                <a:gridCol w="1721970">
                  <a:extLst>
                    <a:ext uri="{9D8B030D-6E8A-4147-A177-3AD203B41FA5}">
                      <a16:colId xmlns:a16="http://schemas.microsoft.com/office/drawing/2014/main" val="1427035128"/>
                    </a:ext>
                  </a:extLst>
                </a:gridCol>
                <a:gridCol w="3061281">
                  <a:extLst>
                    <a:ext uri="{9D8B030D-6E8A-4147-A177-3AD203B41FA5}">
                      <a16:colId xmlns:a16="http://schemas.microsoft.com/office/drawing/2014/main" val="4116578497"/>
                    </a:ext>
                  </a:extLst>
                </a:gridCol>
                <a:gridCol w="3061281">
                  <a:extLst>
                    <a:ext uri="{9D8B030D-6E8A-4147-A177-3AD203B41FA5}">
                      <a16:colId xmlns:a16="http://schemas.microsoft.com/office/drawing/2014/main" val="3551828617"/>
                    </a:ext>
                  </a:extLst>
                </a:gridCol>
                <a:gridCol w="3443943">
                  <a:extLst>
                    <a:ext uri="{9D8B030D-6E8A-4147-A177-3AD203B41FA5}">
                      <a16:colId xmlns:a16="http://schemas.microsoft.com/office/drawing/2014/main" val="1175779038"/>
                    </a:ext>
                  </a:extLst>
                </a:gridCol>
              </a:tblGrid>
              <a:tr h="29913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endParaRPr lang="en-US" sz="800" b="0">
                        <a:solidFill>
                          <a:schemeClr val="tx1"/>
                        </a:solidFill>
                        <a:latin typeface="Forma DJR Micro" pitchFamily="2" charset="77"/>
                      </a:endParaRP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500" b="0">
                          <a:solidFill>
                            <a:schemeClr val="tx1"/>
                          </a:solidFill>
                          <a:latin typeface="Forma DJR Micro"/>
                        </a:rPr>
                        <a:t>Z8 G4</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500" b="0">
                          <a:solidFill>
                            <a:schemeClr val="tx1"/>
                          </a:solidFill>
                          <a:latin typeface="Forma DJR Micro"/>
                        </a:rPr>
                        <a:t>Z8 G5</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500" b="0">
                          <a:solidFill>
                            <a:schemeClr val="tx1"/>
                          </a:solidFill>
                          <a:latin typeface="Forma DJR Micro"/>
                        </a:rPr>
                        <a:t>Z8 Fury G5</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40000"/>
                      </a:schemeClr>
                    </a:solidFill>
                  </a:tcPr>
                </a:tc>
                <a:extLst>
                  <a:ext uri="{0D108BD9-81ED-4DB2-BD59-A6C34878D82A}">
                    <a16:rowId xmlns:a16="http://schemas.microsoft.com/office/drawing/2014/main" val="3337032026"/>
                  </a:ext>
                </a:extLst>
              </a:tr>
              <a:tr h="203130">
                <a:tc>
                  <a:txBody>
                    <a:bodyPr/>
                    <a:lstStyle/>
                    <a:p>
                      <a:pPr algn="l"/>
                      <a:r>
                        <a:rPr lang="en-US" sz="1200" b="0">
                          <a:solidFill>
                            <a:schemeClr val="tx1"/>
                          </a:solidFill>
                          <a:latin typeface="Forma DJR Micro"/>
                        </a:rPr>
                        <a:t>Chassis</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17.50"H x 8.50"W x 21.70"D</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17.50"H x 8.50"W x 21.70"D</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17.50"H x 8.50"W x 21.70"D</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40000"/>
                      </a:schemeClr>
                    </a:solidFill>
                  </a:tcPr>
                </a:tc>
                <a:extLst>
                  <a:ext uri="{0D108BD9-81ED-4DB2-BD59-A6C34878D82A}">
                    <a16:rowId xmlns:a16="http://schemas.microsoft.com/office/drawing/2014/main" val="4273726711"/>
                  </a:ext>
                </a:extLst>
              </a:tr>
              <a:tr h="203130">
                <a:tc>
                  <a:txBody>
                    <a:bodyPr/>
                    <a:lstStyle/>
                    <a:p>
                      <a:pPr algn="l"/>
                      <a:r>
                        <a:rPr lang="en-US" sz="1200" b="0">
                          <a:solidFill>
                            <a:schemeClr val="tx1"/>
                          </a:solidFill>
                          <a:latin typeface="Forma DJR Micro"/>
                        </a:rPr>
                        <a:t>Graphics</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Up to 2x high-end DW</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Up to 2x high-end DW</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200" b="0" kern="1200">
                          <a:solidFill>
                            <a:schemeClr val="tx1"/>
                          </a:solidFill>
                          <a:highlight>
                            <a:srgbClr val="C0C0C0"/>
                          </a:highlight>
                          <a:latin typeface="Forma DJR Micro"/>
                          <a:ea typeface="+mn-ea"/>
                          <a:cs typeface="+mn-cs"/>
                        </a:rPr>
                        <a:t>Up to 4x high-end DW</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40000"/>
                      </a:schemeClr>
                    </a:solidFill>
                  </a:tcPr>
                </a:tc>
                <a:extLst>
                  <a:ext uri="{0D108BD9-81ED-4DB2-BD59-A6C34878D82A}">
                    <a16:rowId xmlns:a16="http://schemas.microsoft.com/office/drawing/2014/main" val="1817675248"/>
                  </a:ext>
                </a:extLst>
              </a:tr>
              <a:tr h="429840">
                <a:tc>
                  <a:txBody>
                    <a:bodyPr/>
                    <a:lstStyle/>
                    <a:p>
                      <a:pPr algn="l"/>
                      <a:r>
                        <a:rPr lang="en-US" sz="1200" b="0">
                          <a:solidFill>
                            <a:schemeClr val="tx1"/>
                          </a:solidFill>
                          <a:latin typeface="Forma DJR Micro"/>
                        </a:rPr>
                        <a:t>PSU – 115V/230V</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baseline="0">
                          <a:solidFill>
                            <a:schemeClr val="tx1"/>
                          </a:solidFill>
                          <a:latin typeface="Forma DJR Micro"/>
                        </a:rPr>
                        <a:t>1125W Gold/1450W Platinum (15A)</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baseline="0">
                          <a:solidFill>
                            <a:schemeClr val="tx1"/>
                          </a:solidFill>
                          <a:latin typeface="Forma DJR Micro"/>
                        </a:rPr>
                        <a:t>1450W Gold/1700W Platinum (20A)</a:t>
                      </a:r>
                      <a:endParaRPr lang="en-US" sz="1200" b="0">
                        <a:solidFill>
                          <a:schemeClr val="tx1"/>
                        </a:solidFill>
                        <a:latin typeface="Forma DJR Micro"/>
                      </a:endParaRP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baseline="0">
                          <a:solidFill>
                            <a:schemeClr val="tx1"/>
                          </a:solidFill>
                          <a:latin typeface="Forma DJR Micro"/>
                        </a:rPr>
                        <a:t>1125W Gold/1450W Platinum (15A)</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baseline="0">
                          <a:solidFill>
                            <a:schemeClr val="tx1"/>
                          </a:solidFill>
                          <a:latin typeface="Forma DJR Micro"/>
                        </a:rPr>
                        <a:t>1450W Gold/1700W Platinum (20A)</a:t>
                      </a:r>
                      <a:endParaRPr lang="en-US" sz="1200" b="0">
                        <a:solidFill>
                          <a:schemeClr val="tx1"/>
                        </a:solidFill>
                        <a:latin typeface="Forma DJR Micro"/>
                      </a:endParaRP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1125W Gold / 1450W Platinum (15A)</a:t>
                      </a:r>
                    </a:p>
                    <a:p>
                      <a:pPr marL="45720" marR="0" lvl="0" indent="0" algn="l" rtl="0" eaLnBrk="1" fontAlgn="auto" latinLnBrk="0" hangingPunct="1">
                        <a:lnSpc>
                          <a:spcPct val="100000"/>
                        </a:lnSpc>
                        <a:spcBef>
                          <a:spcPts val="0"/>
                        </a:spcBef>
                        <a:spcAft>
                          <a:spcPts val="0"/>
                        </a:spcAft>
                        <a:buClrTx/>
                        <a:buSzTx/>
                        <a:buFontTx/>
                        <a:buNone/>
                      </a:pPr>
                      <a:r>
                        <a:rPr lang="en-US" sz="1200" b="0" kern="1200">
                          <a:solidFill>
                            <a:schemeClr val="tx1"/>
                          </a:solidFill>
                          <a:highlight>
                            <a:srgbClr val="C0C0C0"/>
                          </a:highlight>
                          <a:latin typeface="Forma DJR Micro"/>
                          <a:ea typeface="+mn-ea"/>
                          <a:cs typeface="+mn-cs"/>
                        </a:rPr>
                        <a:t>1125W Gold / 1450W Platinum (15A) redundant, hot-swap</a:t>
                      </a:r>
                    </a:p>
                    <a:p>
                      <a:pPr marL="45720" marR="0" lvl="0" indent="0" algn="l" rtl="0" eaLnBrk="1" fontAlgn="auto" latinLnBrk="0" hangingPunct="1">
                        <a:lnSpc>
                          <a:spcPct val="100000"/>
                        </a:lnSpc>
                        <a:spcBef>
                          <a:spcPts val="0"/>
                        </a:spcBef>
                        <a:spcAft>
                          <a:spcPts val="0"/>
                        </a:spcAft>
                        <a:buClrTx/>
                        <a:buSzTx/>
                        <a:buFontTx/>
                        <a:buNone/>
                      </a:pPr>
                      <a:r>
                        <a:rPr lang="en-US" sz="1200" b="0" kern="1200">
                          <a:solidFill>
                            <a:schemeClr val="tx1"/>
                          </a:solidFill>
                          <a:highlight>
                            <a:srgbClr val="C0C0C0"/>
                          </a:highlight>
                          <a:latin typeface="Forma DJR Micro"/>
                          <a:ea typeface="+mn-ea"/>
                          <a:cs typeface="+mn-cs"/>
                        </a:rPr>
                        <a:t>2250W Gold aggregate </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40000"/>
                      </a:schemeClr>
                    </a:solidFill>
                  </a:tcPr>
                </a:tc>
                <a:extLst>
                  <a:ext uri="{0D108BD9-81ED-4DB2-BD59-A6C34878D82A}">
                    <a16:rowId xmlns:a16="http://schemas.microsoft.com/office/drawing/2014/main" val="1827747451"/>
                  </a:ext>
                </a:extLst>
              </a:tr>
              <a:tr h="203130">
                <a:tc>
                  <a:txBody>
                    <a:bodyPr/>
                    <a:lstStyle/>
                    <a:p>
                      <a:pPr algn="l"/>
                      <a:r>
                        <a:rPr lang="en-US" sz="1200" b="0">
                          <a:solidFill>
                            <a:schemeClr val="tx1"/>
                          </a:solidFill>
                          <a:latin typeface="Forma DJR Micro"/>
                        </a:rPr>
                        <a:t>Processor(s)</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Cascade Lake, Xeon</a:t>
                      </a:r>
                      <a:r>
                        <a:rPr lang="en-US" sz="1200" b="0" baseline="30000">
                          <a:solidFill>
                            <a:schemeClr val="tx1"/>
                          </a:solidFill>
                          <a:latin typeface="Forma DJR Micro"/>
                        </a:rPr>
                        <a:t>®</a:t>
                      </a:r>
                      <a:r>
                        <a:rPr lang="en-US" sz="1200" b="0">
                          <a:solidFill>
                            <a:schemeClr val="tx1"/>
                          </a:solidFill>
                          <a:latin typeface="Forma DJR Micro"/>
                        </a:rPr>
                        <a:t> SP Dual, </a:t>
                      </a:r>
                      <a:br>
                        <a:rPr lang="en-US" sz="1200" b="0">
                          <a:solidFill>
                            <a:srgbClr val="000000"/>
                          </a:solidFill>
                          <a:latin typeface="Forma DJR Micro"/>
                        </a:rPr>
                      </a:br>
                      <a:r>
                        <a:rPr lang="en-US" sz="1200" b="0">
                          <a:solidFill>
                            <a:schemeClr val="tx1"/>
                          </a:solidFill>
                          <a:latin typeface="Forma DJR Micro"/>
                        </a:rPr>
                        <a:t>up to 56C total</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rtl="0" eaLnBrk="1" fontAlgn="auto" latinLnBrk="0" hangingPunct="1">
                        <a:lnSpc>
                          <a:spcPct val="100000"/>
                        </a:lnSpc>
                        <a:spcBef>
                          <a:spcPts val="0"/>
                        </a:spcBef>
                        <a:spcAft>
                          <a:spcPts val="0"/>
                        </a:spcAft>
                        <a:buClrTx/>
                        <a:buSzTx/>
                        <a:buFontTx/>
                        <a:buNone/>
                      </a:pPr>
                      <a:r>
                        <a:rPr lang="en-US" sz="1200" b="0" kern="1200">
                          <a:solidFill>
                            <a:schemeClr val="tx1"/>
                          </a:solidFill>
                          <a:highlight>
                            <a:srgbClr val="C0C0C0"/>
                          </a:highlight>
                          <a:latin typeface="Forma DJR Micro"/>
                          <a:ea typeface="+mn-ea"/>
                          <a:cs typeface="+mn-cs"/>
                        </a:rPr>
                        <a:t>Sapphire Rapids</a:t>
                      </a:r>
                      <a:r>
                        <a:rPr lang="en-US" sz="1200" b="0">
                          <a:solidFill>
                            <a:schemeClr val="tx1"/>
                          </a:solidFill>
                          <a:latin typeface="Forma DJR Micro"/>
                        </a:rPr>
                        <a:t>, Xeon</a:t>
                      </a:r>
                      <a:r>
                        <a:rPr lang="en-US" sz="1200" b="0" baseline="30000">
                          <a:solidFill>
                            <a:schemeClr val="tx1"/>
                          </a:solidFill>
                          <a:latin typeface="Forma DJR Micro"/>
                        </a:rPr>
                        <a:t>®</a:t>
                      </a:r>
                      <a:r>
                        <a:rPr lang="en-US" sz="1200" b="0">
                          <a:solidFill>
                            <a:schemeClr val="tx1"/>
                          </a:solidFill>
                          <a:latin typeface="Forma DJR Micro"/>
                        </a:rPr>
                        <a:t> SP Dual, </a:t>
                      </a:r>
                      <a:br>
                        <a:rPr lang="en-US" sz="1200" b="0">
                          <a:solidFill>
                            <a:srgbClr val="000000"/>
                          </a:solidFill>
                          <a:latin typeface="Forma DJR Micro"/>
                        </a:rPr>
                      </a:br>
                      <a:r>
                        <a:rPr lang="en-US" sz="1200" b="0" kern="1200">
                          <a:solidFill>
                            <a:schemeClr val="tx1"/>
                          </a:solidFill>
                          <a:highlight>
                            <a:srgbClr val="C0C0C0"/>
                          </a:highlight>
                          <a:latin typeface="Forma DJR Micro"/>
                          <a:ea typeface="+mn-ea"/>
                          <a:cs typeface="+mn-cs"/>
                        </a:rPr>
                        <a:t>up to 64C total</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rtl="0" eaLnBrk="1" fontAlgn="auto" latinLnBrk="0" hangingPunct="1">
                        <a:lnSpc>
                          <a:spcPct val="100000"/>
                        </a:lnSpc>
                        <a:spcBef>
                          <a:spcPts val="0"/>
                        </a:spcBef>
                        <a:spcAft>
                          <a:spcPts val="0"/>
                        </a:spcAft>
                        <a:buClrTx/>
                        <a:buSzTx/>
                        <a:buFontTx/>
                        <a:buNone/>
                      </a:pPr>
                      <a:r>
                        <a:rPr lang="en-US" sz="1200" b="0" kern="1200">
                          <a:solidFill>
                            <a:schemeClr val="tx1"/>
                          </a:solidFill>
                          <a:highlight>
                            <a:srgbClr val="C0C0C0"/>
                          </a:highlight>
                          <a:latin typeface="Forma DJR Micro"/>
                          <a:ea typeface="+mn-ea"/>
                          <a:cs typeface="+mn-cs"/>
                        </a:rPr>
                        <a:t>Sapphire Rapids</a:t>
                      </a:r>
                      <a:r>
                        <a:rPr lang="en-US" sz="1200" b="0" baseline="0">
                          <a:solidFill>
                            <a:schemeClr val="tx1"/>
                          </a:solidFill>
                          <a:latin typeface="Forma DJR Micro"/>
                        </a:rPr>
                        <a:t>, Xeon</a:t>
                      </a:r>
                      <a:r>
                        <a:rPr lang="en-US" sz="1200" b="0" baseline="30000">
                          <a:solidFill>
                            <a:schemeClr val="tx1"/>
                          </a:solidFill>
                          <a:latin typeface="Forma DJR Micro"/>
                        </a:rPr>
                        <a:t>®</a:t>
                      </a:r>
                      <a:r>
                        <a:rPr lang="en-US" sz="1200" b="0" baseline="0">
                          <a:solidFill>
                            <a:schemeClr val="tx1"/>
                          </a:solidFill>
                          <a:latin typeface="Forma DJR Micro"/>
                        </a:rPr>
                        <a:t> W, </a:t>
                      </a:r>
                      <a:br>
                        <a:rPr lang="en-US" sz="1200" b="0" baseline="0">
                          <a:solidFill>
                            <a:schemeClr val="tx1"/>
                          </a:solidFill>
                          <a:latin typeface="Forma DJR Micro"/>
                        </a:rPr>
                      </a:br>
                      <a:r>
                        <a:rPr lang="en-US" sz="1200" b="0" kern="1200">
                          <a:solidFill>
                            <a:schemeClr val="tx1"/>
                          </a:solidFill>
                          <a:highlight>
                            <a:srgbClr val="C0C0C0"/>
                          </a:highlight>
                          <a:latin typeface="Forma DJR Micro"/>
                          <a:ea typeface="+mn-ea"/>
                          <a:cs typeface="+mn-cs"/>
                        </a:rPr>
                        <a:t>up to 60C total</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40000"/>
                      </a:schemeClr>
                    </a:solidFill>
                  </a:tcPr>
                </a:tc>
                <a:extLst>
                  <a:ext uri="{0D108BD9-81ED-4DB2-BD59-A6C34878D82A}">
                    <a16:rowId xmlns:a16="http://schemas.microsoft.com/office/drawing/2014/main" val="1606321058"/>
                  </a:ext>
                </a:extLst>
              </a:tr>
              <a:tr h="546024">
                <a:tc>
                  <a:txBody>
                    <a:bodyPr/>
                    <a:lstStyle/>
                    <a:p>
                      <a:pPr algn="l"/>
                      <a:r>
                        <a:rPr lang="en-US" sz="1200" b="0">
                          <a:solidFill>
                            <a:schemeClr val="tx1"/>
                          </a:solidFill>
                          <a:latin typeface="Forma DJR Micro"/>
                        </a:rPr>
                        <a:t>Memory</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DDR4, 1.5TB Max</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12 channels, 2 DIMMs per channel (DPC)</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2933MHz</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Intel</a:t>
                      </a:r>
                      <a:r>
                        <a:rPr lang="en-US" sz="1200" b="0" baseline="30000">
                          <a:solidFill>
                            <a:schemeClr val="tx1"/>
                          </a:solidFill>
                          <a:latin typeface="Forma DJR Micro"/>
                        </a:rPr>
                        <a:t>®</a:t>
                      </a:r>
                      <a:r>
                        <a:rPr lang="en-US" sz="1200" b="0">
                          <a:solidFill>
                            <a:schemeClr val="tx1"/>
                          </a:solidFill>
                          <a:latin typeface="Forma DJR Micro"/>
                        </a:rPr>
                        <a:t> Optane PM 100 series</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200" b="0" kern="1200">
                          <a:solidFill>
                            <a:schemeClr val="tx1"/>
                          </a:solidFill>
                          <a:highlight>
                            <a:srgbClr val="C0C0C0"/>
                          </a:highlight>
                          <a:latin typeface="Forma DJR Micro"/>
                          <a:ea typeface="+mn-ea"/>
                          <a:cs typeface="+mn-cs"/>
                        </a:rPr>
                        <a:t>DDR5, </a:t>
                      </a:r>
                      <a:r>
                        <a:rPr lang="en-US" sz="1200" b="0">
                          <a:solidFill>
                            <a:schemeClr val="tx1"/>
                          </a:solidFill>
                          <a:latin typeface="Forma DJR Micro"/>
                        </a:rPr>
                        <a:t>1TB max</a:t>
                      </a:r>
                    </a:p>
                    <a:p>
                      <a:pPr marL="45720" algn="l"/>
                      <a:r>
                        <a:rPr lang="en-US" sz="1200" b="0" kern="1200">
                          <a:solidFill>
                            <a:schemeClr val="tx1"/>
                          </a:solidFill>
                          <a:highlight>
                            <a:srgbClr val="C0C0C0"/>
                          </a:highlight>
                          <a:latin typeface="Forma DJR Micro"/>
                          <a:ea typeface="+mn-ea"/>
                          <a:cs typeface="+mn-cs"/>
                        </a:rPr>
                        <a:t>16 channels, </a:t>
                      </a:r>
                      <a:r>
                        <a:rPr lang="en-US" sz="1200" b="0">
                          <a:solidFill>
                            <a:schemeClr val="tx1"/>
                          </a:solidFill>
                          <a:latin typeface="Forma DJR Micro"/>
                        </a:rPr>
                        <a:t>1 DIMMs per channel (DPC)</a:t>
                      </a:r>
                    </a:p>
                    <a:p>
                      <a:pPr marL="45720" algn="l"/>
                      <a:r>
                        <a:rPr lang="en-US" sz="1200" b="0" kern="1200">
                          <a:solidFill>
                            <a:schemeClr val="tx1"/>
                          </a:solidFill>
                          <a:highlight>
                            <a:srgbClr val="C0C0C0"/>
                          </a:highlight>
                          <a:latin typeface="Forma DJR Micro"/>
                          <a:ea typeface="+mn-ea"/>
                          <a:cs typeface="+mn-cs"/>
                        </a:rPr>
                        <a:t>Up to 5600 MHz RDIMM</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200" b="0" kern="1200">
                          <a:solidFill>
                            <a:schemeClr val="tx1"/>
                          </a:solidFill>
                          <a:highlight>
                            <a:srgbClr val="C0C0C0"/>
                          </a:highlight>
                          <a:latin typeface="Forma DJR Micro"/>
                          <a:ea typeface="+mn-ea"/>
                          <a:cs typeface="+mn-cs"/>
                        </a:rPr>
                        <a:t>DDR5, 2TB max</a:t>
                      </a:r>
                    </a:p>
                    <a:p>
                      <a:pPr marL="45720" algn="l"/>
                      <a:r>
                        <a:rPr lang="en-US" sz="1200" b="0">
                          <a:solidFill>
                            <a:schemeClr val="tx1"/>
                          </a:solidFill>
                          <a:latin typeface="Forma DJR Micro"/>
                        </a:rPr>
                        <a:t>8 channels, 2 DIMMs per channel (DPC)</a:t>
                      </a:r>
                    </a:p>
                    <a:p>
                      <a:pPr marL="45720" algn="l"/>
                      <a:r>
                        <a:rPr lang="en-US" sz="1200" b="0" kern="1200">
                          <a:solidFill>
                            <a:schemeClr val="tx1"/>
                          </a:solidFill>
                          <a:highlight>
                            <a:srgbClr val="C0C0C0"/>
                          </a:highlight>
                          <a:latin typeface="Forma DJR Micro"/>
                          <a:ea typeface="+mn-ea"/>
                          <a:cs typeface="+mn-cs"/>
                        </a:rPr>
                        <a:t>4800MHz 1DPC</a:t>
                      </a:r>
                      <a:r>
                        <a:rPr lang="en-US" sz="1200" b="0">
                          <a:solidFill>
                            <a:schemeClr val="tx1"/>
                          </a:solidFill>
                          <a:latin typeface="Forma DJR Micro"/>
                        </a:rPr>
                        <a:t>, 4400MHz 2DPC</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40000"/>
                      </a:schemeClr>
                    </a:solidFill>
                  </a:tcPr>
                </a:tc>
                <a:extLst>
                  <a:ext uri="{0D108BD9-81ED-4DB2-BD59-A6C34878D82A}">
                    <a16:rowId xmlns:a16="http://schemas.microsoft.com/office/drawing/2014/main" val="2739378767"/>
                  </a:ext>
                </a:extLst>
              </a:tr>
              <a:tr h="1010759">
                <a:tc>
                  <a:txBody>
                    <a:bodyPr/>
                    <a:lstStyle/>
                    <a:p>
                      <a:pPr algn="l"/>
                      <a:r>
                        <a:rPr lang="en-US" sz="1200" b="0">
                          <a:solidFill>
                            <a:schemeClr val="tx1"/>
                          </a:solidFill>
                          <a:latin typeface="Forma DJR Micro"/>
                        </a:rPr>
                        <a:t>PCIe slots</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200" b="0">
                          <a:solidFill>
                            <a:schemeClr val="tx1"/>
                          </a:solidFill>
                          <a:latin typeface="Forma DJR Micro"/>
                        </a:rPr>
                        <a:t>Slot 1: x4 Gen3</a:t>
                      </a:r>
                    </a:p>
                    <a:p>
                      <a:pPr marL="45720" algn="l"/>
                      <a:r>
                        <a:rPr lang="en-US" sz="1200" b="0">
                          <a:solidFill>
                            <a:schemeClr val="tx1"/>
                          </a:solidFill>
                          <a:latin typeface="Forma DJR Micro"/>
                        </a:rPr>
                        <a:t>Slot 2: x16 Gen3</a:t>
                      </a:r>
                    </a:p>
                    <a:p>
                      <a:pPr marL="45720" algn="l"/>
                      <a:r>
                        <a:rPr lang="en-US" sz="1200" b="0">
                          <a:solidFill>
                            <a:schemeClr val="tx1"/>
                          </a:solidFill>
                          <a:latin typeface="Forma DJR Micro"/>
                        </a:rPr>
                        <a:t>Slot 3: x16 Gen3</a:t>
                      </a:r>
                    </a:p>
                    <a:p>
                      <a:pPr marL="45720" algn="l"/>
                      <a:r>
                        <a:rPr lang="en-US" sz="1200" b="0">
                          <a:solidFill>
                            <a:schemeClr val="tx1"/>
                          </a:solidFill>
                          <a:latin typeface="Forma DJR Micro"/>
                        </a:rPr>
                        <a:t>Slot 4: x16 Gen3</a:t>
                      </a:r>
                    </a:p>
                    <a:p>
                      <a:pPr marL="45720" algn="l"/>
                      <a:r>
                        <a:rPr lang="en-US" sz="1200" b="0">
                          <a:solidFill>
                            <a:schemeClr val="tx1"/>
                          </a:solidFill>
                          <a:latin typeface="Forma DJR Micro"/>
                        </a:rPr>
                        <a:t>Slot 5: x4 Gen3</a:t>
                      </a:r>
                    </a:p>
                    <a:p>
                      <a:pPr marL="45720" algn="l"/>
                      <a:r>
                        <a:rPr lang="en-US" sz="1200" b="0">
                          <a:solidFill>
                            <a:schemeClr val="tx1"/>
                          </a:solidFill>
                          <a:latin typeface="Forma DJR Micro"/>
                        </a:rPr>
                        <a:t>Slot 6: x16 Gen3</a:t>
                      </a:r>
                    </a:p>
                    <a:p>
                      <a:pPr marL="45720" algn="l"/>
                      <a:r>
                        <a:rPr lang="en-US" sz="1200" b="0">
                          <a:solidFill>
                            <a:schemeClr val="tx1"/>
                          </a:solidFill>
                          <a:latin typeface="Forma DJR Micro"/>
                        </a:rPr>
                        <a:t>Slot 7: x4 Gen3</a:t>
                      </a:r>
                    </a:p>
                  </a:txBody>
                  <a:tcPr marL="85303" marR="85303" marT="42651" marB="42651">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Slot 1: x16 </a:t>
                      </a:r>
                      <a:r>
                        <a:rPr lang="en-US" sz="1200" b="0" kern="1200">
                          <a:solidFill>
                            <a:schemeClr val="tx1"/>
                          </a:solidFill>
                          <a:highlight>
                            <a:srgbClr val="C0C0C0"/>
                          </a:highlight>
                          <a:latin typeface="Forma DJR Micro"/>
                          <a:ea typeface="+mn-ea"/>
                          <a:cs typeface="+mn-cs"/>
                        </a:rPr>
                        <a:t>Gen4</a:t>
                      </a: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Slot 2: x16 </a:t>
                      </a:r>
                      <a:r>
                        <a:rPr lang="en-US" sz="1200" b="0" kern="1200">
                          <a:solidFill>
                            <a:schemeClr val="tx1"/>
                          </a:solidFill>
                          <a:highlight>
                            <a:srgbClr val="C0C0C0"/>
                          </a:highlight>
                          <a:latin typeface="Forma DJR Micro"/>
                          <a:ea typeface="+mn-ea"/>
                          <a:cs typeface="+mn-cs"/>
                        </a:rPr>
                        <a:t>Gen4</a:t>
                      </a: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Slot 3: x4 Gen3</a:t>
                      </a: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Slot 4: x16 </a:t>
                      </a:r>
                      <a:r>
                        <a:rPr lang="en-US" sz="1200" b="0" kern="1200">
                          <a:solidFill>
                            <a:schemeClr val="tx1"/>
                          </a:solidFill>
                          <a:highlight>
                            <a:srgbClr val="C0C0C0"/>
                          </a:highlight>
                          <a:latin typeface="Forma DJR Micro"/>
                          <a:ea typeface="+mn-ea"/>
                          <a:cs typeface="+mn-cs"/>
                        </a:rPr>
                        <a:t>Gen5</a:t>
                      </a: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Slot 5: </a:t>
                      </a:r>
                      <a:r>
                        <a:rPr lang="en-US" sz="1200" b="0" kern="1200">
                          <a:solidFill>
                            <a:schemeClr val="tx1"/>
                          </a:solidFill>
                          <a:highlight>
                            <a:srgbClr val="C0C0C0"/>
                          </a:highlight>
                          <a:latin typeface="Forma DJR Micro"/>
                          <a:ea typeface="+mn-ea"/>
                          <a:cs typeface="+mn-cs"/>
                        </a:rPr>
                        <a:t>x8</a:t>
                      </a:r>
                      <a:r>
                        <a:rPr lang="en-US" sz="1200" b="0">
                          <a:solidFill>
                            <a:schemeClr val="tx1"/>
                          </a:solidFill>
                          <a:latin typeface="Forma DJR Micro"/>
                        </a:rPr>
                        <a:t> Gen3</a:t>
                      </a: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Slot 6: x16 Gen3</a:t>
                      </a: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Slot 7: x4 Gen3</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200" b="0">
                          <a:solidFill>
                            <a:schemeClr val="tx1"/>
                          </a:solidFill>
                          <a:latin typeface="Forma DJR Micro"/>
                        </a:rPr>
                        <a:t>Slot 1: x16 </a:t>
                      </a:r>
                      <a:r>
                        <a:rPr lang="en-US" sz="1200" b="0" kern="1200">
                          <a:solidFill>
                            <a:schemeClr val="tx1"/>
                          </a:solidFill>
                          <a:highlight>
                            <a:srgbClr val="C0C0C0"/>
                          </a:highlight>
                          <a:latin typeface="Forma DJR Micro"/>
                          <a:ea typeface="+mn-ea"/>
                          <a:cs typeface="+mn-cs"/>
                        </a:rPr>
                        <a:t>Gen5</a:t>
                      </a:r>
                    </a:p>
                    <a:p>
                      <a:pPr marL="45720" algn="l"/>
                      <a:r>
                        <a:rPr lang="en-US" sz="1200" b="0">
                          <a:solidFill>
                            <a:schemeClr val="tx1"/>
                          </a:solidFill>
                          <a:latin typeface="Forma DJR Micro"/>
                        </a:rPr>
                        <a:t>Slot 2: x4 </a:t>
                      </a:r>
                      <a:r>
                        <a:rPr lang="en-US" sz="1200" b="0" kern="1200">
                          <a:solidFill>
                            <a:schemeClr val="tx1"/>
                          </a:solidFill>
                          <a:highlight>
                            <a:srgbClr val="C0C0C0"/>
                          </a:highlight>
                          <a:latin typeface="Forma DJR Micro"/>
                          <a:ea typeface="+mn-ea"/>
                          <a:cs typeface="+mn-cs"/>
                        </a:rPr>
                        <a:t>Gen5</a:t>
                      </a:r>
                    </a:p>
                    <a:p>
                      <a:pPr marL="45720" algn="l"/>
                      <a:r>
                        <a:rPr lang="en-US" sz="1200" b="0">
                          <a:solidFill>
                            <a:schemeClr val="tx1"/>
                          </a:solidFill>
                          <a:latin typeface="Forma DJR Micro"/>
                        </a:rPr>
                        <a:t>Slot 3: x16 </a:t>
                      </a:r>
                      <a:r>
                        <a:rPr lang="en-US" sz="1200" b="0" kern="1200">
                          <a:solidFill>
                            <a:schemeClr val="tx1"/>
                          </a:solidFill>
                          <a:highlight>
                            <a:srgbClr val="C0C0C0"/>
                          </a:highlight>
                          <a:latin typeface="Forma DJR Micro"/>
                          <a:ea typeface="+mn-ea"/>
                          <a:cs typeface="+mn-cs"/>
                        </a:rPr>
                        <a:t>Gen5</a:t>
                      </a:r>
                    </a:p>
                    <a:p>
                      <a:pPr marL="45720" algn="l"/>
                      <a:r>
                        <a:rPr lang="en-US" sz="1200" b="0">
                          <a:solidFill>
                            <a:schemeClr val="tx1"/>
                          </a:solidFill>
                          <a:latin typeface="Forma DJR Micro"/>
                        </a:rPr>
                        <a:t>Slot 4: x4 </a:t>
                      </a:r>
                      <a:r>
                        <a:rPr lang="en-US" sz="1200" b="0" kern="1200">
                          <a:solidFill>
                            <a:schemeClr val="tx1"/>
                          </a:solidFill>
                          <a:highlight>
                            <a:srgbClr val="C0C0C0"/>
                          </a:highlight>
                          <a:latin typeface="Forma DJR Micro"/>
                          <a:ea typeface="+mn-ea"/>
                          <a:cs typeface="+mn-cs"/>
                        </a:rPr>
                        <a:t>Gen4</a:t>
                      </a:r>
                    </a:p>
                    <a:p>
                      <a:pPr marL="45720" algn="l"/>
                      <a:r>
                        <a:rPr lang="en-US" sz="1200" b="0">
                          <a:solidFill>
                            <a:schemeClr val="tx1"/>
                          </a:solidFill>
                          <a:latin typeface="Forma DJR Micro"/>
                        </a:rPr>
                        <a:t>Slot 5: x16 </a:t>
                      </a:r>
                      <a:r>
                        <a:rPr lang="en-US" sz="1200" b="0" kern="1200">
                          <a:solidFill>
                            <a:schemeClr val="tx1"/>
                          </a:solidFill>
                          <a:highlight>
                            <a:srgbClr val="C0C0C0"/>
                          </a:highlight>
                          <a:latin typeface="Forma DJR Micro"/>
                          <a:ea typeface="+mn-ea"/>
                          <a:cs typeface="+mn-cs"/>
                        </a:rPr>
                        <a:t>Gen4</a:t>
                      </a:r>
                    </a:p>
                    <a:p>
                      <a:pPr marL="45720" algn="l"/>
                      <a:r>
                        <a:rPr lang="en-US" sz="1200" b="0">
                          <a:solidFill>
                            <a:schemeClr val="tx1"/>
                          </a:solidFill>
                          <a:latin typeface="Forma DJR Micro"/>
                        </a:rPr>
                        <a:t>Slot 6: </a:t>
                      </a:r>
                      <a:r>
                        <a:rPr lang="en-US" sz="1200" b="0" kern="1200">
                          <a:solidFill>
                            <a:schemeClr val="tx1"/>
                          </a:solidFill>
                          <a:highlight>
                            <a:srgbClr val="C0C0C0"/>
                          </a:highlight>
                          <a:latin typeface="Forma DJR Micro"/>
                          <a:ea typeface="+mn-ea"/>
                          <a:cs typeface="+mn-cs"/>
                        </a:rPr>
                        <a:t>x8</a:t>
                      </a:r>
                      <a:r>
                        <a:rPr lang="en-US" sz="1200" b="0">
                          <a:solidFill>
                            <a:schemeClr val="tx1"/>
                          </a:solidFill>
                          <a:latin typeface="Forma DJR Micro"/>
                        </a:rPr>
                        <a:t> Gen3</a:t>
                      </a:r>
                    </a:p>
                    <a:p>
                      <a:pPr marL="45720" algn="l"/>
                      <a:r>
                        <a:rPr lang="en-US" sz="1200" b="0">
                          <a:solidFill>
                            <a:schemeClr val="tx1"/>
                          </a:solidFill>
                          <a:latin typeface="Forma DJR Micro"/>
                        </a:rPr>
                        <a:t>Slot 7: x16 </a:t>
                      </a:r>
                      <a:r>
                        <a:rPr lang="en-US" sz="1200" b="0" kern="1200">
                          <a:solidFill>
                            <a:schemeClr val="tx1"/>
                          </a:solidFill>
                          <a:highlight>
                            <a:srgbClr val="C0C0C0"/>
                          </a:highlight>
                          <a:latin typeface="Forma DJR Micro"/>
                          <a:ea typeface="+mn-ea"/>
                          <a:cs typeface="+mn-cs"/>
                        </a:rPr>
                        <a:t>Gen4</a:t>
                      </a:r>
                    </a:p>
                    <a:p>
                      <a:pPr marL="45720" algn="l"/>
                      <a:r>
                        <a:rPr lang="en-US" sz="1200" b="0" kern="1200">
                          <a:solidFill>
                            <a:schemeClr val="tx1"/>
                          </a:solidFill>
                          <a:highlight>
                            <a:srgbClr val="C0C0C0"/>
                          </a:highlight>
                          <a:latin typeface="Forma DJR Micro"/>
                          <a:ea typeface="+mn-ea"/>
                          <a:cs typeface="+mn-cs"/>
                        </a:rPr>
                        <a:t>Slot</a:t>
                      </a:r>
                      <a:r>
                        <a:rPr lang="en-US" sz="1200" b="0" kern="1200">
                          <a:solidFill>
                            <a:schemeClr val="bg1"/>
                          </a:solidFill>
                          <a:latin typeface="Forma DJR Micro"/>
                          <a:ea typeface="+mn-ea"/>
                          <a:cs typeface="+mn-cs"/>
                        </a:rPr>
                        <a:t> </a:t>
                      </a:r>
                      <a:r>
                        <a:rPr lang="en-US" sz="1200" b="0" kern="1200">
                          <a:solidFill>
                            <a:schemeClr val="tx1"/>
                          </a:solidFill>
                          <a:highlight>
                            <a:srgbClr val="C0C0C0"/>
                          </a:highlight>
                          <a:latin typeface="Forma DJR Micro"/>
                          <a:ea typeface="+mn-ea"/>
                          <a:cs typeface="+mn-cs"/>
                        </a:rPr>
                        <a:t>8: </a:t>
                      </a:r>
                      <a:r>
                        <a:rPr lang="en-US" sz="1200" b="0">
                          <a:solidFill>
                            <a:schemeClr val="tx1"/>
                          </a:solidFill>
                          <a:latin typeface="Forma DJR Micro"/>
                        </a:rPr>
                        <a:t>x4 </a:t>
                      </a:r>
                      <a:r>
                        <a:rPr lang="en-US" sz="1200" b="0" kern="1200">
                          <a:solidFill>
                            <a:schemeClr val="tx1"/>
                          </a:solidFill>
                          <a:highlight>
                            <a:srgbClr val="C0C0C0"/>
                          </a:highlight>
                          <a:latin typeface="Forma DJR Micro"/>
                          <a:ea typeface="+mn-ea"/>
                          <a:cs typeface="+mn-cs"/>
                        </a:rPr>
                        <a:t>Gen4</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alpha val="40000"/>
                      </a:schemeClr>
                    </a:solidFill>
                  </a:tcPr>
                </a:tc>
                <a:extLst>
                  <a:ext uri="{0D108BD9-81ED-4DB2-BD59-A6C34878D82A}">
                    <a16:rowId xmlns:a16="http://schemas.microsoft.com/office/drawing/2014/main" val="2882291267"/>
                  </a:ext>
                </a:extLst>
              </a:tr>
            </a:tbl>
          </a:graphicData>
        </a:graphic>
      </p:graphicFrame>
      <p:sp>
        <p:nvSpPr>
          <p:cNvPr id="12" name="Rectangle 11">
            <a:extLst>
              <a:ext uri="{FF2B5EF4-FFF2-40B4-BE49-F238E27FC236}">
                <a16:creationId xmlns:a16="http://schemas.microsoft.com/office/drawing/2014/main" id="{70FA6F69-F434-307E-EDA6-25BF23A72BF2}"/>
              </a:ext>
            </a:extLst>
          </p:cNvPr>
          <p:cNvSpPr/>
          <p:nvPr/>
        </p:nvSpPr>
        <p:spPr>
          <a:xfrm>
            <a:off x="8284102" y="1434187"/>
            <a:ext cx="3450390" cy="4599220"/>
          </a:xfrm>
          <a:prstGeom prst="rect">
            <a:avLst/>
          </a:prstGeom>
          <a:noFill/>
          <a:ln w="63500">
            <a:solidFill>
              <a:srgbClr val="4D4E6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6">
            <a:extLst>
              <a:ext uri="{FF2B5EF4-FFF2-40B4-BE49-F238E27FC236}">
                <a16:creationId xmlns:a16="http://schemas.microsoft.com/office/drawing/2014/main" id="{F4AF6D3F-C7E6-924F-3C4D-64905398CDB1}"/>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67</a:t>
            </a:fld>
            <a:r>
              <a:rPr lang="en-US" sz="1000">
                <a:latin typeface="Forma DJR Micro" pitchFamily="2" charset="77"/>
              </a:rPr>
              <a:t>    I   Z8 Fury G5   I   HP Confidential. For use by HP or Partner with Customers under HP CDA only. </a:t>
            </a:r>
          </a:p>
        </p:txBody>
      </p:sp>
      <p:pic>
        <p:nvPicPr>
          <p:cNvPr id="2" name="Picture 1" descr="A picture containing text, clipart&#10;&#10;Description automatically generated">
            <a:extLst>
              <a:ext uri="{FF2B5EF4-FFF2-40B4-BE49-F238E27FC236}">
                <a16:creationId xmlns:a16="http://schemas.microsoft.com/office/drawing/2014/main" id="{30754575-6943-29A0-E2B8-332F48EE1B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640" y="348563"/>
            <a:ext cx="721006" cy="721006"/>
          </a:xfrm>
          <a:prstGeom prst="rect">
            <a:avLst/>
          </a:prstGeom>
        </p:spPr>
      </p:pic>
    </p:spTree>
    <p:extLst>
      <p:ext uri="{BB962C8B-B14F-4D97-AF65-F5344CB8AC3E}">
        <p14:creationId xmlns:p14="http://schemas.microsoft.com/office/powerpoint/2010/main" val="23384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210F745-81D2-7D6F-4CAE-9433AF88308E}"/>
              </a:ext>
            </a:extLst>
          </p:cNvPr>
          <p:cNvSpPr txBox="1"/>
          <p:nvPr/>
        </p:nvSpPr>
        <p:spPr>
          <a:xfrm>
            <a:off x="304800" y="348563"/>
            <a:ext cx="11439288" cy="718658"/>
          </a:xfrm>
          <a:prstGeom prst="rect">
            <a:avLst/>
          </a:prstGeom>
          <a:noFill/>
        </p:spPr>
        <p:txBody>
          <a:bodyPr wrap="square" anchor="ctr">
            <a:spAutoFit/>
          </a:bodyPr>
          <a:lstStyle/>
          <a:p>
            <a:pPr lvl="0">
              <a:defRPr/>
            </a:pPr>
            <a:r>
              <a:rPr lang="en-US" sz="4400">
                <a:latin typeface="Forma DJR Display" pitchFamily="2" charset="77"/>
              </a:rPr>
              <a:t>Z8 Fury detailed comparisons</a:t>
            </a:r>
          </a:p>
        </p:txBody>
      </p:sp>
      <p:graphicFrame>
        <p:nvGraphicFramePr>
          <p:cNvPr id="13" name="Table 9">
            <a:extLst>
              <a:ext uri="{FF2B5EF4-FFF2-40B4-BE49-F238E27FC236}">
                <a16:creationId xmlns:a16="http://schemas.microsoft.com/office/drawing/2014/main" id="{805C085A-F907-DB57-AF3D-EC82FA466D9F}"/>
              </a:ext>
            </a:extLst>
          </p:cNvPr>
          <p:cNvGraphicFramePr>
            <a:graphicFrameLocks noGrp="1"/>
          </p:cNvGraphicFramePr>
          <p:nvPr>
            <p:extLst>
              <p:ext uri="{D42A27DB-BD31-4B8C-83A1-F6EECF244321}">
                <p14:modId xmlns:p14="http://schemas.microsoft.com/office/powerpoint/2010/main" val="3028315677"/>
              </p:ext>
            </p:extLst>
          </p:nvPr>
        </p:nvGraphicFramePr>
        <p:xfrm>
          <a:off x="457508" y="1434187"/>
          <a:ext cx="11288475" cy="2979513"/>
        </p:xfrm>
        <a:graphic>
          <a:graphicData uri="http://schemas.openxmlformats.org/drawingml/2006/table">
            <a:tbl>
              <a:tblPr firstRow="1" bandRow="1"/>
              <a:tblGrid>
                <a:gridCol w="1721970">
                  <a:extLst>
                    <a:ext uri="{9D8B030D-6E8A-4147-A177-3AD203B41FA5}">
                      <a16:colId xmlns:a16="http://schemas.microsoft.com/office/drawing/2014/main" val="1427035128"/>
                    </a:ext>
                  </a:extLst>
                </a:gridCol>
                <a:gridCol w="3061281">
                  <a:extLst>
                    <a:ext uri="{9D8B030D-6E8A-4147-A177-3AD203B41FA5}">
                      <a16:colId xmlns:a16="http://schemas.microsoft.com/office/drawing/2014/main" val="4116578497"/>
                    </a:ext>
                  </a:extLst>
                </a:gridCol>
                <a:gridCol w="3061281">
                  <a:extLst>
                    <a:ext uri="{9D8B030D-6E8A-4147-A177-3AD203B41FA5}">
                      <a16:colId xmlns:a16="http://schemas.microsoft.com/office/drawing/2014/main" val="3551828617"/>
                    </a:ext>
                  </a:extLst>
                </a:gridCol>
                <a:gridCol w="3443943">
                  <a:extLst>
                    <a:ext uri="{9D8B030D-6E8A-4147-A177-3AD203B41FA5}">
                      <a16:colId xmlns:a16="http://schemas.microsoft.com/office/drawing/2014/main" val="1175779038"/>
                    </a:ext>
                  </a:extLst>
                </a:gridCol>
              </a:tblGrid>
              <a:tr h="29913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endParaRPr lang="en-US" sz="800" b="0">
                        <a:solidFill>
                          <a:schemeClr val="tx1"/>
                        </a:solidFill>
                        <a:latin typeface="Forma DJR Micro" pitchFamily="2" charset="77"/>
                      </a:endParaRP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500" b="0">
                          <a:solidFill>
                            <a:schemeClr val="tx1"/>
                          </a:solidFill>
                          <a:latin typeface="Forma DJR Micro"/>
                        </a:rPr>
                        <a:t>Z8 G4</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500" b="0">
                          <a:solidFill>
                            <a:schemeClr val="tx1"/>
                          </a:solidFill>
                          <a:latin typeface="Forma DJR Micro"/>
                        </a:rPr>
                        <a:t>Z8 G5</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500" b="0">
                          <a:solidFill>
                            <a:schemeClr val="tx1"/>
                          </a:solidFill>
                          <a:latin typeface="Forma DJR Micro"/>
                        </a:rPr>
                        <a:t>Z8 Fury G5</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3337032026"/>
                  </a:ext>
                </a:extLst>
              </a:tr>
              <a:tr h="203130">
                <a:tc>
                  <a:txBody>
                    <a:bodyPr/>
                    <a:lstStyle/>
                    <a:p>
                      <a:pPr algn="l"/>
                      <a:r>
                        <a:rPr lang="en-US" sz="1200" b="0" err="1">
                          <a:solidFill>
                            <a:schemeClr val="tx1"/>
                          </a:solidFill>
                          <a:latin typeface="Forma DJR Micro"/>
                        </a:rPr>
                        <a:t>NVMe</a:t>
                      </a:r>
                      <a:r>
                        <a:rPr lang="en-US" sz="1200" b="0">
                          <a:solidFill>
                            <a:schemeClr val="tx1"/>
                          </a:solidFill>
                          <a:latin typeface="Forma DJR Micro"/>
                        </a:rPr>
                        <a:t>, integrated</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Up to 4x devices, PCIe Gen3</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Up to 4x devices, PCIe </a:t>
                      </a:r>
                      <a:r>
                        <a:rPr lang="en-US" sz="1200" b="0" kern="1200">
                          <a:solidFill>
                            <a:schemeClr val="tx1"/>
                          </a:solidFill>
                          <a:highlight>
                            <a:srgbClr val="C0C0C0"/>
                          </a:highlight>
                          <a:latin typeface="Forma DJR Micro"/>
                          <a:ea typeface="+mn-ea"/>
                          <a:cs typeface="+mn-cs"/>
                        </a:rPr>
                        <a:t>Gen4</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200" b="0">
                          <a:solidFill>
                            <a:schemeClr val="tx1"/>
                          </a:solidFill>
                          <a:latin typeface="Forma DJR Micro"/>
                        </a:rPr>
                        <a:t>Up to 4x devices, PCIe </a:t>
                      </a:r>
                      <a:r>
                        <a:rPr lang="en-US" sz="1200" b="0">
                          <a:solidFill>
                            <a:schemeClr val="tx1"/>
                          </a:solidFill>
                          <a:highlight>
                            <a:srgbClr val="C0C0C0"/>
                          </a:highlight>
                          <a:latin typeface="Forma DJR Micro"/>
                        </a:rPr>
                        <a:t>Gen4</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3090572766"/>
                  </a:ext>
                </a:extLst>
              </a:tr>
              <a:tr h="203130">
                <a:tc>
                  <a:txBody>
                    <a:bodyPr/>
                    <a:lstStyle/>
                    <a:p>
                      <a:pPr algn="l"/>
                      <a:r>
                        <a:rPr lang="en-US" sz="1200" b="0">
                          <a:solidFill>
                            <a:schemeClr val="tx1"/>
                          </a:solidFill>
                          <a:latin typeface="Forma DJR Micro"/>
                        </a:rPr>
                        <a:t>NVMe, front accessible</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1x, uses PCIe slot, PCIe Gen3</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200" b="0" kern="1200">
                          <a:solidFill>
                            <a:schemeClr val="tx1"/>
                          </a:solidFill>
                          <a:highlight>
                            <a:srgbClr val="C0C0C0"/>
                          </a:highlight>
                          <a:latin typeface="Forma DJR Micro"/>
                          <a:ea typeface="+mn-ea"/>
                          <a:cs typeface="+mn-cs"/>
                        </a:rPr>
                        <a:t>Up to 2x devices, PCIe Gen4, Hot-swap</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kern="1200">
                          <a:solidFill>
                            <a:schemeClr val="tx1"/>
                          </a:solidFill>
                          <a:highlight>
                            <a:srgbClr val="C0C0C0"/>
                          </a:highlight>
                          <a:latin typeface="Forma DJR Micro"/>
                          <a:ea typeface="+mn-ea"/>
                          <a:cs typeface="+mn-cs"/>
                        </a:rPr>
                        <a:t>Up to 4x devices, PCIe Gen4, hot-swap</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1268859553"/>
                  </a:ext>
                </a:extLst>
              </a:tr>
              <a:tr h="203130">
                <a:tc>
                  <a:txBody>
                    <a:bodyPr/>
                    <a:lstStyle/>
                    <a:p>
                      <a:pPr algn="l"/>
                      <a:r>
                        <a:rPr lang="en-US" sz="1200" b="0">
                          <a:solidFill>
                            <a:schemeClr val="tx1"/>
                          </a:solidFill>
                          <a:latin typeface="Forma DJR Micro"/>
                        </a:rPr>
                        <a:t>SATA</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200" b="0">
                          <a:solidFill>
                            <a:schemeClr val="tx1"/>
                          </a:solidFill>
                          <a:latin typeface="Forma DJR Micro"/>
                        </a:rPr>
                        <a:t>10 ports</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6 ports</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200" b="0">
                          <a:solidFill>
                            <a:schemeClr val="tx1"/>
                          </a:solidFill>
                          <a:latin typeface="Forma DJR Micro"/>
                        </a:rPr>
                        <a:t>6 ports</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1751468568"/>
                  </a:ext>
                </a:extLst>
              </a:tr>
              <a:tr h="203130">
                <a:tc>
                  <a:txBody>
                    <a:bodyPr/>
                    <a:lstStyle/>
                    <a:p>
                      <a:pPr algn="l"/>
                      <a:r>
                        <a:rPr lang="en-US" sz="1200" b="0">
                          <a:solidFill>
                            <a:schemeClr val="tx1"/>
                          </a:solidFill>
                          <a:latin typeface="Forma DJR Micro"/>
                        </a:rPr>
                        <a:t>Network</a:t>
                      </a:r>
                      <a:r>
                        <a:rPr lang="en-US" sz="1200" b="0" baseline="0">
                          <a:solidFill>
                            <a:schemeClr val="tx1"/>
                          </a:solidFill>
                          <a:latin typeface="Forma DJR Micro"/>
                        </a:rPr>
                        <a:t>, Ethernet</a:t>
                      </a:r>
                      <a:endParaRPr lang="en-US" sz="1200" b="0">
                        <a:solidFill>
                          <a:schemeClr val="tx1"/>
                        </a:solidFill>
                        <a:latin typeface="Forma DJR Micro"/>
                      </a:endParaRP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1x AMT 1GbE,</a:t>
                      </a:r>
                      <a:r>
                        <a:rPr lang="en-US" sz="1200" b="0" baseline="0">
                          <a:solidFill>
                            <a:schemeClr val="tx1"/>
                          </a:solidFill>
                          <a:latin typeface="Forma DJR Micro"/>
                        </a:rPr>
                        <a:t> 1x 1GbE, o</a:t>
                      </a:r>
                      <a:r>
                        <a:rPr lang="en-US" sz="1200" b="0">
                          <a:solidFill>
                            <a:schemeClr val="tx1"/>
                          </a:solidFill>
                          <a:latin typeface="Forma DJR Micro"/>
                        </a:rPr>
                        <a:t>ptional dual-10GbE module</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1 AMT 1GbE,</a:t>
                      </a:r>
                      <a:r>
                        <a:rPr lang="en-US" sz="1200" b="0" baseline="0">
                          <a:solidFill>
                            <a:schemeClr val="tx1"/>
                          </a:solidFill>
                          <a:latin typeface="Forma DJR Micro"/>
                        </a:rPr>
                        <a:t> 1GbE, o</a:t>
                      </a:r>
                      <a:r>
                        <a:rPr lang="en-US" sz="1200" b="0">
                          <a:solidFill>
                            <a:schemeClr val="tx1"/>
                          </a:solidFill>
                          <a:latin typeface="Forma DJR Micro"/>
                        </a:rPr>
                        <a:t>ptional dual-10GbE module</a:t>
                      </a:r>
                    </a:p>
                  </a:txBody>
                  <a:tcPr marL="85303" marR="85303" marT="42651" marB="42651"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1 AMT 1GbE,</a:t>
                      </a:r>
                      <a:r>
                        <a:rPr lang="en-US" sz="1200" b="0" baseline="0">
                          <a:solidFill>
                            <a:schemeClr val="tx1"/>
                          </a:solidFill>
                          <a:latin typeface="Forma DJR Micro"/>
                        </a:rPr>
                        <a:t> 1GbE, o</a:t>
                      </a:r>
                      <a:r>
                        <a:rPr lang="en-US" sz="1200" b="0">
                          <a:solidFill>
                            <a:schemeClr val="tx1"/>
                          </a:solidFill>
                          <a:latin typeface="Forma DJR Micro"/>
                        </a:rPr>
                        <a:t>ptional dual-10GbE module</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183988402"/>
                  </a:ext>
                </a:extLst>
              </a:tr>
              <a:tr h="203130">
                <a:tc>
                  <a:txBody>
                    <a:bodyPr/>
                    <a:lstStyle/>
                    <a:p>
                      <a:pPr algn="l"/>
                      <a:r>
                        <a:rPr lang="en-US" sz="1200" b="0">
                          <a:solidFill>
                            <a:schemeClr val="tx1"/>
                          </a:solidFill>
                          <a:latin typeface="Forma DJR Micro"/>
                        </a:rPr>
                        <a:t>Network, wireless</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Wi-Fi 6 and 6E via PCIe slot AiC w/ external antenna</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Wi-Fi 6 and 6E via PCIe slot </a:t>
                      </a:r>
                      <a:r>
                        <a:rPr lang="en-US" sz="1200" b="0" err="1">
                          <a:solidFill>
                            <a:schemeClr val="tx1"/>
                          </a:solidFill>
                          <a:latin typeface="Forma DJR Micro"/>
                        </a:rPr>
                        <a:t>AiC</a:t>
                      </a:r>
                      <a:r>
                        <a:rPr lang="en-US" sz="1200" b="0">
                          <a:solidFill>
                            <a:schemeClr val="tx1"/>
                          </a:solidFill>
                          <a:latin typeface="Forma DJR Micro"/>
                        </a:rPr>
                        <a:t> w/ external antenna</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Wi-Fi 6 and 6E via PCIe slot </a:t>
                      </a:r>
                      <a:r>
                        <a:rPr lang="en-US" sz="1200" b="0" err="1">
                          <a:solidFill>
                            <a:schemeClr val="tx1"/>
                          </a:solidFill>
                          <a:latin typeface="Forma DJR Micro"/>
                        </a:rPr>
                        <a:t>AiC</a:t>
                      </a:r>
                      <a:r>
                        <a:rPr lang="en-US" sz="1200" b="0">
                          <a:solidFill>
                            <a:schemeClr val="tx1"/>
                          </a:solidFill>
                          <a:latin typeface="Forma DJR Micro"/>
                        </a:rPr>
                        <a:t> w/ external antenna</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3918665968"/>
                  </a:ext>
                </a:extLst>
              </a:tr>
              <a:tr h="203130">
                <a:tc>
                  <a:txBody>
                    <a:bodyPr/>
                    <a:lstStyle/>
                    <a:p>
                      <a:pPr algn="l"/>
                      <a:r>
                        <a:rPr lang="en-US" sz="1200" b="0" err="1">
                          <a:solidFill>
                            <a:schemeClr val="tx1"/>
                          </a:solidFill>
                          <a:latin typeface="Forma DJR Micro"/>
                        </a:rPr>
                        <a:t>FlexIO</a:t>
                      </a:r>
                      <a:r>
                        <a:rPr lang="en-US" sz="1200" b="0">
                          <a:solidFill>
                            <a:schemeClr val="tx1"/>
                          </a:solidFill>
                          <a:latin typeface="Forma DJR Micro"/>
                        </a:rPr>
                        <a:t> modules</a:t>
                      </a: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200" b="0">
                          <a:solidFill>
                            <a:schemeClr val="tx1"/>
                          </a:solidFill>
                          <a:latin typeface="Forma DJR Micro"/>
                        </a:rPr>
                        <a:t>NA</a:t>
                      </a:r>
                    </a:p>
                  </a:txBody>
                  <a:tcPr marL="85303" marR="85303" marT="42651" marB="42651"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200" b="0">
                          <a:solidFill>
                            <a:schemeClr val="tx1"/>
                          </a:solidFill>
                          <a:latin typeface="Forma DJR Micro"/>
                        </a:rPr>
                        <a:t>NA</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l"/>
                      <a:r>
                        <a:rPr lang="en-US" sz="1200" b="0">
                          <a:solidFill>
                            <a:schemeClr val="tx1"/>
                          </a:solidFill>
                          <a:latin typeface="Forma DJR Micro"/>
                        </a:rPr>
                        <a:t>NA</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330545719"/>
                  </a:ext>
                </a:extLst>
              </a:tr>
              <a:tr h="313656">
                <a:tc>
                  <a:txBody>
                    <a:bodyPr/>
                    <a:lstStyle/>
                    <a:p>
                      <a:pPr algn="l"/>
                      <a:r>
                        <a:rPr lang="en-US" sz="1200" b="0">
                          <a:solidFill>
                            <a:schemeClr val="tx1"/>
                          </a:solidFill>
                          <a:latin typeface="Forma DJR Micro"/>
                        </a:rPr>
                        <a:t>USB </a:t>
                      </a:r>
                      <a:r>
                        <a:rPr lang="en-US" sz="1200" b="0" baseline="0">
                          <a:solidFill>
                            <a:schemeClr val="tx1"/>
                          </a:solidFill>
                          <a:latin typeface="Forma DJR Micro"/>
                        </a:rPr>
                        <a:t>5Gb</a:t>
                      </a:r>
                      <a:endParaRPr lang="en-US" sz="1200" b="0">
                        <a:solidFill>
                          <a:schemeClr val="tx1"/>
                        </a:solidFill>
                        <a:latin typeface="Forma DJR Micro" pitchFamily="2" charset="77"/>
                      </a:endParaRP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rtl="0" eaLnBrk="1" fontAlgn="auto" latinLnBrk="0" hangingPunct="1">
                        <a:lnSpc>
                          <a:spcPct val="100000"/>
                        </a:lnSpc>
                        <a:spcBef>
                          <a:spcPts val="0"/>
                        </a:spcBef>
                        <a:spcAft>
                          <a:spcPts val="0"/>
                        </a:spcAft>
                        <a:buClrTx/>
                        <a:buSzTx/>
                        <a:buFontTx/>
                        <a:buNone/>
                      </a:pPr>
                      <a:r>
                        <a:rPr lang="en-US" sz="1200" b="0">
                          <a:solidFill>
                            <a:schemeClr val="tx1"/>
                          </a:solidFill>
                          <a:latin typeface="Forma DJR Micro"/>
                        </a:rPr>
                        <a:t>6 rear, 1 int, 4x entry front IO module, </a:t>
                      </a:r>
                      <a:endParaRPr lang="en-US" sz="1200" b="0">
                        <a:solidFill>
                          <a:schemeClr val="tx1"/>
                        </a:solidFill>
                        <a:latin typeface="Forma DJR Micro" pitchFamily="2" charset="77"/>
                      </a:endParaRPr>
                    </a:p>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2x premium front IO module</a:t>
                      </a:r>
                    </a:p>
                  </a:txBody>
                  <a:tcPr marL="85303" marR="85303" marT="42651" marB="42651">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Forma DJR Micro"/>
                        </a:rPr>
                        <a:t>6 rear, 1 int, 4x entry front IO module</a:t>
                      </a: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rtl="0" eaLnBrk="1" fontAlgn="auto" latinLnBrk="0" hangingPunct="1">
                        <a:lnSpc>
                          <a:spcPct val="100000"/>
                        </a:lnSpc>
                        <a:spcBef>
                          <a:spcPts val="0"/>
                        </a:spcBef>
                        <a:spcAft>
                          <a:spcPts val="0"/>
                        </a:spcAft>
                        <a:buClrTx/>
                        <a:buSzTx/>
                        <a:buFontTx/>
                        <a:buNone/>
                      </a:pPr>
                      <a:r>
                        <a:rPr lang="en-US" sz="1200" b="0">
                          <a:solidFill>
                            <a:schemeClr val="tx1"/>
                          </a:solidFill>
                          <a:latin typeface="Forma DJR Micro"/>
                        </a:rPr>
                        <a:t>6 rear, 1 int, 4x entry front IO module, </a:t>
                      </a:r>
                      <a:endParaRPr lang="en-US" sz="1200" b="0">
                        <a:solidFill>
                          <a:schemeClr val="tx1"/>
                        </a:solidFill>
                        <a:latin typeface="Forma DJR Micro" pitchFamily="2" charset="77"/>
                      </a:endParaRPr>
                    </a:p>
                    <a:p>
                      <a:pPr marL="45720" marR="0" lvl="0" indent="0" algn="l" rtl="0" eaLnBrk="1" fontAlgn="auto" latinLnBrk="0" hangingPunct="1">
                        <a:lnSpc>
                          <a:spcPct val="100000"/>
                        </a:lnSpc>
                        <a:spcBef>
                          <a:spcPts val="0"/>
                        </a:spcBef>
                        <a:spcAft>
                          <a:spcPts val="0"/>
                        </a:spcAft>
                        <a:buClrTx/>
                        <a:buSzTx/>
                        <a:buFontTx/>
                        <a:buNone/>
                      </a:pPr>
                      <a:r>
                        <a:rPr lang="en-US" sz="1200" b="0">
                          <a:solidFill>
                            <a:schemeClr val="tx1"/>
                          </a:solidFill>
                          <a:latin typeface="Forma DJR Micro"/>
                        </a:rPr>
                        <a:t>2x ultra premium front IO module</a:t>
                      </a: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810896465"/>
                  </a:ext>
                </a:extLst>
              </a:tr>
              <a:tr h="203130">
                <a:tc>
                  <a:txBody>
                    <a:bodyPr/>
                    <a:lstStyle/>
                    <a:p>
                      <a:pPr algn="l"/>
                      <a:r>
                        <a:rPr lang="en-US" sz="1200" b="0">
                          <a:solidFill>
                            <a:schemeClr val="tx1"/>
                          </a:solidFill>
                          <a:latin typeface="Forma DJR Micro"/>
                        </a:rPr>
                        <a:t>USB 10/20Gb</a:t>
                      </a:r>
                      <a:endParaRPr lang="en-US" sz="1200" b="0">
                        <a:solidFill>
                          <a:schemeClr val="tx1"/>
                        </a:solidFill>
                        <a:latin typeface="Forma DJR Micro" pitchFamily="2" charset="77"/>
                      </a:endParaRPr>
                    </a:p>
                  </a:txBody>
                  <a:tcPr marL="85303" marR="85303" marT="42651" marB="42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baseline="0">
                          <a:solidFill>
                            <a:schemeClr val="tx1"/>
                          </a:solidFill>
                          <a:latin typeface="Forma DJR Micro"/>
                        </a:rPr>
                        <a:t>2x 10Gb premium front IO module</a:t>
                      </a:r>
                      <a:endParaRPr lang="en-US" sz="1200" b="0">
                        <a:solidFill>
                          <a:schemeClr val="tx1"/>
                        </a:solidFill>
                        <a:latin typeface="Forma DJR Micro"/>
                      </a:endParaRPr>
                    </a:p>
                  </a:txBody>
                  <a:tcPr marL="85303" marR="85303" marT="42651" marB="42651">
                    <a:lnL w="12700" cap="flat" cmpd="sng" algn="ctr">
                      <a:noFill/>
                      <a:prstDash val="solid"/>
                      <a:round/>
                      <a:headEnd type="none" w="med" len="med"/>
                      <a:tailEnd type="none" w="med" len="med"/>
                    </a:lnL>
                    <a:lnR w="381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200" b="0" baseline="0">
                          <a:solidFill>
                            <a:schemeClr val="tx1"/>
                          </a:solidFill>
                          <a:latin typeface="Forma DJR Micro"/>
                        </a:rPr>
                        <a:t>None</a:t>
                      </a:r>
                      <a:endParaRPr lang="en-US" sz="1200" b="0">
                        <a:solidFill>
                          <a:schemeClr val="tx1"/>
                        </a:solidFill>
                        <a:latin typeface="Forma DJR Micro"/>
                      </a:endParaRPr>
                    </a:p>
                  </a:txBody>
                  <a:tcPr marL="85303" marR="85303" marT="42651" marB="42651">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alpha val="3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rtl="0" eaLnBrk="1" fontAlgn="auto" latinLnBrk="0" hangingPunct="1">
                        <a:lnSpc>
                          <a:spcPct val="100000"/>
                        </a:lnSpc>
                        <a:spcBef>
                          <a:spcPts val="0"/>
                        </a:spcBef>
                        <a:spcAft>
                          <a:spcPts val="0"/>
                        </a:spcAft>
                        <a:buClrTx/>
                        <a:buSzTx/>
                        <a:buFontTx/>
                        <a:buNone/>
                      </a:pPr>
                      <a:r>
                        <a:rPr lang="en-US" sz="1200" b="0" kern="1200">
                          <a:solidFill>
                            <a:schemeClr val="tx1"/>
                          </a:solidFill>
                          <a:highlight>
                            <a:srgbClr val="C0C0C0"/>
                          </a:highlight>
                          <a:latin typeface="Forma DJR Micro"/>
                          <a:ea typeface="+mn-ea"/>
                          <a:cs typeface="+mn-cs"/>
                        </a:rPr>
                        <a:t>2x 20Gb </a:t>
                      </a:r>
                      <a:r>
                        <a:rPr lang="en-US" sz="1200" b="0" baseline="0">
                          <a:solidFill>
                            <a:schemeClr val="tx1"/>
                          </a:solidFill>
                          <a:latin typeface="Forma DJR Micro"/>
                        </a:rPr>
                        <a:t>ultra premium front IO module</a:t>
                      </a:r>
                      <a:endParaRPr lang="en-US" sz="1200" b="0">
                        <a:solidFill>
                          <a:schemeClr val="tx1"/>
                        </a:solidFill>
                        <a:latin typeface="Forma DJR Micro"/>
                      </a:endParaRPr>
                    </a:p>
                  </a:txBody>
                  <a:tcPr marL="85303" marR="85303" marT="42651" marB="42651">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alpha val="40000"/>
                      </a:schemeClr>
                    </a:solidFill>
                  </a:tcPr>
                </a:tc>
                <a:extLst>
                  <a:ext uri="{0D108BD9-81ED-4DB2-BD59-A6C34878D82A}">
                    <a16:rowId xmlns:a16="http://schemas.microsoft.com/office/drawing/2014/main" val="3994110487"/>
                  </a:ext>
                </a:extLst>
              </a:tr>
            </a:tbl>
          </a:graphicData>
        </a:graphic>
      </p:graphicFrame>
      <p:sp>
        <p:nvSpPr>
          <p:cNvPr id="10" name="Rectangle 9">
            <a:extLst>
              <a:ext uri="{FF2B5EF4-FFF2-40B4-BE49-F238E27FC236}">
                <a16:creationId xmlns:a16="http://schemas.microsoft.com/office/drawing/2014/main" id="{EED229DE-BA7A-9C39-DE53-A9791408E4E3}"/>
              </a:ext>
            </a:extLst>
          </p:cNvPr>
          <p:cNvSpPr/>
          <p:nvPr/>
        </p:nvSpPr>
        <p:spPr>
          <a:xfrm>
            <a:off x="8284102" y="1434187"/>
            <a:ext cx="3450390" cy="3007998"/>
          </a:xfrm>
          <a:prstGeom prst="rect">
            <a:avLst/>
          </a:prstGeom>
          <a:noFill/>
          <a:ln w="63500">
            <a:solidFill>
              <a:srgbClr val="4D4E6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6">
            <a:extLst>
              <a:ext uri="{FF2B5EF4-FFF2-40B4-BE49-F238E27FC236}">
                <a16:creationId xmlns:a16="http://schemas.microsoft.com/office/drawing/2014/main" id="{B67F3890-BE69-4512-DFA3-CA98558FF34E}"/>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68</a:t>
            </a:fld>
            <a:r>
              <a:rPr lang="en-US" sz="1000">
                <a:latin typeface="Forma DJR Micro" pitchFamily="2" charset="77"/>
              </a:rPr>
              <a:t>    I   Z8 Fury G5   I   HP Confidential. For use by HP or Partner with Customers under HP CDA only. </a:t>
            </a:r>
          </a:p>
        </p:txBody>
      </p:sp>
      <p:pic>
        <p:nvPicPr>
          <p:cNvPr id="2" name="Picture 1" descr="A picture containing text, clipart&#10;&#10;Description automatically generated">
            <a:extLst>
              <a:ext uri="{FF2B5EF4-FFF2-40B4-BE49-F238E27FC236}">
                <a16:creationId xmlns:a16="http://schemas.microsoft.com/office/drawing/2014/main" id="{E73D8173-F469-79C6-90A9-E342BFCDDC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9640" y="348563"/>
            <a:ext cx="721006" cy="721006"/>
          </a:xfrm>
          <a:prstGeom prst="rect">
            <a:avLst/>
          </a:prstGeom>
        </p:spPr>
      </p:pic>
    </p:spTree>
    <p:extLst>
      <p:ext uri="{BB962C8B-B14F-4D97-AF65-F5344CB8AC3E}">
        <p14:creationId xmlns:p14="http://schemas.microsoft.com/office/powerpoint/2010/main" val="340001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DF9177B-DE51-C390-10BB-560F8C193E92}"/>
              </a:ext>
            </a:extLst>
          </p:cNvPr>
          <p:cNvSpPr txBox="1"/>
          <p:nvPr/>
        </p:nvSpPr>
        <p:spPr>
          <a:xfrm>
            <a:off x="313114" y="311403"/>
            <a:ext cx="11439288" cy="718658"/>
          </a:xfrm>
          <a:prstGeom prst="rect">
            <a:avLst/>
          </a:prstGeom>
          <a:noFill/>
        </p:spPr>
        <p:txBody>
          <a:bodyPr wrap="square" anchor="ctr">
            <a:spAutoFit/>
          </a:bodyPr>
          <a:lstStyle/>
          <a:p>
            <a:pPr lvl="0">
              <a:defRPr/>
            </a:pPr>
            <a:r>
              <a:rPr lang="en-US" sz="4400">
                <a:latin typeface="Forma DJR Display" pitchFamily="2" charset="77"/>
              </a:rPr>
              <a:t>Connectivity</a:t>
            </a:r>
          </a:p>
        </p:txBody>
      </p:sp>
      <p:grpSp>
        <p:nvGrpSpPr>
          <p:cNvPr id="28" name="Group 27">
            <a:extLst>
              <a:ext uri="{FF2B5EF4-FFF2-40B4-BE49-F238E27FC236}">
                <a16:creationId xmlns:a16="http://schemas.microsoft.com/office/drawing/2014/main" id="{758FB86F-8844-FF69-26B5-C24B86F98457}"/>
              </a:ext>
            </a:extLst>
          </p:cNvPr>
          <p:cNvGrpSpPr/>
          <p:nvPr/>
        </p:nvGrpSpPr>
        <p:grpSpPr>
          <a:xfrm>
            <a:off x="298808" y="1676400"/>
            <a:ext cx="7387868" cy="2381245"/>
            <a:chOff x="298807" y="1676400"/>
            <a:chExt cx="7691643" cy="2381245"/>
          </a:xfrm>
        </p:grpSpPr>
        <p:cxnSp>
          <p:nvCxnSpPr>
            <p:cNvPr id="15" name="Straight Connector 14">
              <a:extLst>
                <a:ext uri="{FF2B5EF4-FFF2-40B4-BE49-F238E27FC236}">
                  <a16:creationId xmlns:a16="http://schemas.microsoft.com/office/drawing/2014/main" id="{3050F7AF-3113-E1FF-69CE-EEEB86415C67}"/>
                </a:ext>
              </a:extLst>
            </p:cNvPr>
            <p:cNvCxnSpPr>
              <a:cxnSpLocks/>
            </p:cNvCxnSpPr>
            <p:nvPr/>
          </p:nvCxnSpPr>
          <p:spPr>
            <a:xfrm>
              <a:off x="298807" y="1676400"/>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61405F9-A49B-671C-0B7D-9860A7DE8F75}"/>
                </a:ext>
              </a:extLst>
            </p:cNvPr>
            <p:cNvCxnSpPr>
              <a:cxnSpLocks/>
            </p:cNvCxnSpPr>
            <p:nvPr/>
          </p:nvCxnSpPr>
          <p:spPr>
            <a:xfrm>
              <a:off x="4234720" y="1676400"/>
              <a:ext cx="375573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771F968-3F5F-B7BB-8D70-20CEF9A08B45}"/>
                </a:ext>
              </a:extLst>
            </p:cNvPr>
            <p:cNvCxnSpPr>
              <a:cxnSpLocks/>
            </p:cNvCxnSpPr>
            <p:nvPr/>
          </p:nvCxnSpPr>
          <p:spPr>
            <a:xfrm>
              <a:off x="4223665" y="4057645"/>
              <a:ext cx="375261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Content Placeholder 1">
            <a:extLst>
              <a:ext uri="{FF2B5EF4-FFF2-40B4-BE49-F238E27FC236}">
                <a16:creationId xmlns:a16="http://schemas.microsoft.com/office/drawing/2014/main" id="{07DD76D9-EEF7-85DF-B66B-B31D14BE6F37}"/>
              </a:ext>
            </a:extLst>
          </p:cNvPr>
          <p:cNvSpPr txBox="1">
            <a:spLocks/>
          </p:cNvSpPr>
          <p:nvPr/>
        </p:nvSpPr>
        <p:spPr>
          <a:xfrm>
            <a:off x="298807" y="1723420"/>
            <a:ext cx="3773836" cy="51971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600"/>
              </a:spcBef>
              <a:buNone/>
            </a:pPr>
            <a:r>
              <a:rPr lang="en-US">
                <a:latin typeface="Forma DJR Micro" pitchFamily="2" charset="77"/>
              </a:rPr>
              <a:t>Front ports</a:t>
            </a:r>
          </a:p>
        </p:txBody>
      </p:sp>
      <p:sp>
        <p:nvSpPr>
          <p:cNvPr id="19" name="Content Placeholder 1">
            <a:extLst>
              <a:ext uri="{FF2B5EF4-FFF2-40B4-BE49-F238E27FC236}">
                <a16:creationId xmlns:a16="http://schemas.microsoft.com/office/drawing/2014/main" id="{7F7B8BC6-2E96-A639-92F8-0B6012881D08}"/>
              </a:ext>
            </a:extLst>
          </p:cNvPr>
          <p:cNvSpPr txBox="1">
            <a:spLocks/>
          </p:cNvSpPr>
          <p:nvPr/>
        </p:nvSpPr>
        <p:spPr>
          <a:xfrm>
            <a:off x="4068171" y="1723420"/>
            <a:ext cx="3773836" cy="563725"/>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600"/>
              </a:spcBef>
              <a:buNone/>
            </a:pPr>
            <a:r>
              <a:rPr lang="en-US">
                <a:latin typeface="Forma DJR Micro" pitchFamily="2" charset="77"/>
              </a:rPr>
              <a:t>Rear ports</a:t>
            </a:r>
          </a:p>
        </p:txBody>
      </p:sp>
      <p:sp>
        <p:nvSpPr>
          <p:cNvPr id="20" name="Content Placeholder 1">
            <a:extLst>
              <a:ext uri="{FF2B5EF4-FFF2-40B4-BE49-F238E27FC236}">
                <a16:creationId xmlns:a16="http://schemas.microsoft.com/office/drawing/2014/main" id="{27D7659D-DC45-4038-CCD0-830DF8BCFCB3}"/>
              </a:ext>
            </a:extLst>
          </p:cNvPr>
          <p:cNvSpPr txBox="1">
            <a:spLocks/>
          </p:cNvSpPr>
          <p:nvPr/>
        </p:nvSpPr>
        <p:spPr>
          <a:xfrm>
            <a:off x="4068171" y="4104665"/>
            <a:ext cx="3773836" cy="483888"/>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600"/>
              </a:spcBef>
              <a:buNone/>
            </a:pPr>
            <a:r>
              <a:rPr lang="en-GB">
                <a:latin typeface="Forma DJR Micro" pitchFamily="2" charset="77"/>
              </a:rPr>
              <a:t>Additional features</a:t>
            </a:r>
          </a:p>
        </p:txBody>
      </p:sp>
      <p:sp>
        <p:nvSpPr>
          <p:cNvPr id="21" name="Content Placeholder 1">
            <a:extLst>
              <a:ext uri="{FF2B5EF4-FFF2-40B4-BE49-F238E27FC236}">
                <a16:creationId xmlns:a16="http://schemas.microsoft.com/office/drawing/2014/main" id="{1E20D0FA-6992-0CBE-55A9-6C1178697107}"/>
              </a:ext>
            </a:extLst>
          </p:cNvPr>
          <p:cNvSpPr txBox="1">
            <a:spLocks/>
          </p:cNvSpPr>
          <p:nvPr/>
        </p:nvSpPr>
        <p:spPr>
          <a:xfrm>
            <a:off x="298806" y="2299076"/>
            <a:ext cx="3773837" cy="3843068"/>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a:latin typeface="Forma DJR Micro"/>
              </a:rPr>
              <a:t>Premium</a:t>
            </a:r>
          </a:p>
          <a:p>
            <a:pPr>
              <a:lnSpc>
                <a:spcPct val="100000"/>
              </a:lnSpc>
              <a:spcBef>
                <a:spcPts val="0"/>
              </a:spcBef>
              <a:buFont typeface="System Font Regular"/>
              <a:buChar char="●"/>
            </a:pPr>
            <a:r>
              <a:rPr lang="en-US" sz="1600">
                <a:latin typeface="Forma DJR Micro"/>
              </a:rPr>
              <a:t>2x USB 3.1 (5Gbps) Type-A </a:t>
            </a:r>
            <a:br>
              <a:rPr lang="en-US" sz="1600">
                <a:latin typeface="Forma DJR Micro" pitchFamily="2" charset="77"/>
              </a:rPr>
            </a:br>
            <a:r>
              <a:rPr lang="en-US" sz="1600">
                <a:latin typeface="Forma DJR Micro"/>
              </a:rPr>
              <a:t>(1 charging)</a:t>
            </a:r>
          </a:p>
          <a:p>
            <a:pPr>
              <a:lnSpc>
                <a:spcPct val="100000"/>
              </a:lnSpc>
              <a:spcBef>
                <a:spcPts val="0"/>
              </a:spcBef>
              <a:buFont typeface="System Font Regular"/>
              <a:buChar char="●"/>
            </a:pPr>
            <a:r>
              <a:rPr lang="en-US" sz="1600">
                <a:latin typeface="Forma DJR Micro"/>
              </a:rPr>
              <a:t>2x USB 3.2 SuperSpeed (20Gbps)</a:t>
            </a:r>
            <a:br>
              <a:rPr lang="en-US" sz="1600">
                <a:latin typeface="Forma DJR Micro" pitchFamily="2" charset="77"/>
              </a:rPr>
            </a:br>
            <a:r>
              <a:rPr lang="en-US" sz="1600">
                <a:latin typeface="Forma DJR Micro"/>
              </a:rPr>
              <a:t>Type-C</a:t>
            </a:r>
            <a:r>
              <a:rPr lang="en-US" sz="1600" baseline="30000">
                <a:latin typeface="Forma DJR Micro"/>
              </a:rPr>
              <a:t>®</a:t>
            </a:r>
          </a:p>
          <a:p>
            <a:pPr>
              <a:lnSpc>
                <a:spcPct val="100000"/>
              </a:lnSpc>
              <a:spcBef>
                <a:spcPts val="0"/>
              </a:spcBef>
              <a:buFont typeface="System Font Regular"/>
              <a:buChar char="●"/>
            </a:pPr>
            <a:r>
              <a:rPr lang="en-US" sz="1600">
                <a:latin typeface="Forma DJR Micro"/>
              </a:rPr>
              <a:t>Headset/mic</a:t>
            </a:r>
          </a:p>
          <a:p>
            <a:pPr>
              <a:lnSpc>
                <a:spcPct val="100000"/>
              </a:lnSpc>
              <a:spcBef>
                <a:spcPts val="0"/>
              </a:spcBef>
              <a:buFont typeface="System Font Regular"/>
              <a:buChar char="●"/>
            </a:pPr>
            <a:r>
              <a:rPr lang="en-US" sz="1600">
                <a:latin typeface="Forma DJR Micro"/>
              </a:rPr>
              <a:t>1x media card reader (optional)</a:t>
            </a:r>
          </a:p>
          <a:p>
            <a:pPr marL="0" indent="0">
              <a:lnSpc>
                <a:spcPct val="100000"/>
              </a:lnSpc>
              <a:spcBef>
                <a:spcPts val="0"/>
              </a:spcBef>
              <a:buNone/>
            </a:pPr>
            <a:endParaRPr lang="en-US" sz="1600">
              <a:latin typeface="Forma DJR Micro" pitchFamily="2" charset="77"/>
            </a:endParaRPr>
          </a:p>
          <a:p>
            <a:pPr marL="0" indent="0">
              <a:lnSpc>
                <a:spcPct val="100000"/>
              </a:lnSpc>
              <a:spcBef>
                <a:spcPts val="0"/>
              </a:spcBef>
              <a:buNone/>
            </a:pPr>
            <a:r>
              <a:rPr lang="en-US" sz="2000">
                <a:latin typeface="Forma DJR Micro"/>
              </a:rPr>
              <a:t>Standard</a:t>
            </a:r>
          </a:p>
          <a:p>
            <a:pPr>
              <a:lnSpc>
                <a:spcPct val="100000"/>
              </a:lnSpc>
              <a:spcBef>
                <a:spcPts val="0"/>
              </a:spcBef>
              <a:buFont typeface="System Font Regular"/>
              <a:buChar char="●"/>
            </a:pPr>
            <a:r>
              <a:rPr lang="en-US" sz="1600">
                <a:latin typeface="Forma DJR Micro"/>
              </a:rPr>
              <a:t>4x USB 3.1 (5Gbps) Gen1 Type-A</a:t>
            </a:r>
            <a:br>
              <a:rPr lang="en-US" sz="1600">
                <a:latin typeface="Forma DJR Micro" pitchFamily="2" charset="77"/>
              </a:rPr>
            </a:br>
            <a:r>
              <a:rPr lang="en-US" sz="1600">
                <a:latin typeface="Forma DJR Micro"/>
              </a:rPr>
              <a:t>(1 charging)</a:t>
            </a:r>
          </a:p>
          <a:p>
            <a:pPr>
              <a:lnSpc>
                <a:spcPct val="100000"/>
              </a:lnSpc>
              <a:spcBef>
                <a:spcPts val="0"/>
              </a:spcBef>
              <a:buFont typeface="System Font Regular"/>
              <a:buChar char="●"/>
            </a:pPr>
            <a:r>
              <a:rPr lang="en-US" sz="1600">
                <a:latin typeface="Forma DJR Micro"/>
              </a:rPr>
              <a:t>Headset/mic</a:t>
            </a:r>
          </a:p>
          <a:p>
            <a:pPr>
              <a:lnSpc>
                <a:spcPct val="100000"/>
              </a:lnSpc>
              <a:spcBef>
                <a:spcPts val="0"/>
              </a:spcBef>
              <a:buFont typeface="System Font Regular"/>
              <a:buChar char="●"/>
            </a:pPr>
            <a:r>
              <a:rPr lang="en-US" sz="1600">
                <a:latin typeface="Forma DJR Micro"/>
              </a:rPr>
              <a:t>1x media card reader (optional)</a:t>
            </a:r>
          </a:p>
        </p:txBody>
      </p:sp>
      <p:sp>
        <p:nvSpPr>
          <p:cNvPr id="22" name="Content Placeholder 1">
            <a:extLst>
              <a:ext uri="{FF2B5EF4-FFF2-40B4-BE49-F238E27FC236}">
                <a16:creationId xmlns:a16="http://schemas.microsoft.com/office/drawing/2014/main" id="{9A6B1286-76EC-C02D-D015-CDB0797E5B0E}"/>
              </a:ext>
            </a:extLst>
          </p:cNvPr>
          <p:cNvSpPr txBox="1">
            <a:spLocks/>
          </p:cNvSpPr>
          <p:nvPr/>
        </p:nvSpPr>
        <p:spPr>
          <a:xfrm>
            <a:off x="4068171" y="2299076"/>
            <a:ext cx="3773837" cy="1029908"/>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System Font Regular"/>
              <a:buChar char="●"/>
            </a:pPr>
            <a:r>
              <a:rPr lang="en-US" sz="1600">
                <a:latin typeface="Forma DJR Micro" pitchFamily="2" charset="77"/>
              </a:rPr>
              <a:t>2x 10GbE optional ports</a:t>
            </a:r>
          </a:p>
          <a:p>
            <a:pPr>
              <a:lnSpc>
                <a:spcPct val="100000"/>
              </a:lnSpc>
              <a:spcBef>
                <a:spcPts val="0"/>
              </a:spcBef>
              <a:buFont typeface="System Font Regular"/>
              <a:buChar char="●"/>
            </a:pPr>
            <a:r>
              <a:rPr lang="en-US" sz="1600">
                <a:latin typeface="Forma DJR Micro" pitchFamily="2" charset="77"/>
              </a:rPr>
              <a:t>2x 1GbE standard ports</a:t>
            </a:r>
          </a:p>
          <a:p>
            <a:pPr>
              <a:lnSpc>
                <a:spcPct val="100000"/>
              </a:lnSpc>
              <a:spcBef>
                <a:spcPts val="0"/>
              </a:spcBef>
              <a:buFont typeface="System Font Regular"/>
              <a:buChar char="●"/>
            </a:pPr>
            <a:r>
              <a:rPr lang="en-US" sz="1600">
                <a:latin typeface="Forma DJR Micro" pitchFamily="2" charset="77"/>
              </a:rPr>
              <a:t>6x 5Gbps USB 3.1 Type-A</a:t>
            </a:r>
          </a:p>
          <a:p>
            <a:pPr>
              <a:lnSpc>
                <a:spcPct val="100000"/>
              </a:lnSpc>
              <a:spcBef>
                <a:spcPts val="0"/>
              </a:spcBef>
              <a:buFont typeface="System Font Regular"/>
              <a:buChar char="●"/>
            </a:pPr>
            <a:r>
              <a:rPr lang="en-US" sz="1600">
                <a:latin typeface="Forma DJR Micro" pitchFamily="2" charset="77"/>
              </a:rPr>
              <a:t>Audio line</a:t>
            </a:r>
          </a:p>
          <a:p>
            <a:pPr marL="0" indent="0">
              <a:lnSpc>
                <a:spcPct val="100000"/>
              </a:lnSpc>
              <a:spcBef>
                <a:spcPts val="0"/>
              </a:spcBef>
              <a:buNone/>
            </a:pPr>
            <a:endParaRPr lang="en-US" sz="1600">
              <a:latin typeface="Forma DJR Micro" pitchFamily="2" charset="77"/>
            </a:endParaRPr>
          </a:p>
          <a:p>
            <a:pPr marL="0" indent="0">
              <a:lnSpc>
                <a:spcPct val="100000"/>
              </a:lnSpc>
              <a:spcBef>
                <a:spcPts val="0"/>
              </a:spcBef>
              <a:buNone/>
            </a:pPr>
            <a:endParaRPr lang="en-US" sz="1600">
              <a:latin typeface="Forma DJR Micro" pitchFamily="2" charset="77"/>
            </a:endParaRPr>
          </a:p>
        </p:txBody>
      </p:sp>
      <p:sp>
        <p:nvSpPr>
          <p:cNvPr id="23" name="Content Placeholder 1">
            <a:extLst>
              <a:ext uri="{FF2B5EF4-FFF2-40B4-BE49-F238E27FC236}">
                <a16:creationId xmlns:a16="http://schemas.microsoft.com/office/drawing/2014/main" id="{CE1EDAD0-2768-4EC0-5CA2-FF9B89D4BDA3}"/>
              </a:ext>
            </a:extLst>
          </p:cNvPr>
          <p:cNvSpPr txBox="1">
            <a:spLocks/>
          </p:cNvSpPr>
          <p:nvPr/>
        </p:nvSpPr>
        <p:spPr>
          <a:xfrm>
            <a:off x="4068171" y="4680321"/>
            <a:ext cx="3773837" cy="1762726"/>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System Font Regular"/>
              <a:buChar char="●"/>
            </a:pPr>
            <a:r>
              <a:rPr lang="en-US" sz="1600">
                <a:latin typeface="Forma DJR Micro" pitchFamily="2" charset="77"/>
              </a:rPr>
              <a:t>Wi-Fi 6 and 6E via PCIe</a:t>
            </a:r>
            <a:r>
              <a:rPr lang="en-US" sz="1600" baseline="30000">
                <a:latin typeface="Forma DJR Micro" pitchFamily="2" charset="77"/>
              </a:rPr>
              <a:t>43</a:t>
            </a:r>
            <a:r>
              <a:rPr lang="en-US" sz="1600">
                <a:latin typeface="Forma DJR Micro" pitchFamily="2" charset="77"/>
              </a:rPr>
              <a:t> </a:t>
            </a:r>
          </a:p>
        </p:txBody>
      </p:sp>
      <p:sp>
        <p:nvSpPr>
          <p:cNvPr id="27" name="Rectangle 26">
            <a:extLst>
              <a:ext uri="{FF2B5EF4-FFF2-40B4-BE49-F238E27FC236}">
                <a16:creationId xmlns:a16="http://schemas.microsoft.com/office/drawing/2014/main" id="{AA73EAD7-0E76-9125-4AF6-8B2F1395866F}"/>
              </a:ext>
            </a:extLst>
          </p:cNvPr>
          <p:cNvSpPr/>
          <p:nvPr/>
        </p:nvSpPr>
        <p:spPr>
          <a:xfrm>
            <a:off x="7842007" y="1300226"/>
            <a:ext cx="4349993" cy="5557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phical user interface&#10;&#10;Description automatically generated with low confidence">
            <a:extLst>
              <a:ext uri="{FF2B5EF4-FFF2-40B4-BE49-F238E27FC236}">
                <a16:creationId xmlns:a16="http://schemas.microsoft.com/office/drawing/2014/main" id="{BA88A3CA-2430-4ED8-8735-F1DC233519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99526" y="2321425"/>
            <a:ext cx="3085810" cy="3582751"/>
          </a:xfrm>
          <a:prstGeom prst="rect">
            <a:avLst/>
          </a:prstGeom>
        </p:spPr>
      </p:pic>
      <p:pic>
        <p:nvPicPr>
          <p:cNvPr id="29" name="Picture 28" descr="Graphical user interface&#10;&#10;Description automatically generated">
            <a:extLst>
              <a:ext uri="{FF2B5EF4-FFF2-40B4-BE49-F238E27FC236}">
                <a16:creationId xmlns:a16="http://schemas.microsoft.com/office/drawing/2014/main" id="{76E4E690-9EF6-1A75-8D5C-661F78D998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225"/>
          <a:stretch/>
        </p:blipFill>
        <p:spPr>
          <a:xfrm>
            <a:off x="7997338" y="2243133"/>
            <a:ext cx="2122644" cy="3765665"/>
          </a:xfrm>
          <a:prstGeom prst="rect">
            <a:avLst/>
          </a:prstGeom>
        </p:spPr>
      </p:pic>
      <p:sp>
        <p:nvSpPr>
          <p:cNvPr id="30" name="Slide Number Placeholder 6">
            <a:extLst>
              <a:ext uri="{FF2B5EF4-FFF2-40B4-BE49-F238E27FC236}">
                <a16:creationId xmlns:a16="http://schemas.microsoft.com/office/drawing/2014/main" id="{90BB2E11-BDED-517E-5F61-3BDB1FDB81C4}"/>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69</a:t>
            </a:fld>
            <a:r>
              <a:rPr lang="en-US" sz="1000">
                <a:latin typeface="Forma DJR Micro" pitchFamily="2" charset="77"/>
              </a:rPr>
              <a:t>    I   Z8 Fury G5   I   HP Confidential. For use by HP or Partner with Customers under HP CDA only. </a:t>
            </a:r>
          </a:p>
        </p:txBody>
      </p:sp>
      <p:pic>
        <p:nvPicPr>
          <p:cNvPr id="3" name="Picture 2" descr="A picture containing black, darkness&#10;&#10;Description automatically generated">
            <a:extLst>
              <a:ext uri="{FF2B5EF4-FFF2-40B4-BE49-F238E27FC236}">
                <a16:creationId xmlns:a16="http://schemas.microsoft.com/office/drawing/2014/main" id="{EB85A94C-87F3-4CC2-F704-0494F3A42B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59423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06EAE82A-E0E8-8413-B886-FD5F352B5E7A}"/>
              </a:ext>
            </a:extLst>
          </p:cNvPr>
          <p:cNvGraphicFramePr>
            <a:graphicFrameLocks noGrp="1"/>
          </p:cNvGraphicFramePr>
          <p:nvPr>
            <p:extLst>
              <p:ext uri="{D42A27DB-BD31-4B8C-83A1-F6EECF244321}">
                <p14:modId xmlns:p14="http://schemas.microsoft.com/office/powerpoint/2010/main" val="1958467247"/>
              </p:ext>
            </p:extLst>
          </p:nvPr>
        </p:nvGraphicFramePr>
        <p:xfrm>
          <a:off x="457201" y="4159276"/>
          <a:ext cx="3486646" cy="1940560"/>
        </p:xfrm>
        <a:graphic>
          <a:graphicData uri="http://schemas.openxmlformats.org/drawingml/2006/table">
            <a:tbl>
              <a:tblPr firstRow="1" bandRow="1">
                <a:tableStyleId>{5C22544A-7EE6-4342-B048-85BDC9FD1C3A}</a:tableStyleId>
              </a:tblPr>
              <a:tblGrid>
                <a:gridCol w="3486646">
                  <a:extLst>
                    <a:ext uri="{9D8B030D-6E8A-4147-A177-3AD203B41FA5}">
                      <a16:colId xmlns:a16="http://schemas.microsoft.com/office/drawing/2014/main" val="404364085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a:solidFill>
                            <a:schemeClr val="tx1"/>
                          </a:solidFill>
                          <a:effectLst/>
                          <a:latin typeface="Forma DJR Micro" pitchFamily="2" charset="77"/>
                          <a:ea typeface="HP Simplified Light" panose="020B0404020204020204" pitchFamily="34" charset="0"/>
                          <a:cs typeface="Times New Roman" panose="02020603050405020304" pitchFamily="18" charset="0"/>
                        </a:rPr>
                        <a:t>Data scientists</a:t>
                      </a:r>
                    </a:p>
                  </a:txBody>
                  <a:tcP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orma DJR Micro" pitchFamily="2" charset="77"/>
                          <a:ea typeface="HP Simplified Light" panose="020B0404020204020204" pitchFamily="34" charset="0"/>
                          <a:cs typeface="Times New Roman" panose="02020603050405020304" pitchFamily="18" charset="0"/>
                        </a:rPr>
                        <a:t>Model training</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Forma DJR Micro" pitchFamily="2" charset="77"/>
                          <a:ea typeface="HP Simplified Light" panose="020B0404020204020204" pitchFamily="34" charset="0"/>
                          <a:cs typeface="Times New Roman" panose="02020603050405020304" pitchFamily="18" charset="0"/>
                        </a:rPr>
                        <a:t>Data analysis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49110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orma DJR Micro" pitchFamily="2" charset="77"/>
                          <a:ea typeface="HP Simplified Light" panose="020B0404020204020204" pitchFamily="34" charset="0"/>
                          <a:cs typeface="Times New Roman" panose="02020603050405020304" pitchFamily="18" charset="0"/>
                        </a:rPr>
                        <a:t>Simulation</a:t>
                      </a:r>
                      <a:endParaRPr lang="en-US" sz="1800">
                        <a:effectLst/>
                        <a:latin typeface="Forma DJR Micro" pitchFamily="2" charset="77"/>
                        <a:ea typeface="HP Simplified Light" panose="020B0404020204020204" pitchFamily="34" charset="0"/>
                        <a:cs typeface="Times New Roman" panose="02020603050405020304" pitchFamily="18" charset="0"/>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9937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Forma DJR Micro" pitchFamily="2" charset="77"/>
                          <a:ea typeface="HP Simplified Light" panose="020B0404020204020204" pitchFamily="34" charset="0"/>
                          <a:cs typeface="Times New Roman" panose="02020603050405020304" pitchFamily="18" charset="0"/>
                        </a:rPr>
                        <a:t>AI developers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5837364"/>
                  </a:ext>
                </a:extLst>
              </a:tr>
            </a:tbl>
          </a:graphicData>
        </a:graphic>
      </p:graphicFrame>
      <p:graphicFrame>
        <p:nvGraphicFramePr>
          <p:cNvPr id="30" name="Table 20">
            <a:extLst>
              <a:ext uri="{FF2B5EF4-FFF2-40B4-BE49-F238E27FC236}">
                <a16:creationId xmlns:a16="http://schemas.microsoft.com/office/drawing/2014/main" id="{FEB69BE4-32C0-89E6-446D-6BC569644D12}"/>
              </a:ext>
            </a:extLst>
          </p:cNvPr>
          <p:cNvGraphicFramePr>
            <a:graphicFrameLocks noGrp="1"/>
          </p:cNvGraphicFramePr>
          <p:nvPr/>
        </p:nvGraphicFramePr>
        <p:xfrm>
          <a:off x="4299129" y="4159276"/>
          <a:ext cx="3486646" cy="1940560"/>
        </p:xfrm>
        <a:graphic>
          <a:graphicData uri="http://schemas.openxmlformats.org/drawingml/2006/table">
            <a:tbl>
              <a:tblPr firstRow="1" bandRow="1">
                <a:tableStyleId>{5C22544A-7EE6-4342-B048-85BDC9FD1C3A}</a:tableStyleId>
              </a:tblPr>
              <a:tblGrid>
                <a:gridCol w="3486646">
                  <a:extLst>
                    <a:ext uri="{9D8B030D-6E8A-4147-A177-3AD203B41FA5}">
                      <a16:colId xmlns:a16="http://schemas.microsoft.com/office/drawing/2014/main" val="4043640857"/>
                    </a:ext>
                  </a:extLst>
                </a:gridCol>
              </a:tblGrid>
              <a:tr h="370840">
                <a:tc>
                  <a:txBody>
                    <a:bodyPr/>
                    <a:lstStyle/>
                    <a:p>
                      <a:pPr marL="0" marR="0" lvl="0" indent="0" algn="l" rtl="0" eaLnBrk="1" fontAlgn="auto" latinLnBrk="0" hangingPunct="1">
                        <a:lnSpc>
                          <a:spcPct val="100000"/>
                        </a:lnSpc>
                        <a:spcBef>
                          <a:spcPts val="0"/>
                        </a:spcBef>
                        <a:spcAft>
                          <a:spcPts val="0"/>
                        </a:spcAft>
                        <a:buClrTx/>
                        <a:buSzTx/>
                        <a:buFontTx/>
                        <a:buNone/>
                      </a:pPr>
                      <a:r>
                        <a:rPr lang="en-US" sz="2400" b="0">
                          <a:solidFill>
                            <a:schemeClr val="tx1"/>
                          </a:solidFill>
                          <a:latin typeface="Forma DJR Micro"/>
                          <a:ea typeface="HP Simplified Light" panose="020B0404020204020204" pitchFamily="34" charset="0"/>
                          <a:cs typeface="Times New Roman"/>
                        </a:rPr>
                        <a:t>Product developers </a:t>
                      </a:r>
                      <a:endParaRPr lang="en-US" sz="2400" b="0">
                        <a:solidFill>
                          <a:schemeClr val="tx1"/>
                        </a:solidFill>
                        <a:effectLst/>
                        <a:latin typeface="Forma DJR Micro" pitchFamily="2" charset="77"/>
                        <a:ea typeface="HP Simplified Light" panose="020B0404020204020204" pitchFamily="34" charset="0"/>
                        <a:cs typeface="Times New Roman" panose="02020603050405020304" pitchFamily="18" charset="0"/>
                      </a:endParaRPr>
                    </a:p>
                  </a:txBody>
                  <a:tcP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indent="0">
                        <a:lnSpc>
                          <a:spcPct val="100000"/>
                        </a:lnSpc>
                        <a:spcBef>
                          <a:spcPts val="0"/>
                        </a:spcBef>
                        <a:buFont typeface="Arial" panose="020B0604020202020204" pitchFamily="34" charset="0"/>
                        <a:buNone/>
                      </a:pPr>
                      <a:r>
                        <a:rPr lang="en-US" sz="1800">
                          <a:solidFill>
                            <a:schemeClr val="tx1"/>
                          </a:solidFill>
                          <a:latin typeface="Forma DJR Micro"/>
                          <a:ea typeface="HP Simplified Light" panose="020B0404020204020204" pitchFamily="34" charset="0"/>
                          <a:cs typeface="Times New Roman"/>
                        </a:rPr>
                        <a:t>Engineering</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4479896"/>
                  </a:ext>
                </a:extLst>
              </a:tr>
              <a:tr h="370840">
                <a:tc>
                  <a:txBody>
                    <a:bodyPr/>
                    <a:lstStyle/>
                    <a:p>
                      <a:pPr marL="0" indent="0">
                        <a:lnSpc>
                          <a:spcPct val="100000"/>
                        </a:lnSpc>
                        <a:spcBef>
                          <a:spcPts val="0"/>
                        </a:spcBef>
                        <a:buFont typeface="Arial" panose="020B0604020202020204" pitchFamily="34" charset="0"/>
                        <a:buNone/>
                      </a:pPr>
                      <a:r>
                        <a:rPr lang="en-US" sz="1800">
                          <a:solidFill>
                            <a:schemeClr val="tx1"/>
                          </a:solidFill>
                          <a:latin typeface="Forma DJR Micro"/>
                          <a:ea typeface="HP Simplified Light" panose="020B0404020204020204" pitchFamily="34" charset="0"/>
                          <a:cs typeface="Times New Roman"/>
                        </a:rPr>
                        <a:t>Design</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4911097"/>
                  </a:ext>
                </a:extLst>
              </a:tr>
              <a:tr h="370840">
                <a:tc>
                  <a:txBody>
                    <a:bodyPr/>
                    <a:lstStyle/>
                    <a:p>
                      <a:pPr marL="0" indent="0">
                        <a:lnSpc>
                          <a:spcPct val="100000"/>
                        </a:lnSpc>
                        <a:spcBef>
                          <a:spcPts val="0"/>
                        </a:spcBef>
                        <a:buFont typeface="Arial" panose="020B0604020202020204" pitchFamily="34" charset="0"/>
                        <a:buNone/>
                      </a:pPr>
                      <a:r>
                        <a:rPr lang="en-US" sz="1800">
                          <a:latin typeface="Forma DJR Micro"/>
                          <a:ea typeface="HP Simplified Light" panose="020B0404020204020204" pitchFamily="34" charset="0"/>
                          <a:cs typeface="Times New Roman"/>
                        </a:rPr>
                        <a:t>Simulation analysis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9937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latin typeface="Forma DJR Micro"/>
                          <a:ea typeface="HP Simplified Light" panose="020B0404020204020204" pitchFamily="34" charset="0"/>
                          <a:cs typeface="Times New Roman"/>
                        </a:rPr>
                        <a:t>Virtual walk-throughs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1579952"/>
                  </a:ext>
                </a:extLst>
              </a:tr>
            </a:tbl>
          </a:graphicData>
        </a:graphic>
      </p:graphicFrame>
      <p:graphicFrame>
        <p:nvGraphicFramePr>
          <p:cNvPr id="32" name="Table 20">
            <a:extLst>
              <a:ext uri="{FF2B5EF4-FFF2-40B4-BE49-F238E27FC236}">
                <a16:creationId xmlns:a16="http://schemas.microsoft.com/office/drawing/2014/main" id="{43FADB50-AD66-0195-8970-3D584CDC5483}"/>
              </a:ext>
            </a:extLst>
          </p:cNvPr>
          <p:cNvGraphicFramePr>
            <a:graphicFrameLocks noGrp="1"/>
          </p:cNvGraphicFramePr>
          <p:nvPr/>
        </p:nvGraphicFramePr>
        <p:xfrm>
          <a:off x="8141058" y="4159276"/>
          <a:ext cx="3486646" cy="1569720"/>
        </p:xfrm>
        <a:graphic>
          <a:graphicData uri="http://schemas.openxmlformats.org/drawingml/2006/table">
            <a:tbl>
              <a:tblPr firstRow="1" bandRow="1">
                <a:tableStyleId>{5C22544A-7EE6-4342-B048-85BDC9FD1C3A}</a:tableStyleId>
              </a:tblPr>
              <a:tblGrid>
                <a:gridCol w="3486646">
                  <a:extLst>
                    <a:ext uri="{9D8B030D-6E8A-4147-A177-3AD203B41FA5}">
                      <a16:colId xmlns:a16="http://schemas.microsoft.com/office/drawing/2014/main" val="4043640857"/>
                    </a:ext>
                  </a:extLst>
                </a:gridCol>
              </a:tblGrid>
              <a:tr h="370840">
                <a:tc>
                  <a:txBody>
                    <a:bodyPr/>
                    <a:lstStyle/>
                    <a:p>
                      <a:pPr marL="0" indent="0">
                        <a:lnSpc>
                          <a:spcPct val="100000"/>
                        </a:lnSpc>
                        <a:spcBef>
                          <a:spcPts val="0"/>
                        </a:spcBef>
                        <a:buFont typeface="Arial" panose="020B0604020202020204" pitchFamily="34" charset="0"/>
                        <a:buNone/>
                      </a:pPr>
                      <a:r>
                        <a:rPr lang="en-US" sz="2400" b="0">
                          <a:solidFill>
                            <a:schemeClr val="tx1"/>
                          </a:solidFill>
                          <a:latin typeface="Forma DJR Micro" pitchFamily="2" charset="77"/>
                          <a:ea typeface="HP Simplified Light" panose="020B0404020204020204" pitchFamily="34" charset="0"/>
                          <a:cs typeface="Times New Roman" panose="02020603050405020304" pitchFamily="18" charset="0"/>
                        </a:rPr>
                        <a:t>M&amp;E creators</a:t>
                      </a:r>
                    </a:p>
                  </a:txBody>
                  <a:tcP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0032063"/>
                  </a:ext>
                </a:extLst>
              </a:tr>
              <a:tr h="370840">
                <a:tc>
                  <a:txBody>
                    <a:bodyPr/>
                    <a:lstStyle/>
                    <a:p>
                      <a:pPr marL="0" indent="0">
                        <a:lnSpc>
                          <a:spcPct val="100000"/>
                        </a:lnSpc>
                        <a:spcBef>
                          <a:spcPts val="0"/>
                        </a:spcBef>
                        <a:buFont typeface="Arial" panose="020B0604020202020204" pitchFamily="34" charset="0"/>
                        <a:buNone/>
                      </a:pPr>
                      <a:r>
                        <a:rPr lang="en-US" sz="1800">
                          <a:latin typeface="Forma DJR Micro" pitchFamily="2" charset="77"/>
                          <a:ea typeface="HP Simplified Light" panose="020B0404020204020204" pitchFamily="34" charset="0"/>
                          <a:cs typeface="Times New Roman" panose="02020603050405020304" pitchFamily="18" charset="0"/>
                        </a:rPr>
                        <a:t>Compositing</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4479896"/>
                  </a:ext>
                </a:extLst>
              </a:tr>
              <a:tr h="370840">
                <a:tc>
                  <a:txBody>
                    <a:bodyPr/>
                    <a:lstStyle/>
                    <a:p>
                      <a:pPr marL="0" indent="0">
                        <a:lnSpc>
                          <a:spcPct val="100000"/>
                        </a:lnSpc>
                        <a:spcBef>
                          <a:spcPts val="0"/>
                        </a:spcBef>
                        <a:buFont typeface="Arial" panose="020B0604020202020204" pitchFamily="34" charset="0"/>
                        <a:buNone/>
                      </a:pPr>
                      <a:r>
                        <a:rPr lang="en-US" sz="1800">
                          <a:latin typeface="Forma DJR Micro" pitchFamily="2" charset="77"/>
                          <a:ea typeface="HP Simplified Light" panose="020B0404020204020204" pitchFamily="34" charset="0"/>
                          <a:cs typeface="Times New Roman" panose="02020603050405020304" pitchFamily="18" charset="0"/>
                        </a:rPr>
                        <a:t>Editing and finishing</a:t>
                      </a:r>
                    </a:p>
                  </a:txBody>
                  <a:tcP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r h="370840">
                <a:tc>
                  <a:txBody>
                    <a:bodyPr/>
                    <a:lstStyle/>
                    <a:p>
                      <a:pPr marL="0" indent="0">
                        <a:lnSpc>
                          <a:spcPct val="100000"/>
                        </a:lnSpc>
                        <a:spcBef>
                          <a:spcPts val="0"/>
                        </a:spcBef>
                        <a:buFont typeface="Arial" panose="020B0604020202020204" pitchFamily="34" charset="0"/>
                        <a:buNone/>
                      </a:pPr>
                      <a:r>
                        <a:rPr lang="en-US" sz="1800">
                          <a:latin typeface="Forma DJR Micro" pitchFamily="2" charset="77"/>
                          <a:ea typeface="HP Simplified Light" panose="020B0404020204020204" pitchFamily="34" charset="0"/>
                          <a:cs typeface="Times New Roman" panose="02020603050405020304" pitchFamily="18" charset="0"/>
                        </a:rPr>
                        <a:t>Developing VFX tools</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6993799"/>
                  </a:ext>
                </a:extLst>
              </a:tr>
            </a:tbl>
          </a:graphicData>
        </a:graphic>
      </p:graphicFrame>
      <p:pic>
        <p:nvPicPr>
          <p:cNvPr id="12" name="Picture 11" descr="A person sitting at a desk&#10;&#10;Description automatically generated with low confidence">
            <a:extLst>
              <a:ext uri="{FF2B5EF4-FFF2-40B4-BE49-F238E27FC236}">
                <a16:creationId xmlns:a16="http://schemas.microsoft.com/office/drawing/2014/main" id="{F72689DB-289A-1299-7DF8-AC2C4C26C5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4706" y="1653987"/>
            <a:ext cx="3593741" cy="2395827"/>
          </a:xfrm>
          <a:prstGeom prst="rect">
            <a:avLst/>
          </a:prstGeom>
          <a:noFill/>
        </p:spPr>
      </p:pic>
      <p:pic>
        <p:nvPicPr>
          <p:cNvPr id="13" name="Picture 12" descr="A person sitting at a table watching a television&#10;&#10;Description automatically generated with medium confidence">
            <a:extLst>
              <a:ext uri="{FF2B5EF4-FFF2-40B4-BE49-F238E27FC236}">
                <a16:creationId xmlns:a16="http://schemas.microsoft.com/office/drawing/2014/main" id="{F92E2405-477B-DF02-71D6-8B45A9EA8E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41058" y="1653987"/>
            <a:ext cx="3593741" cy="2395827"/>
          </a:xfrm>
          <a:prstGeom prst="rect">
            <a:avLst/>
          </a:prstGeom>
          <a:noFill/>
        </p:spPr>
      </p:pic>
      <p:pic>
        <p:nvPicPr>
          <p:cNvPr id="21" name="Picture 20" descr="A picture containing text, computer, person, indoor&#10;&#10;Description automatically generated">
            <a:extLst>
              <a:ext uri="{FF2B5EF4-FFF2-40B4-BE49-F238E27FC236}">
                <a16:creationId xmlns:a16="http://schemas.microsoft.com/office/drawing/2014/main" id="{82FF1FE0-2F59-60F7-FEA9-6CB7FAB7AF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115" y="1653986"/>
            <a:ext cx="3592826" cy="2395827"/>
          </a:xfrm>
          <a:prstGeom prst="rect">
            <a:avLst/>
          </a:prstGeom>
        </p:spPr>
      </p:pic>
      <p:sp>
        <p:nvSpPr>
          <p:cNvPr id="28" name="Slide Number Placeholder 6">
            <a:extLst>
              <a:ext uri="{FF2B5EF4-FFF2-40B4-BE49-F238E27FC236}">
                <a16:creationId xmlns:a16="http://schemas.microsoft.com/office/drawing/2014/main" id="{58E0DEFF-06E2-4E90-0C58-D3FC255A89C9}"/>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7</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Z8 Fury G5   I   HP Confidential. For use by HP or Partner with Customers under HP CDA only. </a:t>
            </a:r>
          </a:p>
        </p:txBody>
      </p:sp>
      <p:sp>
        <p:nvSpPr>
          <p:cNvPr id="3" name="Title 2">
            <a:extLst>
              <a:ext uri="{FF2B5EF4-FFF2-40B4-BE49-F238E27FC236}">
                <a16:creationId xmlns:a16="http://schemas.microsoft.com/office/drawing/2014/main" id="{8AF95724-6F4E-40A5-25C8-BD1959BF86D9}"/>
              </a:ext>
            </a:extLst>
          </p:cNvPr>
          <p:cNvSpPr>
            <a:spLocks noGrp="1"/>
          </p:cNvSpPr>
          <p:nvPr>
            <p:ph type="title"/>
          </p:nvPr>
        </p:nvSpPr>
        <p:spPr>
          <a:xfrm>
            <a:off x="346552" y="381776"/>
            <a:ext cx="11582400" cy="600934"/>
          </a:xfrm>
        </p:spPr>
        <p:txBody>
          <a:bodyPr/>
          <a:lstStyle/>
          <a:p>
            <a:r>
              <a:rPr lang="en-US"/>
              <a:t>Our customers</a:t>
            </a:r>
          </a:p>
        </p:txBody>
      </p:sp>
    </p:spTree>
    <p:extLst>
      <p:ext uri="{BB962C8B-B14F-4D97-AF65-F5344CB8AC3E}">
        <p14:creationId xmlns:p14="http://schemas.microsoft.com/office/powerpoint/2010/main" val="313770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B1466B17-D212-5887-1C85-BE0E999A7A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7211" y="2954493"/>
            <a:ext cx="3913094" cy="3271345"/>
          </a:xfrm>
          <a:prstGeom prst="rect">
            <a:avLst/>
          </a:prstGeom>
        </p:spPr>
      </p:pic>
      <p:pic>
        <p:nvPicPr>
          <p:cNvPr id="27" name="Picture 26">
            <a:extLst>
              <a:ext uri="{FF2B5EF4-FFF2-40B4-BE49-F238E27FC236}">
                <a16:creationId xmlns:a16="http://schemas.microsoft.com/office/drawing/2014/main" id="{01673EF4-2EEF-CB30-B09E-A5C7AB0182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23570" y="3006635"/>
            <a:ext cx="3037445" cy="3219207"/>
          </a:xfrm>
          <a:prstGeom prst="rect">
            <a:avLst/>
          </a:prstGeom>
        </p:spPr>
      </p:pic>
      <p:sp>
        <p:nvSpPr>
          <p:cNvPr id="13" name="TextBox 12">
            <a:extLst>
              <a:ext uri="{FF2B5EF4-FFF2-40B4-BE49-F238E27FC236}">
                <a16:creationId xmlns:a16="http://schemas.microsoft.com/office/drawing/2014/main" id="{CDF9177B-DE51-C390-10BB-560F8C193E92}"/>
              </a:ext>
            </a:extLst>
          </p:cNvPr>
          <p:cNvSpPr txBox="1"/>
          <p:nvPr/>
        </p:nvSpPr>
        <p:spPr>
          <a:xfrm>
            <a:off x="313114" y="311403"/>
            <a:ext cx="11439288" cy="718658"/>
          </a:xfrm>
          <a:prstGeom prst="rect">
            <a:avLst/>
          </a:prstGeom>
          <a:noFill/>
        </p:spPr>
        <p:txBody>
          <a:bodyPr wrap="square" anchor="ctr">
            <a:spAutoFit/>
          </a:bodyPr>
          <a:lstStyle/>
          <a:p>
            <a:pPr lvl="0">
              <a:defRPr/>
            </a:pPr>
            <a:r>
              <a:rPr lang="en-US" sz="4400">
                <a:latin typeface="Forma DJR Display" pitchFamily="2" charset="77"/>
              </a:rPr>
              <a:t>Front ports</a:t>
            </a:r>
          </a:p>
        </p:txBody>
      </p:sp>
      <p:sp>
        <p:nvSpPr>
          <p:cNvPr id="18" name="Content Placeholder 1">
            <a:extLst>
              <a:ext uri="{FF2B5EF4-FFF2-40B4-BE49-F238E27FC236}">
                <a16:creationId xmlns:a16="http://schemas.microsoft.com/office/drawing/2014/main" id="{07DD76D9-EEF7-85DF-B66B-B31D14BE6F37}"/>
              </a:ext>
            </a:extLst>
          </p:cNvPr>
          <p:cNvSpPr txBox="1">
            <a:spLocks/>
          </p:cNvSpPr>
          <p:nvPr/>
        </p:nvSpPr>
        <p:spPr>
          <a:xfrm>
            <a:off x="298806" y="1732391"/>
            <a:ext cx="4482229" cy="51971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600"/>
              </a:spcBef>
              <a:buNone/>
            </a:pPr>
            <a:r>
              <a:rPr lang="en-US" sz="2000">
                <a:latin typeface="Forma DJR Micro" pitchFamily="2" charset="77"/>
              </a:rPr>
              <a:t>Premium</a:t>
            </a:r>
          </a:p>
          <a:p>
            <a:pPr marL="0" indent="0">
              <a:lnSpc>
                <a:spcPct val="114000"/>
              </a:lnSpc>
              <a:spcBef>
                <a:spcPts val="600"/>
              </a:spcBef>
              <a:buNone/>
            </a:pPr>
            <a:endParaRPr lang="en-US">
              <a:latin typeface="Forma DJR Micro" pitchFamily="2" charset="77"/>
            </a:endParaRPr>
          </a:p>
        </p:txBody>
      </p:sp>
      <p:sp>
        <p:nvSpPr>
          <p:cNvPr id="25" name="Content Placeholder 1">
            <a:extLst>
              <a:ext uri="{FF2B5EF4-FFF2-40B4-BE49-F238E27FC236}">
                <a16:creationId xmlns:a16="http://schemas.microsoft.com/office/drawing/2014/main" id="{491375E3-E65D-1000-8950-15E0C7673349}"/>
              </a:ext>
            </a:extLst>
          </p:cNvPr>
          <p:cNvSpPr txBox="1">
            <a:spLocks/>
          </p:cNvSpPr>
          <p:nvPr/>
        </p:nvSpPr>
        <p:spPr>
          <a:xfrm>
            <a:off x="9235235" y="2481458"/>
            <a:ext cx="2100516" cy="701295"/>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pitchFamily="2" charset="77"/>
              </a:rPr>
              <a:t>Headset/mic</a:t>
            </a:r>
          </a:p>
        </p:txBody>
      </p:sp>
      <p:sp>
        <p:nvSpPr>
          <p:cNvPr id="30" name="Content Placeholder 1">
            <a:extLst>
              <a:ext uri="{FF2B5EF4-FFF2-40B4-BE49-F238E27FC236}">
                <a16:creationId xmlns:a16="http://schemas.microsoft.com/office/drawing/2014/main" id="{A81DE109-B90B-606D-0B32-6852342FE5E0}"/>
              </a:ext>
            </a:extLst>
          </p:cNvPr>
          <p:cNvSpPr txBox="1">
            <a:spLocks/>
          </p:cNvSpPr>
          <p:nvPr/>
        </p:nvSpPr>
        <p:spPr>
          <a:xfrm>
            <a:off x="271778" y="3183263"/>
            <a:ext cx="2345114" cy="701295"/>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pitchFamily="2" charset="77"/>
              </a:rPr>
              <a:t>2x USB 3.2 SuperSpeed (20Gbps) Type-C</a:t>
            </a:r>
            <a:r>
              <a:rPr lang="en-US" sz="1400" baseline="30000">
                <a:latin typeface="Forma DJR Micro" pitchFamily="2" charset="77"/>
              </a:rPr>
              <a:t>®</a:t>
            </a:r>
          </a:p>
        </p:txBody>
      </p:sp>
      <p:sp>
        <p:nvSpPr>
          <p:cNvPr id="31" name="Content Placeholder 1">
            <a:extLst>
              <a:ext uri="{FF2B5EF4-FFF2-40B4-BE49-F238E27FC236}">
                <a16:creationId xmlns:a16="http://schemas.microsoft.com/office/drawing/2014/main" id="{220704DC-3613-FC9F-1EA9-DF3B982C0501}"/>
              </a:ext>
            </a:extLst>
          </p:cNvPr>
          <p:cNvSpPr txBox="1">
            <a:spLocks/>
          </p:cNvSpPr>
          <p:nvPr/>
        </p:nvSpPr>
        <p:spPr>
          <a:xfrm>
            <a:off x="271778" y="4610021"/>
            <a:ext cx="2973032" cy="39053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pitchFamily="2" charset="77"/>
              </a:rPr>
              <a:t>Headset/mic</a:t>
            </a:r>
          </a:p>
        </p:txBody>
      </p:sp>
      <p:cxnSp>
        <p:nvCxnSpPr>
          <p:cNvPr id="35" name="Straight Connector 34">
            <a:extLst>
              <a:ext uri="{FF2B5EF4-FFF2-40B4-BE49-F238E27FC236}">
                <a16:creationId xmlns:a16="http://schemas.microsoft.com/office/drawing/2014/main" id="{44869A39-C566-DA69-34A1-E8755D266A55}"/>
              </a:ext>
            </a:extLst>
          </p:cNvPr>
          <p:cNvCxnSpPr>
            <a:cxnSpLocks/>
          </p:cNvCxnSpPr>
          <p:nvPr/>
        </p:nvCxnSpPr>
        <p:spPr>
          <a:xfrm>
            <a:off x="291386" y="4533840"/>
            <a:ext cx="3498294" cy="0"/>
          </a:xfrm>
          <a:prstGeom prst="line">
            <a:avLst/>
          </a:prstGeom>
          <a:ln w="6350">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0E0D51A9-695E-47A6-7A61-8FB2AEA68F10}"/>
              </a:ext>
            </a:extLst>
          </p:cNvPr>
          <p:cNvCxnSpPr>
            <a:cxnSpLocks/>
          </p:cNvCxnSpPr>
          <p:nvPr/>
        </p:nvCxnSpPr>
        <p:spPr>
          <a:xfrm>
            <a:off x="291386" y="3806280"/>
            <a:ext cx="3945371" cy="633217"/>
          </a:xfrm>
          <a:prstGeom prst="bentConnector3">
            <a:avLst>
              <a:gd name="adj1" fmla="val 99958"/>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F8FB691A-8BDA-1CD0-A22F-2E854D5EBF2E}"/>
              </a:ext>
            </a:extLst>
          </p:cNvPr>
          <p:cNvCxnSpPr>
            <a:cxnSpLocks/>
          </p:cNvCxnSpPr>
          <p:nvPr/>
        </p:nvCxnSpPr>
        <p:spPr>
          <a:xfrm>
            <a:off x="291386" y="3136386"/>
            <a:ext cx="4512089" cy="1348737"/>
          </a:xfrm>
          <a:prstGeom prst="bentConnector3">
            <a:avLst>
              <a:gd name="adj1" fmla="val 99763"/>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46" name="Content Placeholder 1">
            <a:extLst>
              <a:ext uri="{FF2B5EF4-FFF2-40B4-BE49-F238E27FC236}">
                <a16:creationId xmlns:a16="http://schemas.microsoft.com/office/drawing/2014/main" id="{A409C593-5A14-8230-DF4D-0670480BD2B2}"/>
              </a:ext>
            </a:extLst>
          </p:cNvPr>
          <p:cNvSpPr txBox="1">
            <a:spLocks/>
          </p:cNvSpPr>
          <p:nvPr/>
        </p:nvSpPr>
        <p:spPr>
          <a:xfrm>
            <a:off x="271778" y="3881263"/>
            <a:ext cx="2530119" cy="701295"/>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pitchFamily="2" charset="77"/>
              </a:rPr>
              <a:t>2x USB 3.1 (5Gbps) Type-A </a:t>
            </a:r>
            <a:br>
              <a:rPr lang="en-US" sz="1400">
                <a:latin typeface="Forma DJR Micro" pitchFamily="2" charset="77"/>
              </a:rPr>
            </a:br>
            <a:r>
              <a:rPr lang="en-US" sz="1400">
                <a:latin typeface="Forma DJR Micro" pitchFamily="2" charset="77"/>
              </a:rPr>
              <a:t>(1 charging)</a:t>
            </a:r>
          </a:p>
        </p:txBody>
      </p:sp>
      <p:cxnSp>
        <p:nvCxnSpPr>
          <p:cNvPr id="51" name="Elbow Connector 50">
            <a:extLst>
              <a:ext uri="{FF2B5EF4-FFF2-40B4-BE49-F238E27FC236}">
                <a16:creationId xmlns:a16="http://schemas.microsoft.com/office/drawing/2014/main" id="{C7E7C30C-A21A-1667-6822-6C7B13F1EAD4}"/>
              </a:ext>
            </a:extLst>
          </p:cNvPr>
          <p:cNvCxnSpPr>
            <a:cxnSpLocks/>
          </p:cNvCxnSpPr>
          <p:nvPr/>
        </p:nvCxnSpPr>
        <p:spPr>
          <a:xfrm>
            <a:off x="291386" y="2552186"/>
            <a:ext cx="5022094" cy="1981650"/>
          </a:xfrm>
          <a:prstGeom prst="bentConnector3">
            <a:avLst>
              <a:gd name="adj1" fmla="val 99970"/>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55" name="Content Placeholder 1">
            <a:extLst>
              <a:ext uri="{FF2B5EF4-FFF2-40B4-BE49-F238E27FC236}">
                <a16:creationId xmlns:a16="http://schemas.microsoft.com/office/drawing/2014/main" id="{598C79A7-A7A5-98FA-5B49-C3C4CE88E92C}"/>
              </a:ext>
            </a:extLst>
          </p:cNvPr>
          <p:cNvSpPr txBox="1">
            <a:spLocks/>
          </p:cNvSpPr>
          <p:nvPr/>
        </p:nvSpPr>
        <p:spPr>
          <a:xfrm>
            <a:off x="271778" y="2624476"/>
            <a:ext cx="3589131" cy="352589"/>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a:rPr>
              <a:t>1x media card reader (optional)</a:t>
            </a:r>
          </a:p>
        </p:txBody>
      </p:sp>
      <p:cxnSp>
        <p:nvCxnSpPr>
          <p:cNvPr id="61" name="Straight Connector 60">
            <a:extLst>
              <a:ext uri="{FF2B5EF4-FFF2-40B4-BE49-F238E27FC236}">
                <a16:creationId xmlns:a16="http://schemas.microsoft.com/office/drawing/2014/main" id="{9AEC41BA-B9F6-4F5D-DC81-7C09A894B3FA}"/>
              </a:ext>
            </a:extLst>
          </p:cNvPr>
          <p:cNvCxnSpPr>
            <a:cxnSpLocks/>
          </p:cNvCxnSpPr>
          <p:nvPr/>
        </p:nvCxnSpPr>
        <p:spPr>
          <a:xfrm>
            <a:off x="9235235" y="1676400"/>
            <a:ext cx="266652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Content Placeholder 1">
            <a:extLst>
              <a:ext uri="{FF2B5EF4-FFF2-40B4-BE49-F238E27FC236}">
                <a16:creationId xmlns:a16="http://schemas.microsoft.com/office/drawing/2014/main" id="{D0947DB1-8008-FB24-6512-7E7DD01B6BFA}"/>
              </a:ext>
            </a:extLst>
          </p:cNvPr>
          <p:cNvSpPr txBox="1">
            <a:spLocks/>
          </p:cNvSpPr>
          <p:nvPr/>
        </p:nvSpPr>
        <p:spPr>
          <a:xfrm>
            <a:off x="9235235" y="1732391"/>
            <a:ext cx="3049268" cy="51971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600"/>
              </a:spcBef>
              <a:buNone/>
            </a:pPr>
            <a:r>
              <a:rPr lang="en-US" sz="2000">
                <a:latin typeface="Forma DJR Micro" pitchFamily="2" charset="77"/>
              </a:rPr>
              <a:t>Standard</a:t>
            </a:r>
          </a:p>
          <a:p>
            <a:pPr marL="0" indent="0">
              <a:lnSpc>
                <a:spcPct val="114000"/>
              </a:lnSpc>
              <a:spcBef>
                <a:spcPts val="600"/>
              </a:spcBef>
              <a:buNone/>
            </a:pPr>
            <a:endParaRPr lang="en-US">
              <a:latin typeface="Forma DJR Micro" pitchFamily="2" charset="77"/>
            </a:endParaRPr>
          </a:p>
        </p:txBody>
      </p:sp>
      <p:cxnSp>
        <p:nvCxnSpPr>
          <p:cNvPr id="65" name="Elbow Connector 64">
            <a:extLst>
              <a:ext uri="{FF2B5EF4-FFF2-40B4-BE49-F238E27FC236}">
                <a16:creationId xmlns:a16="http://schemas.microsoft.com/office/drawing/2014/main" id="{C7952947-5279-EFFF-63A1-BF0D153D56B5}"/>
              </a:ext>
            </a:extLst>
          </p:cNvPr>
          <p:cNvCxnSpPr>
            <a:cxnSpLocks/>
          </p:cNvCxnSpPr>
          <p:nvPr/>
        </p:nvCxnSpPr>
        <p:spPr>
          <a:xfrm rot="10800000" flipV="1">
            <a:off x="7682235" y="2954490"/>
            <a:ext cx="4162312" cy="1485005"/>
          </a:xfrm>
          <a:prstGeom prst="bentConnector3">
            <a:avLst>
              <a:gd name="adj1" fmla="val 100284"/>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71" name="Content Placeholder 1">
            <a:extLst>
              <a:ext uri="{FF2B5EF4-FFF2-40B4-BE49-F238E27FC236}">
                <a16:creationId xmlns:a16="http://schemas.microsoft.com/office/drawing/2014/main" id="{5BEB866A-0E6E-D573-AB9B-1295CCB57034}"/>
              </a:ext>
            </a:extLst>
          </p:cNvPr>
          <p:cNvSpPr txBox="1">
            <a:spLocks/>
          </p:cNvSpPr>
          <p:nvPr/>
        </p:nvSpPr>
        <p:spPr>
          <a:xfrm>
            <a:off x="9235235" y="2991402"/>
            <a:ext cx="2619584" cy="701295"/>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pitchFamily="2" charset="77"/>
              </a:rPr>
              <a:t>4x USB 3.1 (5Gbps) Gen1 Type-A</a:t>
            </a:r>
            <a:br>
              <a:rPr lang="en-US" sz="1400">
                <a:latin typeface="Forma DJR Micro" pitchFamily="2" charset="77"/>
              </a:rPr>
            </a:br>
            <a:r>
              <a:rPr lang="en-US" sz="1400">
                <a:latin typeface="Forma DJR Micro" pitchFamily="2" charset="77"/>
              </a:rPr>
              <a:t>(1 charging)</a:t>
            </a:r>
          </a:p>
        </p:txBody>
      </p:sp>
      <p:cxnSp>
        <p:nvCxnSpPr>
          <p:cNvPr id="75" name="Elbow Connector 74">
            <a:extLst>
              <a:ext uri="{FF2B5EF4-FFF2-40B4-BE49-F238E27FC236}">
                <a16:creationId xmlns:a16="http://schemas.microsoft.com/office/drawing/2014/main" id="{2A0AB409-72CB-0E59-29BC-371B75A00437}"/>
              </a:ext>
            </a:extLst>
          </p:cNvPr>
          <p:cNvCxnSpPr>
            <a:cxnSpLocks/>
          </p:cNvCxnSpPr>
          <p:nvPr/>
        </p:nvCxnSpPr>
        <p:spPr>
          <a:xfrm rot="10800000" flipV="1">
            <a:off x="8489935" y="3692696"/>
            <a:ext cx="3354612" cy="762031"/>
          </a:xfrm>
          <a:prstGeom prst="bentConnector3">
            <a:avLst>
              <a:gd name="adj1" fmla="val 100276"/>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78" name="Content Placeholder 1">
            <a:extLst>
              <a:ext uri="{FF2B5EF4-FFF2-40B4-BE49-F238E27FC236}">
                <a16:creationId xmlns:a16="http://schemas.microsoft.com/office/drawing/2014/main" id="{64142949-CAE8-BC2E-B6E2-FC3357A19C92}"/>
              </a:ext>
            </a:extLst>
          </p:cNvPr>
          <p:cNvSpPr txBox="1">
            <a:spLocks/>
          </p:cNvSpPr>
          <p:nvPr/>
        </p:nvSpPr>
        <p:spPr>
          <a:xfrm>
            <a:off x="9235235" y="3772956"/>
            <a:ext cx="2619584" cy="701295"/>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a:rPr>
              <a:t>1x media card reader (optional)</a:t>
            </a:r>
          </a:p>
        </p:txBody>
      </p:sp>
      <p:cxnSp>
        <p:nvCxnSpPr>
          <p:cNvPr id="42" name="Straight Connector 41">
            <a:extLst>
              <a:ext uri="{FF2B5EF4-FFF2-40B4-BE49-F238E27FC236}">
                <a16:creationId xmlns:a16="http://schemas.microsoft.com/office/drawing/2014/main" id="{34D7748E-2B47-B355-5340-A46E06851866}"/>
              </a:ext>
            </a:extLst>
          </p:cNvPr>
          <p:cNvCxnSpPr>
            <a:cxnSpLocks/>
          </p:cNvCxnSpPr>
          <p:nvPr/>
        </p:nvCxnSpPr>
        <p:spPr>
          <a:xfrm>
            <a:off x="371995" y="1676400"/>
            <a:ext cx="283181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635A3A7E-E5FE-A7B6-DA6F-71DE946A6858}"/>
              </a:ext>
            </a:extLst>
          </p:cNvPr>
          <p:cNvCxnSpPr>
            <a:cxnSpLocks/>
          </p:cNvCxnSpPr>
          <p:nvPr/>
        </p:nvCxnSpPr>
        <p:spPr>
          <a:xfrm rot="10800000" flipV="1">
            <a:off x="7069816" y="2415481"/>
            <a:ext cx="4774731" cy="2024015"/>
          </a:xfrm>
          <a:prstGeom prst="bentConnector3">
            <a:avLst>
              <a:gd name="adj1" fmla="val 100643"/>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33" name="Slide Number Placeholder 6">
            <a:extLst>
              <a:ext uri="{FF2B5EF4-FFF2-40B4-BE49-F238E27FC236}">
                <a16:creationId xmlns:a16="http://schemas.microsoft.com/office/drawing/2014/main" id="{27C00D3D-B527-FD31-5566-A8EF01B0FDA5}"/>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70</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346108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Graphical user interface&#10;&#10;Description automatically generated with low confidence">
            <a:extLst>
              <a:ext uri="{FF2B5EF4-FFF2-40B4-BE49-F238E27FC236}">
                <a16:creationId xmlns:a16="http://schemas.microsoft.com/office/drawing/2014/main" id="{1E82CA59-17F5-87CB-240E-E07511650E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086" r="-30485"/>
          <a:stretch/>
        </p:blipFill>
        <p:spPr>
          <a:xfrm>
            <a:off x="3664643" y="1377296"/>
            <a:ext cx="7479489" cy="4848546"/>
          </a:xfrm>
          <a:prstGeom prst="rect">
            <a:avLst/>
          </a:prstGeom>
        </p:spPr>
      </p:pic>
      <p:sp>
        <p:nvSpPr>
          <p:cNvPr id="13" name="TextBox 12">
            <a:extLst>
              <a:ext uri="{FF2B5EF4-FFF2-40B4-BE49-F238E27FC236}">
                <a16:creationId xmlns:a16="http://schemas.microsoft.com/office/drawing/2014/main" id="{CDF9177B-DE51-C390-10BB-560F8C193E92}"/>
              </a:ext>
            </a:extLst>
          </p:cNvPr>
          <p:cNvSpPr txBox="1"/>
          <p:nvPr/>
        </p:nvSpPr>
        <p:spPr>
          <a:xfrm>
            <a:off x="321502" y="311403"/>
            <a:ext cx="11439288" cy="718658"/>
          </a:xfrm>
          <a:prstGeom prst="rect">
            <a:avLst/>
          </a:prstGeom>
          <a:noFill/>
        </p:spPr>
        <p:txBody>
          <a:bodyPr wrap="square" anchor="ctr">
            <a:spAutoFit/>
          </a:bodyPr>
          <a:lstStyle/>
          <a:p>
            <a:pPr lvl="0">
              <a:defRPr/>
            </a:pPr>
            <a:r>
              <a:rPr lang="en-US" sz="4400">
                <a:latin typeface="Forma DJR Display" pitchFamily="2" charset="77"/>
              </a:rPr>
              <a:t>Rear ports and additional features</a:t>
            </a:r>
          </a:p>
        </p:txBody>
      </p:sp>
      <p:sp>
        <p:nvSpPr>
          <p:cNvPr id="18" name="Content Placeholder 1">
            <a:extLst>
              <a:ext uri="{FF2B5EF4-FFF2-40B4-BE49-F238E27FC236}">
                <a16:creationId xmlns:a16="http://schemas.microsoft.com/office/drawing/2014/main" id="{07DD76D9-EEF7-85DF-B66B-B31D14BE6F37}"/>
              </a:ext>
            </a:extLst>
          </p:cNvPr>
          <p:cNvSpPr txBox="1">
            <a:spLocks/>
          </p:cNvSpPr>
          <p:nvPr/>
        </p:nvSpPr>
        <p:spPr>
          <a:xfrm>
            <a:off x="298806" y="1730188"/>
            <a:ext cx="4482229" cy="51971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600"/>
              </a:spcBef>
              <a:buNone/>
            </a:pPr>
            <a:r>
              <a:rPr lang="en-US" sz="2000">
                <a:latin typeface="Forma DJR Micro" pitchFamily="2" charset="77"/>
              </a:rPr>
              <a:t>Rear ports</a:t>
            </a:r>
          </a:p>
        </p:txBody>
      </p:sp>
      <p:sp>
        <p:nvSpPr>
          <p:cNvPr id="30" name="Content Placeholder 1">
            <a:extLst>
              <a:ext uri="{FF2B5EF4-FFF2-40B4-BE49-F238E27FC236}">
                <a16:creationId xmlns:a16="http://schemas.microsoft.com/office/drawing/2014/main" id="{A81DE109-B90B-606D-0B32-6852342FE5E0}"/>
              </a:ext>
            </a:extLst>
          </p:cNvPr>
          <p:cNvSpPr txBox="1">
            <a:spLocks/>
          </p:cNvSpPr>
          <p:nvPr/>
        </p:nvSpPr>
        <p:spPr>
          <a:xfrm>
            <a:off x="384412" y="4698562"/>
            <a:ext cx="2973032" cy="357488"/>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pitchFamily="2" charset="77"/>
              </a:rPr>
              <a:t>2x 1GbE standard ports (1x AMT)</a:t>
            </a:r>
          </a:p>
        </p:txBody>
      </p:sp>
      <p:sp>
        <p:nvSpPr>
          <p:cNvPr id="31" name="Content Placeholder 1">
            <a:extLst>
              <a:ext uri="{FF2B5EF4-FFF2-40B4-BE49-F238E27FC236}">
                <a16:creationId xmlns:a16="http://schemas.microsoft.com/office/drawing/2014/main" id="{220704DC-3613-FC9F-1EA9-DF3B982C0501}"/>
              </a:ext>
            </a:extLst>
          </p:cNvPr>
          <p:cNvSpPr txBox="1">
            <a:spLocks/>
          </p:cNvSpPr>
          <p:nvPr/>
        </p:nvSpPr>
        <p:spPr>
          <a:xfrm>
            <a:off x="384412" y="3494858"/>
            <a:ext cx="2973032" cy="39053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pitchFamily="2" charset="77"/>
              </a:rPr>
              <a:t>Audio line</a:t>
            </a:r>
          </a:p>
        </p:txBody>
      </p:sp>
      <p:sp>
        <p:nvSpPr>
          <p:cNvPr id="46" name="Content Placeholder 1">
            <a:extLst>
              <a:ext uri="{FF2B5EF4-FFF2-40B4-BE49-F238E27FC236}">
                <a16:creationId xmlns:a16="http://schemas.microsoft.com/office/drawing/2014/main" id="{A409C593-5A14-8230-DF4D-0670480BD2B2}"/>
              </a:ext>
            </a:extLst>
          </p:cNvPr>
          <p:cNvSpPr txBox="1">
            <a:spLocks/>
          </p:cNvSpPr>
          <p:nvPr/>
        </p:nvSpPr>
        <p:spPr>
          <a:xfrm>
            <a:off x="384412" y="5279436"/>
            <a:ext cx="2530119" cy="27987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pitchFamily="2" charset="77"/>
              </a:rPr>
              <a:t>2x 10GbE optional ports</a:t>
            </a:r>
          </a:p>
        </p:txBody>
      </p:sp>
      <p:sp>
        <p:nvSpPr>
          <p:cNvPr id="55" name="Content Placeholder 1">
            <a:extLst>
              <a:ext uri="{FF2B5EF4-FFF2-40B4-BE49-F238E27FC236}">
                <a16:creationId xmlns:a16="http://schemas.microsoft.com/office/drawing/2014/main" id="{598C79A7-A7A5-98FA-5B49-C3C4CE88E92C}"/>
              </a:ext>
            </a:extLst>
          </p:cNvPr>
          <p:cNvSpPr txBox="1">
            <a:spLocks/>
          </p:cNvSpPr>
          <p:nvPr/>
        </p:nvSpPr>
        <p:spPr>
          <a:xfrm>
            <a:off x="384412" y="4003697"/>
            <a:ext cx="2345114" cy="390530"/>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a:rPr>
              <a:t>6x USB 3.1 Type-A</a:t>
            </a:r>
          </a:p>
        </p:txBody>
      </p:sp>
      <p:sp>
        <p:nvSpPr>
          <p:cNvPr id="62" name="Content Placeholder 1">
            <a:extLst>
              <a:ext uri="{FF2B5EF4-FFF2-40B4-BE49-F238E27FC236}">
                <a16:creationId xmlns:a16="http://schemas.microsoft.com/office/drawing/2014/main" id="{D0947DB1-8008-FB24-6512-7E7DD01B6BFA}"/>
              </a:ext>
            </a:extLst>
          </p:cNvPr>
          <p:cNvSpPr txBox="1">
            <a:spLocks/>
          </p:cNvSpPr>
          <p:nvPr/>
        </p:nvSpPr>
        <p:spPr>
          <a:xfrm>
            <a:off x="8774432" y="1730188"/>
            <a:ext cx="3049268" cy="51971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600"/>
              </a:spcBef>
              <a:buNone/>
            </a:pPr>
            <a:r>
              <a:rPr lang="en-GB" sz="2000">
                <a:latin typeface="Forma DJR Micro" pitchFamily="2" charset="77"/>
              </a:rPr>
              <a:t>Additional features</a:t>
            </a:r>
          </a:p>
        </p:txBody>
      </p:sp>
      <p:sp>
        <p:nvSpPr>
          <p:cNvPr id="37" name="Content Placeholder 1">
            <a:extLst>
              <a:ext uri="{FF2B5EF4-FFF2-40B4-BE49-F238E27FC236}">
                <a16:creationId xmlns:a16="http://schemas.microsoft.com/office/drawing/2014/main" id="{16DBA768-187E-5559-20DC-465FEADEA565}"/>
              </a:ext>
            </a:extLst>
          </p:cNvPr>
          <p:cNvSpPr txBox="1">
            <a:spLocks/>
          </p:cNvSpPr>
          <p:nvPr/>
        </p:nvSpPr>
        <p:spPr>
          <a:xfrm>
            <a:off x="8827074" y="2966733"/>
            <a:ext cx="2530119" cy="27987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pitchFamily="2" charset="77"/>
              </a:rPr>
              <a:t>Wi-Fi 6 and 6E via PCIe</a:t>
            </a:r>
            <a:r>
              <a:rPr lang="en-US" sz="1400" baseline="30000">
                <a:latin typeface="Forma DJR Micro" pitchFamily="2" charset="77"/>
              </a:rPr>
              <a:t>43</a:t>
            </a:r>
          </a:p>
        </p:txBody>
      </p:sp>
      <p:cxnSp>
        <p:nvCxnSpPr>
          <p:cNvPr id="38" name="Straight Connector 37">
            <a:extLst>
              <a:ext uri="{FF2B5EF4-FFF2-40B4-BE49-F238E27FC236}">
                <a16:creationId xmlns:a16="http://schemas.microsoft.com/office/drawing/2014/main" id="{23E702F0-EE6A-8FD4-2FF6-A0DDCF2BC1A0}"/>
              </a:ext>
            </a:extLst>
          </p:cNvPr>
          <p:cNvCxnSpPr>
            <a:cxnSpLocks/>
          </p:cNvCxnSpPr>
          <p:nvPr/>
        </p:nvCxnSpPr>
        <p:spPr>
          <a:xfrm>
            <a:off x="371995" y="1676400"/>
            <a:ext cx="283181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FF920CA-1ED6-BCDC-680A-5422AF5DB04B}"/>
              </a:ext>
            </a:extLst>
          </p:cNvPr>
          <p:cNvCxnSpPr>
            <a:cxnSpLocks/>
          </p:cNvCxnSpPr>
          <p:nvPr/>
        </p:nvCxnSpPr>
        <p:spPr>
          <a:xfrm>
            <a:off x="8827074" y="1676400"/>
            <a:ext cx="283181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B9ABF45-1EA6-455A-CA39-0A1AE379F93D}"/>
              </a:ext>
            </a:extLst>
          </p:cNvPr>
          <p:cNvCxnSpPr>
            <a:cxnSpLocks/>
          </p:cNvCxnSpPr>
          <p:nvPr/>
        </p:nvCxnSpPr>
        <p:spPr>
          <a:xfrm>
            <a:off x="371995" y="4654388"/>
            <a:ext cx="4951845" cy="0"/>
          </a:xfrm>
          <a:prstGeom prst="line">
            <a:avLst/>
          </a:prstGeom>
          <a:ln w="6350">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A9AFF8C-BEEC-3268-6870-5462F7393413}"/>
              </a:ext>
            </a:extLst>
          </p:cNvPr>
          <p:cNvCxnSpPr>
            <a:cxnSpLocks/>
          </p:cNvCxnSpPr>
          <p:nvPr/>
        </p:nvCxnSpPr>
        <p:spPr>
          <a:xfrm>
            <a:off x="371995" y="3455008"/>
            <a:ext cx="4951845" cy="0"/>
          </a:xfrm>
          <a:prstGeom prst="line">
            <a:avLst/>
          </a:prstGeom>
          <a:ln w="6350">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73AFC89-9BA3-607F-F1CC-99E03DC69B40}"/>
              </a:ext>
            </a:extLst>
          </p:cNvPr>
          <p:cNvCxnSpPr>
            <a:cxnSpLocks/>
          </p:cNvCxnSpPr>
          <p:nvPr/>
        </p:nvCxnSpPr>
        <p:spPr>
          <a:xfrm>
            <a:off x="371995" y="3948079"/>
            <a:ext cx="4951845" cy="0"/>
          </a:xfrm>
          <a:prstGeom prst="line">
            <a:avLst/>
          </a:prstGeom>
          <a:ln w="6350">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680306F-F4CA-2D6D-51B6-E24950A83080}"/>
              </a:ext>
            </a:extLst>
          </p:cNvPr>
          <p:cNvCxnSpPr>
            <a:cxnSpLocks/>
          </p:cNvCxnSpPr>
          <p:nvPr/>
        </p:nvCxnSpPr>
        <p:spPr>
          <a:xfrm flipH="1">
            <a:off x="7037408" y="2903486"/>
            <a:ext cx="4621477" cy="0"/>
          </a:xfrm>
          <a:prstGeom prst="line">
            <a:avLst/>
          </a:prstGeom>
          <a:ln w="6350">
            <a:solidFill>
              <a:schemeClr val="accent6"/>
            </a:solidFill>
            <a:tailEnd type="oval"/>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2A0E4AD3-CA5E-60D6-B9DC-55E8F88B827C}"/>
              </a:ext>
            </a:extLst>
          </p:cNvPr>
          <p:cNvCxnSpPr>
            <a:cxnSpLocks/>
          </p:cNvCxnSpPr>
          <p:nvPr/>
        </p:nvCxnSpPr>
        <p:spPr>
          <a:xfrm flipV="1">
            <a:off x="384412" y="4688903"/>
            <a:ext cx="5874545" cy="526525"/>
          </a:xfrm>
          <a:prstGeom prst="bentConnector3">
            <a:avLst>
              <a:gd name="adj1" fmla="val 99965"/>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9" name="Slide Number Placeholder 6">
            <a:extLst>
              <a:ext uri="{FF2B5EF4-FFF2-40B4-BE49-F238E27FC236}">
                <a16:creationId xmlns:a16="http://schemas.microsoft.com/office/drawing/2014/main" id="{BDCC78FF-42A8-4A8A-EA5A-8DAFADEBC0F2}"/>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71</a:t>
            </a:fld>
            <a:r>
              <a:rPr lang="en-US" sz="1000">
                <a:latin typeface="Forma DJR Micro" pitchFamily="2" charset="77"/>
              </a:rPr>
              <a:t>    I   Z8 Fury G5   I   HP Confidential. For use by HP or Partner with Customers under HP CDA only. </a:t>
            </a:r>
          </a:p>
        </p:txBody>
      </p:sp>
      <p:sp>
        <p:nvSpPr>
          <p:cNvPr id="27" name="Content Placeholder 1">
            <a:extLst>
              <a:ext uri="{FF2B5EF4-FFF2-40B4-BE49-F238E27FC236}">
                <a16:creationId xmlns:a16="http://schemas.microsoft.com/office/drawing/2014/main" id="{5FFE94CB-7F2E-7363-2923-8636764AA675}"/>
              </a:ext>
            </a:extLst>
          </p:cNvPr>
          <p:cNvSpPr txBox="1">
            <a:spLocks/>
          </p:cNvSpPr>
          <p:nvPr/>
        </p:nvSpPr>
        <p:spPr>
          <a:xfrm>
            <a:off x="8827074" y="4487975"/>
            <a:ext cx="2530119" cy="27987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latin typeface="Forma DJR Micro" pitchFamily="2" charset="77"/>
              </a:rPr>
              <a:t>2x power supply connectors (aggregate/redundant)</a:t>
            </a:r>
          </a:p>
        </p:txBody>
      </p:sp>
      <p:cxnSp>
        <p:nvCxnSpPr>
          <p:cNvPr id="33" name="Straight Connector 32">
            <a:extLst>
              <a:ext uri="{FF2B5EF4-FFF2-40B4-BE49-F238E27FC236}">
                <a16:creationId xmlns:a16="http://schemas.microsoft.com/office/drawing/2014/main" id="{A7805900-7A20-F325-6788-9CA8009D9B65}"/>
              </a:ext>
            </a:extLst>
          </p:cNvPr>
          <p:cNvCxnSpPr>
            <a:cxnSpLocks/>
          </p:cNvCxnSpPr>
          <p:nvPr/>
        </p:nvCxnSpPr>
        <p:spPr>
          <a:xfrm flipH="1">
            <a:off x="5124659" y="4424728"/>
            <a:ext cx="6534226" cy="0"/>
          </a:xfrm>
          <a:prstGeom prst="line">
            <a:avLst/>
          </a:prstGeom>
          <a:ln w="6350">
            <a:solidFill>
              <a:schemeClr val="accent6"/>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33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C01EE2-7145-42D3-4D7B-B8B5363FADDA}"/>
              </a:ext>
            </a:extLst>
          </p:cNvPr>
          <p:cNvSpPr/>
          <p:nvPr/>
        </p:nvSpPr>
        <p:spPr>
          <a:xfrm>
            <a:off x="-1" y="0"/>
            <a:ext cx="1220002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9224DB4A-9D88-6288-97A2-CED10F86586C}"/>
              </a:ext>
            </a:extLst>
          </p:cNvPr>
          <p:cNvCxnSpPr>
            <a:cxnSpLocks/>
          </p:cNvCxnSpPr>
          <p:nvPr/>
        </p:nvCxnSpPr>
        <p:spPr bwMode="gray">
          <a:xfrm>
            <a:off x="0" y="4715906"/>
            <a:ext cx="122000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72D27565-80DA-0135-4465-E3877C9B8E11}"/>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a:latin typeface="Forma DJR Display" pitchFamily="2" charset="77"/>
              </a:rPr>
              <a:t>Disclaimers</a:t>
            </a:r>
          </a:p>
        </p:txBody>
      </p:sp>
      <p:sp>
        <p:nvSpPr>
          <p:cNvPr id="10" name="Slide Number Placeholder 6">
            <a:extLst>
              <a:ext uri="{FF2B5EF4-FFF2-40B4-BE49-F238E27FC236}">
                <a16:creationId xmlns:a16="http://schemas.microsoft.com/office/drawing/2014/main" id="{B19EF2B1-C468-B9AE-93B4-23B1C00F4B0A}"/>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72</a:t>
            </a:fld>
            <a:r>
              <a:rPr lang="en-US" sz="1000">
                <a:latin typeface="Forma DJR Micro" pitchFamily="2" charset="77"/>
              </a:rPr>
              <a:t>    I   Z8 Fury G5   I   HP Confidential. For use by HP or Partner with Customers under HP CDA only. </a:t>
            </a:r>
          </a:p>
        </p:txBody>
      </p:sp>
      <p:pic>
        <p:nvPicPr>
          <p:cNvPr id="4" name="Picture 3" descr="A picture containing text, clipart&#10;&#10;Description automatically generated">
            <a:extLst>
              <a:ext uri="{FF2B5EF4-FFF2-40B4-BE49-F238E27FC236}">
                <a16:creationId xmlns:a16="http://schemas.microsoft.com/office/drawing/2014/main" id="{7F720803-C5A4-7B6A-14A9-4716FF4399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5" name="Picture 2" descr="Image">
            <a:extLst>
              <a:ext uri="{FF2B5EF4-FFF2-40B4-BE49-F238E27FC236}">
                <a16:creationId xmlns:a16="http://schemas.microsoft.com/office/drawing/2014/main" id="{07B23575-E717-008F-4671-0A29AAE3D6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6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B6D3C0-21C2-3434-E85D-FD3237F3EC30}"/>
              </a:ext>
            </a:extLst>
          </p:cNvPr>
          <p:cNvSpPr txBox="1"/>
          <p:nvPr/>
        </p:nvSpPr>
        <p:spPr>
          <a:xfrm>
            <a:off x="290286" y="2254"/>
            <a:ext cx="11611428" cy="6146892"/>
          </a:xfrm>
          <a:prstGeom prst="rect">
            <a:avLst/>
          </a:prstGeom>
          <a:noFill/>
        </p:spPr>
        <p:txBody>
          <a:bodyPr wrap="square" lIns="91440" tIns="45720" rIns="91440" bIns="45720" numCol="2" spcCol="457200" anchor="t">
            <a:noAutofit/>
          </a:bodyPr>
          <a:lstStyle/>
          <a:p>
            <a:pPr marL="191770" indent="-191770">
              <a:lnSpc>
                <a:spcPct val="90000"/>
              </a:lnSpc>
              <a:spcBef>
                <a:spcPts val="600"/>
              </a:spcBef>
            </a:pPr>
            <a:r>
              <a:rPr lang="en-US" sz="1100" dirty="0">
                <a:latin typeface="Forma DJR Micro"/>
              </a:rPr>
              <a:t>1.	Two additional GPUs supported for 100V countries; one additional GPU supported for 200V countries. </a:t>
            </a:r>
            <a:endParaRPr lang="en-US" dirty="0"/>
          </a:p>
          <a:p>
            <a:pPr marL="191770" indent="-191770">
              <a:lnSpc>
                <a:spcPct val="90000"/>
              </a:lnSpc>
              <a:spcBef>
                <a:spcPts val="600"/>
              </a:spcBef>
            </a:pPr>
            <a:r>
              <a:rPr lang="en-US" sz="1100" dirty="0">
                <a:latin typeface="Forma DJR Micro"/>
              </a:rPr>
              <a:t>2.	Based on HP’s internal analysis of workstations with a minimum three ISV certifications, configurable professional graphics, and a dedicated workstation brand. </a:t>
            </a:r>
          </a:p>
          <a:p>
            <a:pPr marL="228600" indent="-228600">
              <a:lnSpc>
                <a:spcPct val="90000"/>
              </a:lnSpc>
              <a:spcBef>
                <a:spcPts val="600"/>
              </a:spcBef>
              <a:buAutoNum type="arabicPeriod" startAt="3"/>
            </a:pPr>
            <a:r>
              <a:rPr lang="en-US" sz="1100" dirty="0">
                <a:latin typeface="Forma DJR Micro"/>
              </a:rPr>
              <a:t>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Intel’s numbering, branding, and/or naming are not measurements of higher performance. </a:t>
            </a:r>
          </a:p>
          <a:p>
            <a:pPr marL="228600" indent="-228600">
              <a:lnSpc>
                <a:spcPct val="90000"/>
              </a:lnSpc>
              <a:spcBef>
                <a:spcPts val="600"/>
              </a:spcBef>
              <a:buAutoNum type="arabicPeriod" startAt="4"/>
            </a:pPr>
            <a:r>
              <a:rPr lang="en-US" sz="1100" dirty="0">
                <a:latin typeface="Forma DJR Micro"/>
                <a:ea typeface="+mn-lt"/>
                <a:cs typeface="+mn-lt"/>
              </a:rPr>
              <a:t>Network access required. HP Anyware supports Windows®️, Linux®️ and MacOS®️ host environments and Window, Linux, MacOS, iOS®️, Android®️, and Chrome OS®️ end-user devices. For more on the system requirements for installing HP Anyware, refer to the Admin Guides at: https://docs.teradici.com/find/product/cloud-access-software. HP Anyware is based on the Teradici CAS software and licensing platform and is available through a 1- and 3-year subscription. HP Anyware subscriptions are based on the number of concurrent PCoIP connections used (pay for the number of host connections, not the software) with a minimum order quantity of 5. HP Anyware subscriptions gives you a license key to activate a connection to a hosted desktop as well as support and updates to the PCoIP Agents, PCoIP Clients and the Anyware Manager available for download here: https://docs.teradici.com/find/product/cloud-access-software. For a limited time, an HP Anyware subscription also includes access and support for ZCentral Remote Boost and ZCentral Connect and is available for purchase through an HP Teradici seller or by contacting sales at: hp.com/Anyware.</a:t>
            </a:r>
          </a:p>
          <a:p>
            <a:pPr marL="228600" indent="-228600">
              <a:lnSpc>
                <a:spcPct val="90000"/>
              </a:lnSpc>
              <a:spcBef>
                <a:spcPts val="600"/>
              </a:spcBef>
              <a:buAutoNum type="arabicPeriod" startAt="4"/>
            </a:pPr>
            <a:r>
              <a:rPr lang="en-US" sz="1100" dirty="0">
                <a:latin typeface="Forma DJR Micro"/>
              </a:rPr>
              <a:t>WSL 2 is an optional, configurable feature. WSL 2 requires Windows 10 or higher, Intel Core i5 processor or higher, and is available on select Z workstations. You must be running Windows 10 version 21H2 and higher (Build 19044 and higher) or Windows 11.</a:t>
            </a:r>
          </a:p>
          <a:p>
            <a:pPr marL="191770" indent="-191770">
              <a:lnSpc>
                <a:spcPct val="90000"/>
              </a:lnSpc>
              <a:spcBef>
                <a:spcPts val="600"/>
              </a:spcBef>
            </a:pPr>
            <a:r>
              <a:rPr lang="en-US" sz="1100" dirty="0">
                <a:latin typeface="Forma DJR Micro"/>
              </a:rPr>
              <a:t>6.	Z by HP Data Science Stack Manager requires Windows 10 version 21H2 (Build 19044) and higher or 64-bit Ubuntu 20.04 and is available on select Z workstations.</a:t>
            </a:r>
          </a:p>
          <a:p>
            <a:pPr marL="191770" indent="-191770">
              <a:lnSpc>
                <a:spcPct val="90000"/>
              </a:lnSpc>
              <a:spcBef>
                <a:spcPts val="600"/>
              </a:spcBef>
            </a:pPr>
            <a:r>
              <a:rPr lang="en-US" sz="1100" dirty="0">
                <a:latin typeface="Forma DJR Micro"/>
              </a:rPr>
              <a:t>7.	Redundant power supply is an optional, configurable feature. </a:t>
            </a:r>
          </a:p>
          <a:p>
            <a:pPr marL="228600" indent="-228600">
              <a:lnSpc>
                <a:spcPct val="90000"/>
              </a:lnSpc>
              <a:spcBef>
                <a:spcPts val="600"/>
              </a:spcBef>
              <a:buAutoNum type="arabicPeriod" startAt="8"/>
            </a:pPr>
            <a:r>
              <a:rPr lang="en-US" sz="1100" dirty="0">
                <a:latin typeface="Forma DJR Micro"/>
              </a:rPr>
              <a:t>Military-standard testing is not intended to demonstrate fitness of U.S. Department of Defense (DoD) contract requirements or for military use. Test results are not a guarantee of future performance under these test conditions. Accidental damage requires an optional HP Accidental Damage Protection Care Pack.</a:t>
            </a:r>
          </a:p>
          <a:p>
            <a:pPr marL="228600" indent="-228600">
              <a:lnSpc>
                <a:spcPct val="90000"/>
              </a:lnSpc>
              <a:spcBef>
                <a:spcPts val="600"/>
              </a:spcBef>
              <a:buAutoNum type="arabicPeriod" startAt="8"/>
            </a:pPr>
            <a:r>
              <a:rPr lang="en-US" sz="1100" kern="1200" dirty="0">
                <a:solidFill>
                  <a:schemeClr val="tx1"/>
                </a:solidFill>
                <a:latin typeface="+mn-lt"/>
                <a:ea typeface="+mn-ea"/>
                <a:cs typeface="+mn-cs"/>
              </a:rPr>
              <a:t>NVIDIA RTX™ 6000 and AMD Radeon™ Pro W6800 GPUs are sold separately or as an optional feature.</a:t>
            </a:r>
          </a:p>
          <a:p>
            <a:pPr marL="191770" indent="-191770">
              <a:lnSpc>
                <a:spcPct val="90000"/>
              </a:lnSpc>
              <a:spcBef>
                <a:spcPts val="600"/>
              </a:spcBef>
            </a:pPr>
            <a:r>
              <a:rPr lang="en-US" sz="1100" dirty="0">
                <a:latin typeface="Forma DJR Micro"/>
              </a:rPr>
              <a:t>10.	2TB DDR5 memory is planned to be available mid-2023.</a:t>
            </a:r>
          </a:p>
          <a:p>
            <a:pPr marL="191770" indent="-191770">
              <a:lnSpc>
                <a:spcPct val="90000"/>
              </a:lnSpc>
              <a:spcBef>
                <a:spcPts val="600"/>
              </a:spcBef>
            </a:pPr>
            <a:r>
              <a:rPr lang="en-US" sz="1100" dirty="0">
                <a:latin typeface="Forma DJR Micro"/>
              </a:rPr>
              <a:t>11.	Storage memory is an optional, configurable feature. Two front-accessible </a:t>
            </a:r>
            <a:r>
              <a:rPr lang="en-US" sz="1100" dirty="0" err="1">
                <a:latin typeface="Forma DJR Micro"/>
              </a:rPr>
              <a:t>NVMe</a:t>
            </a:r>
            <a:r>
              <a:rPr lang="en-US" sz="1100" dirty="0">
                <a:latin typeface="Forma DJR Micro"/>
              </a:rPr>
              <a:t> bays require a 5.25 bay carrier. Configuration for 120TB requires separate additional purchase. For storage drives, 1GB = one billion bytes; 1TB = one trillion bytes. Actual formatted capacity is less. Up to 35GB is reserved for system recovery software.  </a:t>
            </a:r>
          </a:p>
          <a:p>
            <a:pPr marL="191770" indent="-191770">
              <a:spcBef>
                <a:spcPts val="600"/>
              </a:spcBef>
            </a:pPr>
            <a:r>
              <a:rPr lang="en-US" sz="1100" dirty="0">
                <a:latin typeface="Forma DJR Micro"/>
              </a:rPr>
              <a:t>12.	</a:t>
            </a:r>
            <a:r>
              <a:rPr lang="en-US" sz="1100" kern="1200" dirty="0">
                <a:solidFill>
                  <a:schemeClr val="tx1"/>
                </a:solidFill>
                <a:latin typeface="+mn-lt"/>
                <a:ea typeface="+mn-ea"/>
                <a:cs typeface="+mn-cs"/>
              </a:rPr>
              <a:t>Redundant and aggregate power requires configuring two 1125W power supplies at hardware purchase.  </a:t>
            </a:r>
            <a:endParaRPr lang="en-US" sz="1100" dirty="0">
              <a:latin typeface="Forma DJR Micro"/>
            </a:endParaRPr>
          </a:p>
          <a:p>
            <a:pPr marL="191770" indent="-191770">
              <a:lnSpc>
                <a:spcPct val="90000"/>
              </a:lnSpc>
              <a:spcBef>
                <a:spcPts val="600"/>
              </a:spcBef>
            </a:pPr>
            <a:r>
              <a:rPr lang="en-US" sz="1100" dirty="0">
                <a:latin typeface="Forma DJR Micro"/>
              </a:rPr>
              <a:t>13.	Select HP Workstations are available with certified Ubuntu. For detailed Linux OS/hardware support information, see: http://www.hp.com/support/linux_hardware_matrix. </a:t>
            </a:r>
          </a:p>
          <a:p>
            <a:pPr marL="191770" indent="-191770">
              <a:lnSpc>
                <a:spcPct val="90000"/>
              </a:lnSpc>
              <a:spcBef>
                <a:spcPts val="600"/>
              </a:spcBef>
            </a:pPr>
            <a:r>
              <a:rPr lang="en-US" sz="1100" dirty="0">
                <a:latin typeface="Forma DJR Micro"/>
              </a:rPr>
              <a:t>14.	Based on HP’s unique and comprehensive security capabilities at no additional cost and HP Manageability Integration Kit’s management of every aspect of a PC including hardware, BIOS, and software management using Microsoft System Center Configuration Manager on HP Elite PCs and HP Workstations with Windows and 8th Gen and higher Intel processors or AMD Ryzen 4000 processors and higher. </a:t>
            </a:r>
          </a:p>
          <a:p>
            <a:pPr marL="191770" indent="-191770">
              <a:lnSpc>
                <a:spcPct val="90000"/>
              </a:lnSpc>
              <a:spcBef>
                <a:spcPts val="600"/>
              </a:spcBef>
            </a:pPr>
            <a:r>
              <a:rPr lang="en-US" sz="1100" dirty="0">
                <a:latin typeface="Forma DJR Micro"/>
              </a:rPr>
              <a:t>15.	HP Wolf Security for Business requires Windows 10, includes various HP security features, and is available on HP Pro, Elite, and Workstation products. See product details for included security features and OS requirement.</a:t>
            </a:r>
          </a:p>
          <a:p>
            <a:pPr marL="191770" indent="-191770">
              <a:lnSpc>
                <a:spcPct val="90000"/>
              </a:lnSpc>
              <a:spcBef>
                <a:spcPts val="600"/>
              </a:spcBef>
            </a:pPr>
            <a:r>
              <a:rPr lang="en-US" sz="1100" dirty="0">
                <a:latin typeface="Forma DJR Micro"/>
              </a:rPr>
              <a:t>16.	HP Sure View Gen3 integrated privacy screen is an optional feature that must be configured at purchase and is designed to function in landscape orientation.</a:t>
            </a:r>
          </a:p>
          <a:p>
            <a:pPr marL="191770" indent="-191770">
              <a:lnSpc>
                <a:spcPct val="90000"/>
              </a:lnSpc>
              <a:spcBef>
                <a:spcPts val="600"/>
              </a:spcBef>
            </a:pPr>
            <a:r>
              <a:rPr lang="en-US" sz="1100" dirty="0">
                <a:latin typeface="Forma DJR Micro"/>
              </a:rPr>
              <a:t>17.	HP Sure View Reflect integrated privacy screen is an optional feature that must be configured at purchase and is designed to function in landscape orientation.</a:t>
            </a:r>
          </a:p>
          <a:p>
            <a:pPr marL="191770" indent="-191770">
              <a:lnSpc>
                <a:spcPct val="90000"/>
              </a:lnSpc>
              <a:spcBef>
                <a:spcPts val="600"/>
              </a:spcBef>
            </a:pPr>
            <a:r>
              <a:rPr lang="en-US" sz="1100" dirty="0">
                <a:latin typeface="Forma DJR Micro"/>
              </a:rPr>
              <a:t>18.	HP Privacy Camera only available PCs equipped with HD or IR camera and must be installed at the factory.</a:t>
            </a:r>
          </a:p>
          <a:p>
            <a:pPr marL="191770" indent="-191770">
              <a:lnSpc>
                <a:spcPct val="90000"/>
              </a:lnSpc>
              <a:spcBef>
                <a:spcPts val="600"/>
              </a:spcBef>
            </a:pPr>
            <a:r>
              <a:rPr lang="en-US" sz="1100" dirty="0">
                <a:latin typeface="Forma DJR Micro"/>
              </a:rPr>
              <a:t>19.	HP Sure Shutter only available PCs equipped with HD or IR camera and must be installed at the factory.</a:t>
            </a:r>
          </a:p>
          <a:p>
            <a:pPr marL="191770" indent="-191770">
              <a:lnSpc>
                <a:spcPct val="90000"/>
              </a:lnSpc>
              <a:spcBef>
                <a:spcPts val="600"/>
              </a:spcBef>
            </a:pPr>
            <a:r>
              <a:rPr lang="en-US" sz="1100" dirty="0">
                <a:latin typeface="Forma DJR Micro"/>
              </a:rPr>
              <a:t>20.	Microsoft Secured Core requires an Intel vPro®, AMD Ryzen™ PRO, or Qualcomm® processor with SD850 or higher and requires 8GB or more system memory. Secured Core PC functionality can be enabled from the factory.</a:t>
            </a:r>
          </a:p>
          <a:p>
            <a:pPr marL="191770" indent="-191770">
              <a:lnSpc>
                <a:spcPct val="90000"/>
              </a:lnSpc>
              <a:spcBef>
                <a:spcPts val="600"/>
              </a:spcBef>
            </a:pPr>
            <a:r>
              <a:rPr lang="en-US" sz="1100" dirty="0">
                <a:latin typeface="Forma DJR Micro"/>
              </a:rPr>
              <a:t>21.	HP Sure Click requires Windows 10 or 11 Pro or higher. See https://bit.ly/2PrLT6A_SureClick for complete details.</a:t>
            </a:r>
          </a:p>
          <a:p>
            <a:pPr marL="191770" indent="-191770">
              <a:lnSpc>
                <a:spcPct val="90000"/>
              </a:lnSpc>
              <a:spcBef>
                <a:spcPts val="600"/>
              </a:spcBef>
            </a:pPr>
            <a:r>
              <a:rPr lang="en-US" sz="1100" dirty="0">
                <a:latin typeface="Forma DJR Micro"/>
              </a:rPr>
              <a:t>22.	HP Sure Sense is available on select HP PCs and is not available with Windows 10 Home.</a:t>
            </a:r>
          </a:p>
          <a:p>
            <a:pPr marL="191770" indent="-191770">
              <a:lnSpc>
                <a:spcPct val="90000"/>
              </a:lnSpc>
              <a:spcBef>
                <a:spcPts val="600"/>
              </a:spcBef>
            </a:pPr>
            <a:r>
              <a:rPr lang="en-US" sz="1100" dirty="0">
                <a:latin typeface="Forma DJR Micro"/>
              </a:rPr>
              <a:t>23.	HP </a:t>
            </a:r>
            <a:r>
              <a:rPr lang="en-US" sz="1100" dirty="0" err="1">
                <a:latin typeface="Forma DJR Micro"/>
              </a:rPr>
              <a:t>BIOSphere</a:t>
            </a:r>
            <a:r>
              <a:rPr lang="en-US" sz="1100" dirty="0">
                <a:latin typeface="Forma DJR Micro"/>
              </a:rPr>
              <a:t> Gen6 requires Windows 10 or 11 Pro or higher and is available on select HP Pro, Elite PCs, and Z Workstations. Features may vary depending on the platform and configurations.</a:t>
            </a:r>
          </a:p>
          <a:p>
            <a:pPr marL="191770" indent="-191770">
              <a:lnSpc>
                <a:spcPct val="90000"/>
              </a:lnSpc>
              <a:spcBef>
                <a:spcPts val="600"/>
              </a:spcBef>
            </a:pPr>
            <a:r>
              <a:rPr lang="en-US" sz="1100" dirty="0">
                <a:latin typeface="Forma DJR Micro"/>
              </a:rPr>
              <a:t>24.	HP Sure Start Gen6 is available on select HP PCs and requires Windows 10 or 11 Pro</a:t>
            </a:r>
            <a:br>
              <a:rPr lang="en-US" sz="1100" dirty="0">
                <a:latin typeface="Forma DJR Micro"/>
              </a:rPr>
            </a:br>
            <a:r>
              <a:rPr lang="en-US" sz="1100" dirty="0">
                <a:latin typeface="Forma DJR Micro"/>
              </a:rPr>
              <a:t>or higher.</a:t>
            </a:r>
          </a:p>
          <a:p>
            <a:pPr marL="191770" indent="-191770">
              <a:lnSpc>
                <a:spcPct val="90000"/>
              </a:lnSpc>
              <a:spcBef>
                <a:spcPts val="600"/>
              </a:spcBef>
            </a:pPr>
            <a:r>
              <a:rPr lang="en-US" sz="1100" dirty="0">
                <a:latin typeface="Forma DJR Micro"/>
              </a:rPr>
              <a:t>25.	HP Sure Run Gen4 is available on select HP PCs and requires Windows 10 or 11 Pro</a:t>
            </a:r>
            <a:br>
              <a:rPr lang="en-US" sz="1100" dirty="0">
                <a:latin typeface="Forma DJR Micro"/>
              </a:rPr>
            </a:br>
            <a:r>
              <a:rPr lang="en-US" sz="1100" dirty="0">
                <a:latin typeface="Forma DJR Micro"/>
              </a:rPr>
              <a:t>or higher. </a:t>
            </a:r>
          </a:p>
        </p:txBody>
      </p:sp>
      <p:sp>
        <p:nvSpPr>
          <p:cNvPr id="8" name="Slide Number Placeholder 6">
            <a:extLst>
              <a:ext uri="{FF2B5EF4-FFF2-40B4-BE49-F238E27FC236}">
                <a16:creationId xmlns:a16="http://schemas.microsoft.com/office/drawing/2014/main" id="{F3720F08-0C34-7CD6-4BA8-2736032A287C}"/>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solidFill>
                  <a:schemeClr val="bg1"/>
                </a:solidFill>
                <a:latin typeface="Forma DJR Micro" pitchFamily="2" charset="77"/>
              </a:rPr>
              <a:pPr/>
              <a:t>73</a:t>
            </a:fld>
            <a:r>
              <a:rPr lang="en-US" sz="1000">
                <a:solidFill>
                  <a:schemeClr val="bg1"/>
                </a:solidFill>
                <a:latin typeface="Forma DJR Micro" pitchFamily="2" charset="77"/>
              </a:rPr>
              <a:t>    I   Z8 Fury G5   I   HP Confidential. For use by HP or Partner with Customers under HP CDA only. </a:t>
            </a:r>
          </a:p>
        </p:txBody>
      </p:sp>
      <p:sp>
        <p:nvSpPr>
          <p:cNvPr id="4" name="Slide Number Placeholder 6">
            <a:extLst>
              <a:ext uri="{FF2B5EF4-FFF2-40B4-BE49-F238E27FC236}">
                <a16:creationId xmlns:a16="http://schemas.microsoft.com/office/drawing/2014/main" id="{31625247-E8B3-6BA6-F807-BD588E45D172}"/>
              </a:ext>
            </a:extLst>
          </p:cNvPr>
          <p:cNvSpPr txBox="1">
            <a:spLocks/>
          </p:cNvSpPr>
          <p:nvPr/>
        </p:nvSpPr>
        <p:spPr>
          <a:xfrm>
            <a:off x="498952" y="66230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73</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264989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CF9434-50FF-A778-87C3-45FB695503AF}"/>
              </a:ext>
            </a:extLst>
          </p:cNvPr>
          <p:cNvSpPr txBox="1"/>
          <p:nvPr/>
        </p:nvSpPr>
        <p:spPr>
          <a:xfrm>
            <a:off x="295728" y="11497"/>
            <a:ext cx="11611428" cy="6299292"/>
          </a:xfrm>
          <a:prstGeom prst="rect">
            <a:avLst/>
          </a:prstGeom>
          <a:noFill/>
        </p:spPr>
        <p:txBody>
          <a:bodyPr wrap="square" lIns="91440" tIns="45720" rIns="91440" bIns="45720" numCol="2" spcCol="457200" anchor="t">
            <a:noAutofit/>
          </a:bodyPr>
          <a:lstStyle/>
          <a:p>
            <a:pPr marL="192024" indent="-192024">
              <a:lnSpc>
                <a:spcPct val="90000"/>
              </a:lnSpc>
              <a:spcBef>
                <a:spcPts val="600"/>
              </a:spcBef>
            </a:pPr>
            <a:r>
              <a:rPr lang="en-US" sz="1100" dirty="0">
                <a:latin typeface="Forma DJR Micro"/>
              </a:rPr>
              <a:t>26.	HP Sure Recover Gen4 is available on select HP PCs and requires Windows 10 or 11 Pro or higher and an open network connection. You must back up important files, data, photos, videos, etc. before using HP Sure Recover to avoid loss of data. Network based recovery using Wi-Fi is only available on PCs with Intel Wi-Fi Module.</a:t>
            </a:r>
          </a:p>
          <a:p>
            <a:pPr marL="192024" indent="-192024">
              <a:lnSpc>
                <a:spcPct val="90000"/>
              </a:lnSpc>
              <a:spcBef>
                <a:spcPts val="600"/>
              </a:spcBef>
            </a:pPr>
            <a:r>
              <a:rPr lang="en-US" sz="1100" dirty="0">
                <a:latin typeface="Forma DJR Micro"/>
              </a:rPr>
              <a:t>27.	HP Sure Recover Gen4 with Embedded Reimaging is an optional feature which requires Windows 10 or 11 Pro or higher and must be configured at purchase. You must back up important files, data, photos, videos, etc. before use to avoid loss of data. Network based recovery using Wi-Fi is only available on PCs with Intel Wi-Fi Module.</a:t>
            </a:r>
          </a:p>
          <a:p>
            <a:pPr marL="192024" indent="-192024">
              <a:lnSpc>
                <a:spcPct val="90000"/>
              </a:lnSpc>
              <a:spcBef>
                <a:spcPts val="600"/>
              </a:spcBef>
            </a:pPr>
            <a:r>
              <a:rPr lang="en-US" sz="1100" dirty="0">
                <a:latin typeface="Forma DJR Micro"/>
              </a:rPr>
              <a:t>28.	For the methods outlined in the National Institute of Standards and Technology Special Publication 800-88 “Clear” sanitation method. HP Secure Erase does not support platforms with Intel Optane. </a:t>
            </a:r>
          </a:p>
          <a:p>
            <a:pPr marL="192024" indent="-192024">
              <a:lnSpc>
                <a:spcPct val="90000"/>
              </a:lnSpc>
              <a:spcBef>
                <a:spcPts val="600"/>
              </a:spcBef>
            </a:pPr>
            <a:r>
              <a:rPr lang="en-US" sz="1100" dirty="0">
                <a:latin typeface="Forma DJR Micro"/>
              </a:rPr>
              <a:t>29.	HP Sure Admin requires Windows 10 or 11 Pro or higher, HP BIOS, HP Manageability Integration Kit from http://www.hp.com/go/clientmanagement and HP Sure Admin Local Access Authenticator smartphone app from the Android or Apple store.</a:t>
            </a:r>
          </a:p>
          <a:p>
            <a:pPr marL="192024" indent="-192024">
              <a:lnSpc>
                <a:spcPct val="90000"/>
              </a:lnSpc>
              <a:spcBef>
                <a:spcPts val="600"/>
              </a:spcBef>
            </a:pPr>
            <a:r>
              <a:rPr lang="en-US" sz="1100" dirty="0">
                <a:latin typeface="Forma DJR Micro"/>
              </a:rPr>
              <a:t>30.	HP </a:t>
            </a:r>
            <a:r>
              <a:rPr lang="en-US" sz="1100" dirty="0" err="1">
                <a:latin typeface="Forma DJR Micro"/>
              </a:rPr>
              <a:t>TamperLock</a:t>
            </a:r>
            <a:r>
              <a:rPr lang="en-US" sz="1100" dirty="0">
                <a:latin typeface="Forma DJR Micro"/>
              </a:rPr>
              <a:t> must be enabled by the customer or your administrator.</a:t>
            </a:r>
          </a:p>
          <a:p>
            <a:pPr marL="192024" indent="-192024">
              <a:lnSpc>
                <a:spcPct val="90000"/>
              </a:lnSpc>
              <a:spcBef>
                <a:spcPts val="600"/>
              </a:spcBef>
            </a:pPr>
            <a:r>
              <a:rPr lang="en-US" sz="1100" dirty="0">
                <a:latin typeface="Forma DJR Micro"/>
              </a:rPr>
              <a:t>31.	HP Client Security Manager Gen7 requires Windows and is available on the select HP Pro, Elite, PCs, and Z Workstations.</a:t>
            </a:r>
          </a:p>
          <a:p>
            <a:pPr marL="192024" indent="-192024">
              <a:lnSpc>
                <a:spcPct val="90000"/>
              </a:lnSpc>
              <a:spcBef>
                <a:spcPts val="600"/>
              </a:spcBef>
            </a:pPr>
            <a:r>
              <a:rPr lang="en-US" sz="1100" dirty="0">
                <a:latin typeface="Forma DJR Micro"/>
              </a:rPr>
              <a:t>32.	Select household wipes can be safely used to clean HP Workstation PCs up to 1,000 wipes: See wipe manufacturer’s instructions for disinfecting and the HP cleaning guide for HP tested wipe solutions at How to Sanitize Your HP Device Whitepaper (https://h20195.www2.hp.com/v2/GetDocument.aspx?docname=4AA7-7610ENW).</a:t>
            </a:r>
          </a:p>
          <a:p>
            <a:pPr marL="192024" indent="-192024">
              <a:lnSpc>
                <a:spcPct val="90000"/>
              </a:lnSpc>
              <a:spcBef>
                <a:spcPts val="600"/>
              </a:spcBef>
            </a:pPr>
            <a:r>
              <a:rPr lang="en-US" sz="1100" dirty="0">
                <a:latin typeface="Forma DJR Micro"/>
              </a:rPr>
              <a:t>33.	HP Smart Support automatically collects the telemetry necessary upon initial boot of the product to deliver device-level configuration data and health insights and is available preinstalled on select products, or it can be downloaded. For more information about how to enable HP Smart Support or to download, please visit http://www.hp.com/smart-support. </a:t>
            </a:r>
          </a:p>
          <a:p>
            <a:pPr marL="192024" indent="-192024">
              <a:lnSpc>
                <a:spcPct val="90000"/>
              </a:lnSpc>
              <a:spcBef>
                <a:spcPts val="600"/>
              </a:spcBef>
            </a:pPr>
            <a:r>
              <a:rPr lang="en-US" sz="1100" dirty="0">
                <a:latin typeface="Forma DJR Micro"/>
              </a:rPr>
              <a:t>34.	Intel vPro️ requires Windows 10 Pro 64 bit or higher, a vPro supported processor, vPro enabled chipset, vPro enabled wired LAN and/or Wi-Fi 6E WLAN and TPM 2.0. Some functionality requires additional third-party software in order to run. Features of vPro️ Essentials and Enterprise vary. See http://intel.com/vpro. </a:t>
            </a:r>
          </a:p>
          <a:p>
            <a:pPr marL="192024" indent="-192024">
              <a:lnSpc>
                <a:spcPct val="90000"/>
              </a:lnSpc>
              <a:spcBef>
                <a:spcPts val="600"/>
              </a:spcBef>
            </a:pPr>
            <a:r>
              <a:rPr lang="en-US" sz="1100" dirty="0">
                <a:latin typeface="Forma DJR Micro"/>
              </a:rPr>
              <a:t>35.	HP Manageability Integration Kit can be downloaded from http://www.hp.com/go/clientmanagement. </a:t>
            </a:r>
          </a:p>
          <a:p>
            <a:pPr marL="192024" indent="-192024">
              <a:lnSpc>
                <a:spcPct val="90000"/>
              </a:lnSpc>
              <a:spcBef>
                <a:spcPts val="600"/>
              </a:spcBef>
            </a:pPr>
            <a:r>
              <a:rPr lang="en-US" sz="1100" dirty="0">
                <a:latin typeface="Forma DJR Micro"/>
              </a:rPr>
              <a:t>36.	HP Services are sold separately and are governed by the applicable HP terms and conditions of service provided or indicated to the customer at the time of purchase. Customers may have additional statutory rights according to applicable local laws, and such rights are not in any way affected by the HP terms and conditions of service or the HP limited warranty provided with your HP product.</a:t>
            </a:r>
          </a:p>
          <a:p>
            <a:pPr marL="192024" indent="-192024">
              <a:lnSpc>
                <a:spcPct val="90000"/>
              </a:lnSpc>
              <a:spcBef>
                <a:spcPts val="600"/>
              </a:spcBef>
            </a:pPr>
            <a:r>
              <a:rPr lang="en-US" sz="1100" dirty="0">
                <a:latin typeface="Forma DJR Micro"/>
              </a:rPr>
              <a:t>37.	HP </a:t>
            </a:r>
            <a:r>
              <a:rPr lang="en-US" sz="1100" dirty="0" err="1">
                <a:latin typeface="Forma DJR Micro"/>
              </a:rPr>
              <a:t>TechPulse</a:t>
            </a:r>
            <a:r>
              <a:rPr lang="en-US" sz="1100" dirty="0">
                <a:latin typeface="Forma DJR Micro"/>
              </a:rPr>
              <a:t> is a telemetry and analytics platform that provides critical data around devices and applications and is not sold as a standalone service. HP </a:t>
            </a:r>
            <a:r>
              <a:rPr lang="en-US" sz="1100" dirty="0" err="1">
                <a:latin typeface="Forma DJR Micro"/>
              </a:rPr>
              <a:t>TechPulse</a:t>
            </a:r>
            <a:r>
              <a:rPr lang="en-US" sz="1100" dirty="0">
                <a:latin typeface="Forma DJR Micro"/>
              </a:rPr>
              <a:t> follows stringent GDPR privacy regulations and is ISO27001, ISO27701, ISO27017, and SOC2 Type2 certified for Information Security. Internet access with connection to </a:t>
            </a:r>
            <a:r>
              <a:rPr lang="en-US" sz="1100" dirty="0" err="1">
                <a:latin typeface="Forma DJR Micro"/>
              </a:rPr>
              <a:t>TechPulse</a:t>
            </a:r>
            <a:r>
              <a:rPr lang="en-US" sz="1100" dirty="0">
                <a:latin typeface="Forma DJR Micro"/>
              </a:rPr>
              <a:t> portal is required. For full system requirements, please visit http://www.hpdaas.com/requirements. </a:t>
            </a:r>
          </a:p>
          <a:p>
            <a:pPr marL="192024" indent="-192024">
              <a:lnSpc>
                <a:spcPct val="90000"/>
              </a:lnSpc>
              <a:spcBef>
                <a:spcPts val="600"/>
              </a:spcBef>
            </a:pPr>
            <a:r>
              <a:rPr lang="en-US" sz="1100" dirty="0">
                <a:latin typeface="Forma DJR Micro"/>
              </a:rPr>
              <a:t>38.	Applies to HP PCs, workstations, displays, and point of sale systems manufactured after January 2019. Based on most Gold and Silver EPEAT® registrations by meeting all required criteria and achieving 50–74% of the optional points for EPEAT® Silver and 75–100% of the optional points for EPEAT® Gold according to IEEE 1680.1-2018 EPEAT®. Status varies by country. Visit www.epeat.net for more information. Not all products available in all countries.</a:t>
            </a:r>
          </a:p>
          <a:p>
            <a:pPr marL="192024" indent="-192024">
              <a:lnSpc>
                <a:spcPct val="90000"/>
              </a:lnSpc>
              <a:spcBef>
                <a:spcPts val="600"/>
              </a:spcBef>
            </a:pPr>
            <a:r>
              <a:rPr lang="en-US" sz="1100" dirty="0">
                <a:latin typeface="Forma DJR Micro"/>
              </a:rPr>
              <a:t>39.	100% outer box packaging made from sustainably source certified and recycled fibers. Fiber </a:t>
            </a:r>
            <a:r>
              <a:rPr lang="en-US" sz="1100" dirty="0"/>
              <a:t>cushions made from 100% recycled wood fiber and organic material. Any plastic cushions are made from &gt;90% recycled plastic.</a:t>
            </a:r>
          </a:p>
          <a:p>
            <a:pPr marL="192024" indent="-192024">
              <a:lnSpc>
                <a:spcPct val="90000"/>
              </a:lnSpc>
              <a:spcBef>
                <a:spcPts val="600"/>
              </a:spcBef>
            </a:pPr>
            <a:r>
              <a:rPr lang="en-US" sz="1100" dirty="0"/>
              <a:t>40.	Fans contain up to 25% ocean-bound plastic by weight.</a:t>
            </a:r>
          </a:p>
          <a:p>
            <a:pPr marL="192024" indent="-192024">
              <a:lnSpc>
                <a:spcPct val="90000"/>
              </a:lnSpc>
              <a:spcBef>
                <a:spcPts val="600"/>
              </a:spcBef>
            </a:pPr>
            <a:r>
              <a:rPr lang="en-US" sz="1100" dirty="0"/>
              <a:t>41.	Recycled plastic content percentage is based on the definition set in the IEEE 1680.1-2018 EPEAT standard.</a:t>
            </a:r>
          </a:p>
          <a:p>
            <a:pPr marL="192024" indent="-192024">
              <a:lnSpc>
                <a:spcPct val="90000"/>
              </a:lnSpc>
              <a:spcBef>
                <a:spcPts val="600"/>
              </a:spcBef>
            </a:pPr>
            <a:r>
              <a:rPr lang="en-US" sz="1100" dirty="0"/>
              <a:t>42.	SuperSpeed USB 20Gbps is not available with Thunderbolt™ 4.</a:t>
            </a:r>
          </a:p>
          <a:p>
            <a:pPr marL="228600" indent="-228600">
              <a:lnSpc>
                <a:spcPct val="90000"/>
              </a:lnSpc>
              <a:spcBef>
                <a:spcPts val="600"/>
              </a:spcBef>
              <a:buAutoNum type="arabicPeriod" startAt="43"/>
            </a:pPr>
            <a:r>
              <a:rPr lang="en-US" sz="1100" dirty="0"/>
              <a:t>Wireless access point and Internet service required and sold separately. Availability of public wireless access points limited. Wi-Fi 6 (802.11ax) is backward-compatible with prior 802.11 specs. Wi-Fi 6E requires a Wi-Fi 6E router, sold separately, and Windows 10 or higher to function in the 6GHz band. Availability of public wireless access points limited. Wi-Fi 6E is backward-compatible with prior 802.11 specs. And available in countries where Wi-Fi 6E is supported.</a:t>
            </a:r>
          </a:p>
          <a:p>
            <a:pPr marL="228600" indent="-228600">
              <a:spcBef>
                <a:spcPts val="600"/>
              </a:spcBef>
              <a:buFont typeface="Forma DJR Micro" panose="00000000000000090000" pitchFamily="2" charset="0"/>
              <a:buAutoNum type="arabicPeriod" startAt="43"/>
            </a:pPr>
            <a:r>
              <a:rPr lang="en-US" sz="1100" dirty="0"/>
              <a:t>Z by HP AI Studio requires Windows 11 OS, Intel Core™ i5 12th gen or higher, AMD Ryzen™ 9 or higher processors, minimum 50 GB of available storage, 16GB of RAM, and Internet access. To enable GPU compute, Z by HP AI Studio requires any NVIDIA® GPU compatible with driver version 528.49 or newer. </a:t>
            </a:r>
            <a:r>
              <a:rPr lang="en-US" sz="1100" dirty="0">
                <a:hlinkClick r:id="rId2">
                  <a:extLst>
                    <a:ext uri="{A12FA001-AC4F-418D-AE19-62706E023703}">
                      <ahyp:hlinkClr xmlns:ahyp="http://schemas.microsoft.com/office/drawing/2018/hyperlinkcolor" val="tx"/>
                    </a:ext>
                  </a:extLst>
                </a:hlinkClick>
              </a:rPr>
              <a:t>Join waitlist</a:t>
            </a:r>
            <a:r>
              <a:rPr lang="en-US" sz="1100" dirty="0"/>
              <a:t> for access to Z by HP AI Studio early access program.</a:t>
            </a:r>
          </a:p>
          <a:p>
            <a:pPr marL="228600" indent="-228600">
              <a:spcBef>
                <a:spcPts val="600"/>
              </a:spcBef>
              <a:buFont typeface="Forma DJR Micro" panose="00000000000000090000" pitchFamily="2" charset="0"/>
              <a:buAutoNum type="arabicPeriod" startAt="43"/>
            </a:pPr>
            <a:r>
              <a:rPr lang="en-US" sz="1100" dirty="0"/>
              <a:t>World’s most advanced remote management peripheral:  Based on HPs internal Analysis of peripheral hardware IP KVMs as of Feb 2023. Most advanced based on ability to directly access the BIOS without a KVM Session, Power Button, Automated Bare Metal Imaging, Health Alerts/Diagnostics from the Host, and available Fleet Management Software when used with Z2 G9, Z4, Z6, Z8, Z8 Fury G5, and above</a:t>
            </a:r>
          </a:p>
          <a:p>
            <a:pPr marL="228600" indent="-228600">
              <a:spcBef>
                <a:spcPts val="600"/>
              </a:spcBef>
              <a:buFont typeface="Forma DJR Micro" panose="00000000000000090000" pitchFamily="2" charset="0"/>
              <a:buAutoNum type="arabicPeriod" startAt="43"/>
            </a:pPr>
            <a:r>
              <a:rPr lang="en-US" sz="1100" b="0" i="0" dirty="0">
                <a:effectLst/>
              </a:rPr>
              <a:t>TOPS (Trillions of Operations Per Second) is a metric used to describe the theoretical maximum computational capability of AI accelerators. It shows relative performance in performing AI-based functions on AI accelerators like NPUs, CPUs, and GPUs. </a:t>
            </a:r>
            <a:r>
              <a:rPr lang="en-US" sz="1100" b="0" i="0" dirty="0">
                <a:effectLst/>
                <a:hlinkClick r:id="rId3"/>
              </a:rPr>
              <a:t>Real-world performance can be significantly lower than the theoretical TOPS.” </a:t>
            </a:r>
            <a:r>
              <a:rPr lang="en-US" sz="1100" b="0" i="0" baseline="30000" dirty="0">
                <a:effectLst/>
                <a:hlinkClick r:id="rId3"/>
              </a:rPr>
              <a:t>1</a:t>
            </a:r>
            <a:endParaRPr lang="en-US" sz="1100" dirty="0"/>
          </a:p>
        </p:txBody>
      </p:sp>
      <p:sp>
        <p:nvSpPr>
          <p:cNvPr id="3" name="Slide Number Placeholder 6">
            <a:extLst>
              <a:ext uri="{FF2B5EF4-FFF2-40B4-BE49-F238E27FC236}">
                <a16:creationId xmlns:a16="http://schemas.microsoft.com/office/drawing/2014/main" id="{59C2DB36-58AC-23CE-605B-FDE4DDDD7074}"/>
              </a:ext>
            </a:extLst>
          </p:cNvPr>
          <p:cNvSpPr txBox="1">
            <a:spLocks/>
          </p:cNvSpPr>
          <p:nvPr/>
        </p:nvSpPr>
        <p:spPr>
          <a:xfrm>
            <a:off x="498952" y="66230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74</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270220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CF9434-50FF-A778-87C3-45FB695503AF}"/>
              </a:ext>
            </a:extLst>
          </p:cNvPr>
          <p:cNvSpPr txBox="1"/>
          <p:nvPr/>
        </p:nvSpPr>
        <p:spPr>
          <a:xfrm>
            <a:off x="295728" y="11497"/>
            <a:ext cx="11611428" cy="6299292"/>
          </a:xfrm>
          <a:prstGeom prst="rect">
            <a:avLst/>
          </a:prstGeom>
          <a:noFill/>
        </p:spPr>
        <p:txBody>
          <a:bodyPr wrap="square" lIns="91440" tIns="45720" rIns="91440" bIns="45720" numCol="2" spcCol="457200" anchor="t">
            <a:noAutofit/>
          </a:bodyPr>
          <a:lstStyle/>
          <a:p>
            <a:pPr marL="228600" indent="-228600">
              <a:spcBef>
                <a:spcPts val="600"/>
              </a:spcBef>
              <a:buFont typeface="+mj-lt"/>
              <a:buAutoNum type="arabicPeriod" startAt="47"/>
            </a:pPr>
            <a:r>
              <a:rPr lang="en-US" sz="1100" dirty="0">
                <a:solidFill>
                  <a:srgbClr val="000000"/>
                </a:solidFill>
                <a:latin typeface="Forma DJR Micro"/>
              </a:rPr>
              <a:t>Fleet Management requires HP Remote System Management. Access to HP Remote System Management is included with the purchase of the HP Remote System Controller. Visit https://rsm.hp.com to open your account.</a:t>
            </a:r>
          </a:p>
          <a:p>
            <a:pPr>
              <a:spcBef>
                <a:spcPts val="600"/>
              </a:spcBef>
            </a:pPr>
            <a:endParaRPr lang="en-US" sz="1100" dirty="0"/>
          </a:p>
        </p:txBody>
      </p:sp>
      <p:sp>
        <p:nvSpPr>
          <p:cNvPr id="3" name="Slide Number Placeholder 6">
            <a:extLst>
              <a:ext uri="{FF2B5EF4-FFF2-40B4-BE49-F238E27FC236}">
                <a16:creationId xmlns:a16="http://schemas.microsoft.com/office/drawing/2014/main" id="{59C2DB36-58AC-23CE-605B-FDE4DDDD7074}"/>
              </a:ext>
            </a:extLst>
          </p:cNvPr>
          <p:cNvSpPr txBox="1">
            <a:spLocks/>
          </p:cNvSpPr>
          <p:nvPr/>
        </p:nvSpPr>
        <p:spPr>
          <a:xfrm>
            <a:off x="498952" y="66230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AD36D4-32FF-544B-9EC2-1F035E0F636E}" type="slidenum">
              <a:rPr lang="en-US" sz="1000">
                <a:latin typeface="Forma DJR Micro" pitchFamily="2" charset="77"/>
              </a:rPr>
              <a:pPr/>
              <a:t>75</a:t>
            </a:fld>
            <a:r>
              <a:rPr lang="en-US" sz="1000">
                <a:latin typeface="Forma DJR Micro" pitchFamily="2" charset="77"/>
              </a:rPr>
              <a:t>    I   Z8 Fury G5   I   HP Confidential. For use by HP or Partner with Customers under HP CDA only. </a:t>
            </a:r>
          </a:p>
        </p:txBody>
      </p:sp>
    </p:spTree>
    <p:extLst>
      <p:ext uri="{BB962C8B-B14F-4D97-AF65-F5344CB8AC3E}">
        <p14:creationId xmlns:p14="http://schemas.microsoft.com/office/powerpoint/2010/main" val="1265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6CCD25E-1BE7-38F5-8DD8-E599B5EF66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89734" y="1944549"/>
            <a:ext cx="3151651" cy="4913452"/>
          </a:xfrm>
          <a:prstGeom prst="rect">
            <a:avLst/>
          </a:prstGeom>
        </p:spPr>
      </p:pic>
      <p:pic>
        <p:nvPicPr>
          <p:cNvPr id="11" name="Picture 10">
            <a:extLst>
              <a:ext uri="{FF2B5EF4-FFF2-40B4-BE49-F238E27FC236}">
                <a16:creationId xmlns:a16="http://schemas.microsoft.com/office/drawing/2014/main" id="{1EB161E4-FD8D-ED3A-8F7C-083F191E7F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H="1">
            <a:off x="2924680" y="1935942"/>
            <a:ext cx="3072515" cy="4930654"/>
          </a:xfrm>
          <a:prstGeom prst="rect">
            <a:avLst/>
          </a:prstGeom>
        </p:spPr>
      </p:pic>
      <p:pic>
        <p:nvPicPr>
          <p:cNvPr id="10" name="Picture 9">
            <a:extLst>
              <a:ext uri="{FF2B5EF4-FFF2-40B4-BE49-F238E27FC236}">
                <a16:creationId xmlns:a16="http://schemas.microsoft.com/office/drawing/2014/main" id="{1A6C5B06-9FF8-94CB-54E2-1BB8D51FEF5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066031" y="1935943"/>
            <a:ext cx="3125970" cy="4930654"/>
          </a:xfrm>
          <a:prstGeom prst="rect">
            <a:avLst/>
          </a:prstGeom>
        </p:spPr>
      </p:pic>
      <p:pic>
        <p:nvPicPr>
          <p:cNvPr id="3" name="Picture 2">
            <a:extLst>
              <a:ext uri="{FF2B5EF4-FFF2-40B4-BE49-F238E27FC236}">
                <a16:creationId xmlns:a16="http://schemas.microsoft.com/office/drawing/2014/main" id="{31104081-6139-A0B7-9E60-74013038A9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3" y="1944550"/>
            <a:ext cx="2989713" cy="4913450"/>
          </a:xfrm>
          <a:prstGeom prst="rect">
            <a:avLst/>
          </a:prstGeom>
        </p:spPr>
      </p:pic>
      <p:sp>
        <p:nvSpPr>
          <p:cNvPr id="33" name="Rectangle 32">
            <a:extLst>
              <a:ext uri="{FF2B5EF4-FFF2-40B4-BE49-F238E27FC236}">
                <a16:creationId xmlns:a16="http://schemas.microsoft.com/office/drawing/2014/main" id="{B35595BD-54C9-4891-24A6-D4E0B9DEF997}"/>
              </a:ext>
            </a:extLst>
          </p:cNvPr>
          <p:cNvSpPr/>
          <p:nvPr/>
        </p:nvSpPr>
        <p:spPr>
          <a:xfrm rot="5400000">
            <a:off x="5745837" y="-4501615"/>
            <a:ext cx="700328" cy="12192001"/>
          </a:xfrm>
          <a:prstGeom prst="rect">
            <a:avLst/>
          </a:prstGeom>
          <a:solidFill>
            <a:srgbClr val="549E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18C920AF-2AE8-9EEC-F96D-9DDF9A9A8617}"/>
              </a:ext>
            </a:extLst>
          </p:cNvPr>
          <p:cNvSpPr/>
          <p:nvPr/>
        </p:nvSpPr>
        <p:spPr>
          <a:xfrm flipV="1">
            <a:off x="0" y="-5"/>
            <a:ext cx="12192000" cy="12442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Title 1">
            <a:extLst>
              <a:ext uri="{FF2B5EF4-FFF2-40B4-BE49-F238E27FC236}">
                <a16:creationId xmlns:a16="http://schemas.microsoft.com/office/drawing/2014/main" id="{357311C7-B0E6-2588-047E-EE0FF64361F4}"/>
              </a:ext>
            </a:extLst>
          </p:cNvPr>
          <p:cNvSpPr txBox="1">
            <a:spLocks/>
          </p:cNvSpPr>
          <p:nvPr/>
        </p:nvSpPr>
        <p:spPr>
          <a:xfrm>
            <a:off x="280120" y="306778"/>
            <a:ext cx="11824168" cy="937443"/>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US" sz="5000" dirty="0">
                <a:solidFill>
                  <a:prstClr val="white"/>
                </a:solidFill>
                <a:latin typeface="Forma DJR Display" pitchFamily="2" charset="77"/>
              </a:rPr>
              <a:t>These p</a:t>
            </a:r>
            <a:r>
              <a:rPr kumimoji="0" lang="en-US" sz="5000" b="0" i="0" u="none" strike="noStrike" kern="1200" cap="none" spc="0" normalizeH="0" baseline="0" noProof="0" dirty="0" err="1">
                <a:ln>
                  <a:noFill/>
                </a:ln>
                <a:solidFill>
                  <a:prstClr val="white"/>
                </a:solidFill>
                <a:effectLst/>
                <a:uLnTx/>
                <a:uFillTx/>
                <a:latin typeface="Forma DJR Display" pitchFamily="2" charset="77"/>
                <a:ea typeface="+mj-ea"/>
                <a:cs typeface="+mj-cs"/>
              </a:rPr>
              <a:t>ower</a:t>
            </a:r>
            <a:r>
              <a:rPr kumimoji="0" lang="en-US" sz="5000" b="0" i="0" u="none" strike="noStrike" kern="1200" cap="none" spc="0" normalizeH="0" baseline="0" noProof="0" dirty="0">
                <a:ln>
                  <a:noFill/>
                </a:ln>
                <a:solidFill>
                  <a:prstClr val="white"/>
                </a:solidFill>
                <a:effectLst/>
                <a:uLnTx/>
                <a:uFillTx/>
                <a:latin typeface="Forma DJR Display" pitchFamily="2" charset="77"/>
                <a:ea typeface="+mj-ea"/>
                <a:cs typeface="+mj-cs"/>
              </a:rPr>
              <a:t> users face greater challenges</a:t>
            </a:r>
          </a:p>
        </p:txBody>
      </p:sp>
      <p:sp>
        <p:nvSpPr>
          <p:cNvPr id="36" name="Google Shape;384;p56">
            <a:extLst>
              <a:ext uri="{FF2B5EF4-FFF2-40B4-BE49-F238E27FC236}">
                <a16:creationId xmlns:a16="http://schemas.microsoft.com/office/drawing/2014/main" id="{52BC7D98-301E-6AD7-FBF9-678404895660}"/>
              </a:ext>
            </a:extLst>
          </p:cNvPr>
          <p:cNvSpPr txBox="1">
            <a:spLocks/>
          </p:cNvSpPr>
          <p:nvPr/>
        </p:nvSpPr>
        <p:spPr>
          <a:xfrm>
            <a:off x="337995" y="1284786"/>
            <a:ext cx="11588400" cy="497532"/>
          </a:xfrm>
          <a:prstGeom prst="rect">
            <a:avLst/>
          </a:prstGeom>
          <a:noFill/>
          <a:ln>
            <a:noFill/>
          </a:ln>
        </p:spPr>
        <p:txBody>
          <a:bodyPr spcFirstLastPara="1" wrap="square" lIns="0" tIns="45700" rIns="0" bIns="4570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2000" b="0" i="0" u="none" strike="noStrike" kern="1200" cap="none" spc="0" normalizeH="0" baseline="0" noProof="0" dirty="0">
                <a:ln>
                  <a:noFill/>
                </a:ln>
                <a:solidFill>
                  <a:prstClr val="black"/>
                </a:solidFill>
                <a:effectLst/>
                <a:highlight>
                  <a:srgbClr val="519EF4"/>
                </a:highlight>
                <a:uLnTx/>
                <a:uFillTx/>
                <a:latin typeface="Forma DJR Display" pitchFamily="2" charset="77"/>
                <a:ea typeface="+mn-ea"/>
                <a:cs typeface="+mn-cs"/>
              </a:rPr>
              <a:t>AI expansion is driving new technology requirements</a:t>
            </a:r>
            <a:endParaRPr kumimoji="0" lang="en-US" sz="1600" b="0" i="0" u="none" strike="noStrike" kern="1200" cap="none" spc="0" normalizeH="0" baseline="0" noProof="0" dirty="0">
              <a:ln>
                <a:noFill/>
              </a:ln>
              <a:solidFill>
                <a:prstClr val="black"/>
              </a:solidFill>
              <a:effectLst/>
              <a:highlight>
                <a:srgbClr val="519EF4"/>
              </a:highlight>
              <a:uLnTx/>
              <a:uFillTx/>
              <a:latin typeface="Forma DJR Display" pitchFamily="2" charset="77"/>
              <a:ea typeface="+mn-ea"/>
              <a:cs typeface="+mn-cs"/>
            </a:endParaRPr>
          </a:p>
        </p:txBody>
      </p:sp>
      <p:sp>
        <p:nvSpPr>
          <p:cNvPr id="9" name="Rectangle 8">
            <a:extLst>
              <a:ext uri="{FF2B5EF4-FFF2-40B4-BE49-F238E27FC236}">
                <a16:creationId xmlns:a16="http://schemas.microsoft.com/office/drawing/2014/main" id="{8E0CF051-1CAF-1CA0-0FEF-AFB7377DDE53}"/>
              </a:ext>
            </a:extLst>
          </p:cNvPr>
          <p:cNvSpPr/>
          <p:nvPr/>
        </p:nvSpPr>
        <p:spPr>
          <a:xfrm>
            <a:off x="-684" y="1953158"/>
            <a:ext cx="12192001" cy="4913450"/>
          </a:xfrm>
          <a:prstGeom prst="rect">
            <a:avLst/>
          </a:prstGeom>
          <a:gradFill>
            <a:gsLst>
              <a:gs pos="100000">
                <a:schemeClr val="tx1">
                  <a:alpha val="62000"/>
                </a:schemeClr>
              </a:gs>
              <a:gs pos="0">
                <a:schemeClr val="tx1">
                  <a:alpha val="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B6353DA2-8A7E-4AE3-B985-377BBD8EE719}"/>
              </a:ext>
            </a:extLst>
          </p:cNvPr>
          <p:cNvSpPr txBox="1">
            <a:spLocks/>
          </p:cNvSpPr>
          <p:nvPr/>
        </p:nvSpPr>
        <p:spPr>
          <a:xfrm>
            <a:off x="0" y="3678702"/>
            <a:ext cx="2976764" cy="364948"/>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Forma DJR Display" pitchFamily="2" charset="77"/>
              <a:ea typeface="+mj-ea"/>
              <a:cs typeface="+mj-cs"/>
            </a:endParaRPr>
          </a:p>
        </p:txBody>
      </p:sp>
      <p:sp>
        <p:nvSpPr>
          <p:cNvPr id="14" name="Google Shape;384;p56">
            <a:extLst>
              <a:ext uri="{FF2B5EF4-FFF2-40B4-BE49-F238E27FC236}">
                <a16:creationId xmlns:a16="http://schemas.microsoft.com/office/drawing/2014/main" id="{2E9C0A90-2120-A655-1F96-23CCAA65FE38}"/>
              </a:ext>
            </a:extLst>
          </p:cNvPr>
          <p:cNvSpPr txBox="1">
            <a:spLocks/>
          </p:cNvSpPr>
          <p:nvPr/>
        </p:nvSpPr>
        <p:spPr>
          <a:xfrm>
            <a:off x="1" y="5054417"/>
            <a:ext cx="2990396" cy="414432"/>
          </a:xfrm>
          <a:prstGeom prst="rect">
            <a:avLst/>
          </a:prstGeom>
          <a:noFill/>
          <a:ln>
            <a:noFill/>
          </a:ln>
        </p:spPr>
        <p:txBody>
          <a:bodyPr spcFirstLastPara="1" wrap="square" lIns="0" tIns="45700" rIns="0" bIns="4570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400" b="0" i="0" u="none" strike="noStrike" kern="1200" cap="none" spc="0" normalizeH="0" baseline="0" noProof="0">
                <a:ln>
                  <a:noFill/>
                </a:ln>
                <a:solidFill>
                  <a:prstClr val="white"/>
                </a:solidFill>
                <a:effectLst/>
                <a:uLnTx/>
                <a:uFillTx/>
                <a:latin typeface="Forma DJR Display" pitchFamily="2" charset="77"/>
                <a:ea typeface="+mn-ea"/>
                <a:cs typeface="+mn-cs"/>
              </a:rPr>
              <a:t>Local compute</a:t>
            </a:r>
            <a:endParaRPr kumimoji="0" lang="en-US" sz="600" b="0" i="0" u="none" strike="noStrike" kern="1200" cap="none" spc="0" normalizeH="0" baseline="0" noProof="0">
              <a:ln>
                <a:noFill/>
              </a:ln>
              <a:solidFill>
                <a:prstClr val="white"/>
              </a:solidFill>
              <a:effectLst/>
              <a:uLnTx/>
              <a:uFillTx/>
              <a:latin typeface="Forma DJR Display" pitchFamily="2" charset="77"/>
              <a:ea typeface="+mn-ea"/>
              <a:cs typeface="+mn-cs"/>
            </a:endParaRPr>
          </a:p>
        </p:txBody>
      </p:sp>
      <p:sp>
        <p:nvSpPr>
          <p:cNvPr id="15" name="Title 1">
            <a:extLst>
              <a:ext uri="{FF2B5EF4-FFF2-40B4-BE49-F238E27FC236}">
                <a16:creationId xmlns:a16="http://schemas.microsoft.com/office/drawing/2014/main" id="{3BB31C04-8F9D-E743-E9A2-9F75AB60D4A7}"/>
              </a:ext>
            </a:extLst>
          </p:cNvPr>
          <p:cNvSpPr txBox="1">
            <a:spLocks/>
          </p:cNvSpPr>
          <p:nvPr/>
        </p:nvSpPr>
        <p:spPr>
          <a:xfrm>
            <a:off x="6053061" y="3678702"/>
            <a:ext cx="2990396" cy="1398771"/>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Forma DJR Display" pitchFamily="2" charset="77"/>
                <a:ea typeface="+mj-ea"/>
                <a:cs typeface="+mj-cs"/>
              </a:rPr>
              <a:t>Pressure to accelerate outcomes</a:t>
            </a:r>
          </a:p>
        </p:txBody>
      </p:sp>
      <p:sp>
        <p:nvSpPr>
          <p:cNvPr id="16" name="Google Shape;384;p56">
            <a:extLst>
              <a:ext uri="{FF2B5EF4-FFF2-40B4-BE49-F238E27FC236}">
                <a16:creationId xmlns:a16="http://schemas.microsoft.com/office/drawing/2014/main" id="{BEB87338-A666-EC2D-5831-960C8E3068DE}"/>
              </a:ext>
            </a:extLst>
          </p:cNvPr>
          <p:cNvSpPr txBox="1">
            <a:spLocks/>
          </p:cNvSpPr>
          <p:nvPr/>
        </p:nvSpPr>
        <p:spPr>
          <a:xfrm>
            <a:off x="6052375" y="5077473"/>
            <a:ext cx="3109123" cy="414432"/>
          </a:xfrm>
          <a:prstGeom prst="rect">
            <a:avLst/>
          </a:prstGeom>
          <a:noFill/>
          <a:ln>
            <a:noFill/>
          </a:ln>
        </p:spPr>
        <p:txBody>
          <a:bodyPr spcFirstLastPara="1" wrap="square" lIns="0" tIns="45700" rIns="0" bIns="4570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400" b="0" i="0" u="none" strike="noStrike" kern="1200" cap="none" spc="0" normalizeH="0" baseline="0" noProof="0">
                <a:ln>
                  <a:noFill/>
                </a:ln>
                <a:solidFill>
                  <a:prstClr val="white"/>
                </a:solidFill>
                <a:effectLst/>
                <a:uLnTx/>
                <a:uFillTx/>
                <a:latin typeface="Forma DJR Display" pitchFamily="2" charset="77"/>
                <a:ea typeface="+mn-ea"/>
                <a:cs typeface="+mn-cs"/>
              </a:rPr>
              <a:t>Advanced performance and  reliability</a:t>
            </a:r>
            <a:endParaRPr kumimoji="0" lang="en-US" sz="600" b="0" i="0" u="none" strike="noStrike" kern="1200" cap="none" spc="0" normalizeH="0" baseline="0" noProof="0">
              <a:ln>
                <a:noFill/>
              </a:ln>
              <a:solidFill>
                <a:prstClr val="white"/>
              </a:solidFill>
              <a:effectLst/>
              <a:uLnTx/>
              <a:uFillTx/>
              <a:latin typeface="Forma DJR Display" pitchFamily="2" charset="77"/>
              <a:ea typeface="+mn-ea"/>
              <a:cs typeface="+mn-cs"/>
            </a:endParaRPr>
          </a:p>
        </p:txBody>
      </p:sp>
      <p:sp>
        <p:nvSpPr>
          <p:cNvPr id="17" name="Title 1">
            <a:extLst>
              <a:ext uri="{FF2B5EF4-FFF2-40B4-BE49-F238E27FC236}">
                <a16:creationId xmlns:a16="http://schemas.microsoft.com/office/drawing/2014/main" id="{DBBB3818-EC96-5F42-F967-FED4F1D3129A}"/>
              </a:ext>
            </a:extLst>
          </p:cNvPr>
          <p:cNvSpPr txBox="1">
            <a:spLocks/>
          </p:cNvSpPr>
          <p:nvPr/>
        </p:nvSpPr>
        <p:spPr>
          <a:xfrm>
            <a:off x="2976765" y="3678702"/>
            <a:ext cx="2999419" cy="364948"/>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Forma DJR Display" pitchFamily="2" charset="77"/>
                <a:ea typeface="+mj-ea"/>
                <a:cs typeface="+mj-cs"/>
              </a:rPr>
              <a:t>Complexity of workflows</a:t>
            </a:r>
          </a:p>
        </p:txBody>
      </p:sp>
      <p:sp>
        <p:nvSpPr>
          <p:cNvPr id="18" name="Google Shape;384;p56">
            <a:extLst>
              <a:ext uri="{FF2B5EF4-FFF2-40B4-BE49-F238E27FC236}">
                <a16:creationId xmlns:a16="http://schemas.microsoft.com/office/drawing/2014/main" id="{C63AC249-03EE-3AD4-FB54-EB1EF5491D62}"/>
              </a:ext>
            </a:extLst>
          </p:cNvPr>
          <p:cNvSpPr txBox="1">
            <a:spLocks/>
          </p:cNvSpPr>
          <p:nvPr/>
        </p:nvSpPr>
        <p:spPr>
          <a:xfrm>
            <a:off x="2976766" y="5070241"/>
            <a:ext cx="2990396" cy="414432"/>
          </a:xfrm>
          <a:prstGeom prst="rect">
            <a:avLst/>
          </a:prstGeom>
          <a:noFill/>
          <a:ln>
            <a:noFill/>
          </a:ln>
        </p:spPr>
        <p:txBody>
          <a:bodyPr spcFirstLastPara="1" wrap="square" lIns="0" tIns="45700" rIns="0" bIns="4570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400" b="0" i="0" u="none" strike="noStrike" kern="1200" cap="none" spc="0" normalizeH="0" baseline="0" noProof="0">
                <a:ln>
                  <a:noFill/>
                </a:ln>
                <a:solidFill>
                  <a:prstClr val="white"/>
                </a:solidFill>
                <a:effectLst/>
                <a:uLnTx/>
                <a:uFillTx/>
                <a:latin typeface="Forma DJR Display" pitchFamily="2" charset="77"/>
                <a:ea typeface="+mn-ea"/>
                <a:cs typeface="+mn-cs"/>
              </a:rPr>
              <a:t>Tested, certified and optimized</a:t>
            </a:r>
            <a:endParaRPr kumimoji="0" lang="en-US" sz="600" b="0" i="0" u="none" strike="noStrike" kern="1200" cap="none" spc="0" normalizeH="0" baseline="0" noProof="0">
              <a:ln>
                <a:noFill/>
              </a:ln>
              <a:solidFill>
                <a:prstClr val="white"/>
              </a:solidFill>
              <a:effectLst/>
              <a:uLnTx/>
              <a:uFillTx/>
              <a:latin typeface="Forma DJR Display" pitchFamily="2" charset="77"/>
              <a:ea typeface="+mn-ea"/>
              <a:cs typeface="+mn-cs"/>
            </a:endParaRPr>
          </a:p>
        </p:txBody>
      </p:sp>
      <p:sp>
        <p:nvSpPr>
          <p:cNvPr id="19" name="Title 1">
            <a:extLst>
              <a:ext uri="{FF2B5EF4-FFF2-40B4-BE49-F238E27FC236}">
                <a16:creationId xmlns:a16="http://schemas.microsoft.com/office/drawing/2014/main" id="{C1783981-1EF5-CE15-BD7A-A2DABF3CEF0A}"/>
              </a:ext>
            </a:extLst>
          </p:cNvPr>
          <p:cNvSpPr txBox="1">
            <a:spLocks/>
          </p:cNvSpPr>
          <p:nvPr/>
        </p:nvSpPr>
        <p:spPr>
          <a:xfrm>
            <a:off x="9726959" y="3703869"/>
            <a:ext cx="1938320" cy="364948"/>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Forma DJR Display" pitchFamily="2" charset="77"/>
                <a:ea typeface="+mj-ea"/>
                <a:cs typeface="+mj-cs"/>
              </a:rPr>
              <a:t>New security threats</a:t>
            </a:r>
          </a:p>
        </p:txBody>
      </p:sp>
      <p:sp>
        <p:nvSpPr>
          <p:cNvPr id="20" name="Google Shape;384;p56">
            <a:extLst>
              <a:ext uri="{FF2B5EF4-FFF2-40B4-BE49-F238E27FC236}">
                <a16:creationId xmlns:a16="http://schemas.microsoft.com/office/drawing/2014/main" id="{1A15BC1F-654F-DA25-5381-42C13D492DDD}"/>
              </a:ext>
            </a:extLst>
          </p:cNvPr>
          <p:cNvSpPr txBox="1">
            <a:spLocks/>
          </p:cNvSpPr>
          <p:nvPr/>
        </p:nvSpPr>
        <p:spPr>
          <a:xfrm>
            <a:off x="9169775" y="5069646"/>
            <a:ext cx="2990396" cy="414432"/>
          </a:xfrm>
          <a:prstGeom prst="rect">
            <a:avLst/>
          </a:prstGeom>
          <a:noFill/>
          <a:ln>
            <a:noFill/>
          </a:ln>
        </p:spPr>
        <p:txBody>
          <a:bodyPr spcFirstLastPara="1" wrap="square" lIns="0" tIns="45700" rIns="0" bIns="4570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tab pos="225425" algn="l"/>
              </a:tabLst>
              <a:defRPr/>
            </a:pPr>
            <a:r>
              <a:rPr kumimoji="0" lang="en-US" sz="1400" b="0" i="0" u="none" strike="noStrike" kern="1200" cap="none" spc="0" normalizeH="0" baseline="0" noProof="0">
                <a:ln>
                  <a:noFill/>
                </a:ln>
                <a:solidFill>
                  <a:prstClr val="white"/>
                </a:solidFill>
                <a:effectLst/>
                <a:uLnTx/>
                <a:uFillTx/>
                <a:latin typeface="Forma DJR Display" pitchFamily="2" charset="77"/>
                <a:ea typeface="+mn-ea"/>
                <a:cs typeface="+mn-cs"/>
              </a:rPr>
              <a:t>Full-stack protection</a:t>
            </a:r>
            <a:endParaRPr kumimoji="0" lang="en-US" sz="600" b="0" i="0" u="none" strike="noStrike" kern="1200" cap="none" spc="0" normalizeH="0" baseline="0" noProof="0">
              <a:ln>
                <a:noFill/>
              </a:ln>
              <a:solidFill>
                <a:prstClr val="white"/>
              </a:solidFill>
              <a:effectLst/>
              <a:uLnTx/>
              <a:uFillTx/>
              <a:latin typeface="Forma DJR Display" pitchFamily="2" charset="77"/>
              <a:ea typeface="+mn-ea"/>
              <a:cs typeface="+mn-cs"/>
            </a:endParaRPr>
          </a:p>
        </p:txBody>
      </p:sp>
      <p:sp>
        <p:nvSpPr>
          <p:cNvPr id="25" name="Title 1">
            <a:extLst>
              <a:ext uri="{FF2B5EF4-FFF2-40B4-BE49-F238E27FC236}">
                <a16:creationId xmlns:a16="http://schemas.microsoft.com/office/drawing/2014/main" id="{FD6AB983-A639-04CA-0FB4-8C88B33660D5}"/>
              </a:ext>
            </a:extLst>
          </p:cNvPr>
          <p:cNvSpPr txBox="1">
            <a:spLocks/>
          </p:cNvSpPr>
          <p:nvPr/>
        </p:nvSpPr>
        <p:spPr>
          <a:xfrm>
            <a:off x="64213" y="3653297"/>
            <a:ext cx="2999419" cy="364948"/>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Forma DJR Display" pitchFamily="2" charset="77"/>
                <a:ea typeface="+mj-ea"/>
                <a:cs typeface="+mj-cs"/>
              </a:rPr>
              <a:t>Explosion of data</a:t>
            </a:r>
          </a:p>
        </p:txBody>
      </p:sp>
      <p:sp>
        <p:nvSpPr>
          <p:cNvPr id="2" name="TextBox 1">
            <a:extLst>
              <a:ext uri="{FF2B5EF4-FFF2-40B4-BE49-F238E27FC236}">
                <a16:creationId xmlns:a16="http://schemas.microsoft.com/office/drawing/2014/main" id="{45E3739F-F1E3-735D-AABD-911DFA7B5BAF}"/>
              </a:ext>
            </a:extLst>
          </p:cNvPr>
          <p:cNvSpPr txBox="1"/>
          <p:nvPr/>
        </p:nvSpPr>
        <p:spPr>
          <a:xfrm>
            <a:off x="993798" y="6541081"/>
            <a:ext cx="1865149" cy="234680"/>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000" b="0" i="0" u="none" strike="noStrike" kern="1200" cap="none" spc="0" normalizeH="0" baseline="0" noProof="0">
                <a:ln>
                  <a:noFill/>
                </a:ln>
                <a:solidFill>
                  <a:prstClr val="white"/>
                </a:solidFill>
                <a:effectLst/>
                <a:uLnTx/>
                <a:uFillTx/>
                <a:latin typeface="Forma DJR Micro" pitchFamily="2" charset="77"/>
                <a:ea typeface="Arial"/>
                <a:cs typeface="Arial"/>
                <a:sym typeface="Arial"/>
              </a:rPr>
              <a:t>Equipping the New Era of AI</a:t>
            </a:r>
            <a:endParaRPr kumimoji="0" lang="en-US" sz="10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53B2E9AC-6E9B-5094-7CA7-5839D841EBD2}"/>
              </a:ext>
            </a:extLst>
          </p:cNvPr>
          <p:cNvPicPr>
            <a:picLocks noChangeAspect="1"/>
          </p:cNvPicPr>
          <p:nvPr/>
        </p:nvPicPr>
        <p:blipFill>
          <a:blip r:embed="rId7"/>
          <a:stretch>
            <a:fillRect/>
          </a:stretch>
        </p:blipFill>
        <p:spPr>
          <a:xfrm>
            <a:off x="320468" y="6504640"/>
            <a:ext cx="431889" cy="196055"/>
          </a:xfrm>
          <a:prstGeom prst="rect">
            <a:avLst/>
          </a:prstGeom>
        </p:spPr>
      </p:pic>
      <p:sp>
        <p:nvSpPr>
          <p:cNvPr id="7" name="TextBox 6">
            <a:extLst>
              <a:ext uri="{FF2B5EF4-FFF2-40B4-BE49-F238E27FC236}">
                <a16:creationId xmlns:a16="http://schemas.microsoft.com/office/drawing/2014/main" id="{18B77299-3B32-9818-58C5-589B71A4BD15}"/>
              </a:ext>
            </a:extLst>
          </p:cNvPr>
          <p:cNvSpPr txBox="1"/>
          <p:nvPr/>
        </p:nvSpPr>
        <p:spPr>
          <a:xfrm>
            <a:off x="6036805" y="6548506"/>
            <a:ext cx="6117770" cy="234680"/>
          </a:xfrm>
          <a:prstGeom prst="rect">
            <a:avLst/>
          </a:prstGeom>
          <a:noFill/>
        </p:spPr>
        <p:txBody>
          <a:bodyPr wrap="square">
            <a:spAutoFit/>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000" b="0" i="0" u="none" strike="noStrike" kern="1200" cap="none" spc="0" normalizeH="0" baseline="0" noProof="0">
                <a:ln>
                  <a:noFill/>
                </a:ln>
                <a:solidFill>
                  <a:prstClr val="white"/>
                </a:solidFill>
                <a:effectLst/>
                <a:uLnTx/>
                <a:uFillTx/>
                <a:latin typeface="Forma DJR Micro" pitchFamily="2" charset="77"/>
                <a:ea typeface="+mn-ea"/>
                <a:cs typeface="Arial"/>
              </a:rPr>
              <a:t>HP Confidential. For use by HP or Partner with Customers under HP CDA only.</a:t>
            </a:r>
          </a:p>
        </p:txBody>
      </p:sp>
    </p:spTree>
    <p:extLst>
      <p:ext uri="{BB962C8B-B14F-4D97-AF65-F5344CB8AC3E}">
        <p14:creationId xmlns:p14="http://schemas.microsoft.com/office/powerpoint/2010/main" val="189310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EDF28F-9691-48A2-E97E-1EB57113BA6A}"/>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icture containing text, indoor, black&#10;&#10;Description automatically generated">
            <a:extLst>
              <a:ext uri="{FF2B5EF4-FFF2-40B4-BE49-F238E27FC236}">
                <a16:creationId xmlns:a16="http://schemas.microsoft.com/office/drawing/2014/main" id="{2683316F-1918-7159-A2EA-6A6AD9D653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1" y="0"/>
            <a:ext cx="12192000" cy="5392286"/>
          </a:xfrm>
          <a:prstGeom prst="rect">
            <a:avLst/>
          </a:prstGeom>
        </p:spPr>
      </p:pic>
      <p:cxnSp>
        <p:nvCxnSpPr>
          <p:cNvPr id="16" name="Straight Connector 15">
            <a:extLst>
              <a:ext uri="{FF2B5EF4-FFF2-40B4-BE49-F238E27FC236}">
                <a16:creationId xmlns:a16="http://schemas.microsoft.com/office/drawing/2014/main" id="{78D22400-3A47-95B4-39F5-60178464184F}"/>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59F16002-52CE-CB45-670A-C7FDC4E07037}"/>
              </a:ext>
            </a:extLst>
          </p:cNvPr>
          <p:cNvSpPr txBox="1">
            <a:spLocks/>
          </p:cNvSpPr>
          <p:nvPr/>
        </p:nvSpPr>
        <p:spPr>
          <a:xfrm>
            <a:off x="335401" y="3509674"/>
            <a:ext cx="11612880" cy="1239713"/>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a:solidFill>
                  <a:schemeClr val="bg1"/>
                </a:solidFill>
                <a:latin typeface="Forma DJR Display" pitchFamily="2" charset="77"/>
              </a:rPr>
              <a:t>Product family overview</a:t>
            </a:r>
          </a:p>
        </p:txBody>
      </p:sp>
      <p:pic>
        <p:nvPicPr>
          <p:cNvPr id="5" name="Picture 4" descr="A picture containing text, clipart&#10;&#10;Description automatically generated">
            <a:extLst>
              <a:ext uri="{FF2B5EF4-FFF2-40B4-BE49-F238E27FC236}">
                <a16:creationId xmlns:a16="http://schemas.microsoft.com/office/drawing/2014/main" id="{A6FEE7DC-9B8D-05FE-F89E-45CB1316E8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2" name="Picture 2" descr="Image">
            <a:extLst>
              <a:ext uri="{FF2B5EF4-FFF2-40B4-BE49-F238E27FC236}">
                <a16:creationId xmlns:a16="http://schemas.microsoft.com/office/drawing/2014/main" id="{E4EC7CF8-341E-DB2C-184B-0AC61088462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14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HP 2023 Expressive Light Template">
  <a:themeElements>
    <a:clrScheme name="Custom 2">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Presentation2" id="{B0FE45E5-9854-4577-9D0D-685169A697F5}" vid="{28A2655B-D74C-41BE-8563-2116E8BE11DD}"/>
    </a:ext>
  </a:extLst>
</a:theme>
</file>

<file path=ppt/theme/theme2.xml><?xml version="1.0" encoding="utf-8"?>
<a:theme xmlns:a="http://schemas.openxmlformats.org/drawingml/2006/main" name="WW PPT Theme">
  <a:themeElements>
    <a:clrScheme name="Workstation1">
      <a:dk1>
        <a:srgbClr val="000000"/>
      </a:dk1>
      <a:lt1>
        <a:srgbClr val="FFFFFF"/>
      </a:lt1>
      <a:dk2>
        <a:srgbClr val="0096D6"/>
      </a:dk2>
      <a:lt2>
        <a:srgbClr val="4759F5"/>
      </a:lt2>
      <a:accent1>
        <a:srgbClr val="231F20"/>
      </a:accent1>
      <a:accent2>
        <a:srgbClr val="0C4508"/>
      </a:accent2>
      <a:accent3>
        <a:srgbClr val="202208"/>
      </a:accent3>
      <a:accent4>
        <a:srgbClr val="4B0F22"/>
      </a:accent4>
      <a:accent5>
        <a:srgbClr val="E6E6E6"/>
      </a:accent5>
      <a:accent6>
        <a:srgbClr val="F2EBDC"/>
      </a:accent6>
      <a:hlink>
        <a:srgbClr val="0563C1"/>
      </a:hlink>
      <a:folHlink>
        <a:srgbClr val="954F72"/>
      </a:folHlink>
    </a:clrScheme>
    <a:fontScheme name="Custom 6">
      <a:majorFont>
        <a:latin typeface="Gotham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extLst>
              <a:ext uri="{28A0092B-C50C-407E-A947-70E740481C1C}">
                <a14:useLocalDpi xmlns:a14="http://schemas.microsoft.com/office/drawing/2010/main" val="0"/>
              </a:ext>
            </a:extLst>
          </a:blip>
          <a:stretch>
            <a:fillRect l="-1440" t="-10626" r="-24642" b="-15457"/>
          </a:stretch>
        </a:blip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W PPT Theme" id="{6E7CB691-F920-4BEF-944D-AC833D64A216}" vid="{6C8BC8A5-E3BF-487F-ACB8-1671F1A4CAA5}"/>
    </a:ext>
  </a:extLst>
</a:theme>
</file>

<file path=ppt/theme/theme3.xml><?xml version="1.0" encoding="utf-8"?>
<a:theme xmlns:a="http://schemas.openxmlformats.org/drawingml/2006/main" name="1_HP 2023 Expressive Light Template">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Presentation2" id="{B0FE45E5-9854-4577-9D0D-685169A697F5}" vid="{28A2655B-D74C-41BE-8563-2116E8BE11DD}"/>
    </a:ext>
  </a:extLst>
</a:theme>
</file>

<file path=ppt/theme/theme4.xml><?xml version="1.0" encoding="utf-8"?>
<a:theme xmlns:a="http://schemas.openxmlformats.org/drawingml/2006/main" name="HP Theme">
  <a:themeElements>
    <a:clrScheme name="HP Corporate Template 2022">
      <a:dk1>
        <a:sysClr val="windowText" lastClr="000000"/>
      </a:dk1>
      <a:lt1>
        <a:sysClr val="window" lastClr="FFFFFF"/>
      </a:lt1>
      <a:dk2>
        <a:srgbClr val="4758F6"/>
      </a:dk2>
      <a:lt2>
        <a:srgbClr val="549EF8"/>
      </a:lt2>
      <a:accent1>
        <a:srgbClr val="0096D6"/>
      </a:accent1>
      <a:accent2>
        <a:srgbClr val="F8E569"/>
      </a:accent2>
      <a:accent3>
        <a:srgbClr val="DCF659"/>
      </a:accent3>
      <a:accent4>
        <a:srgbClr val="EF8D72"/>
      </a:accent4>
      <a:accent5>
        <a:srgbClr val="EF82F9"/>
      </a:accent5>
      <a:accent6>
        <a:srgbClr val="AA5BED"/>
      </a:accent6>
      <a:hlink>
        <a:srgbClr val="0096D6"/>
      </a:hlink>
      <a:folHlink>
        <a:srgbClr val="0096D6"/>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bg2"/>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P Theme" id="{CB0EA1A6-9681-4D11-8455-3587B59E03B8}" vid="{2BEFECB8-CAFF-458C-8FE8-A088E878C169}"/>
    </a:ext>
  </a:extLst>
</a:theme>
</file>

<file path=ppt/theme/theme5.xml><?xml version="1.0" encoding="utf-8"?>
<a:theme xmlns:a="http://schemas.openxmlformats.org/drawingml/2006/main" name="HP 2023 Expressive Light Template">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HP 2023 Expressive Light Template.potx" id="{38967331-4D40-45E9-A1A3-3132724F4C49}" vid="{812E390B-5AEC-47B9-BC24-B2855E60F37D}"/>
    </a:ext>
  </a:extLst>
</a:theme>
</file>

<file path=ppt/theme/theme6.xml><?xml version="1.0" encoding="utf-8"?>
<a:theme xmlns:a="http://schemas.openxmlformats.org/drawingml/2006/main" name="HP 2023 Expressive Light Template">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HP 2023 Expressive Light Template.potx" id="{38967331-4D40-45E9-A1A3-3132724F4C49}" vid="{812E390B-5AEC-47B9-BC24-B2855E60F37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1BBAA276BDF8429003CE1683E9AF81" ma:contentTypeVersion="15" ma:contentTypeDescription="Create a new document." ma:contentTypeScope="" ma:versionID="55fb37d91dd7e4687ec6d806789687e4">
  <xsd:schema xmlns:xsd="http://www.w3.org/2001/XMLSchema" xmlns:xs="http://www.w3.org/2001/XMLSchema" xmlns:p="http://schemas.microsoft.com/office/2006/metadata/properties" xmlns:ns2="dd98bbc4-6f75-4770-a60e-d36347a9f52f" xmlns:ns3="75dac6d2-281a-40bb-b5a2-1d7957b7384e" targetNamespace="http://schemas.microsoft.com/office/2006/metadata/properties" ma:root="true" ma:fieldsID="3a7a40f413935fd5d6f8f4ceeff6ce51" ns2:_="" ns3:_="">
    <xsd:import namespace="dd98bbc4-6f75-4770-a60e-d36347a9f52f"/>
    <xsd:import namespace="75dac6d2-281a-40bb-b5a2-1d7957b7384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98bbc4-6f75-4770-a60e-d36347a9f5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97f403b-2b63-43ad-9c62-fa967f2a159f"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dac6d2-281a-40bb-b5a2-1d7957b7384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385aa6e-db4d-4b41-b83f-a6d62ce1ac9d}" ma:internalName="TaxCatchAll" ma:showField="CatchAllData" ma:web="75dac6d2-281a-40bb-b5a2-1d7957b738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5dac6d2-281a-40bb-b5a2-1d7957b7384e" xsi:nil="true"/>
    <lcf76f155ced4ddcb4097134ff3c332f xmlns="dd98bbc4-6f75-4770-a60e-d36347a9f5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BBFC66A-33F8-454E-9EE1-46A2D37F0A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98bbc4-6f75-4770-a60e-d36347a9f52f"/>
    <ds:schemaRef ds:uri="75dac6d2-281a-40bb-b5a2-1d7957b738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A29134-8142-437F-BCBB-6FDF89221315}">
  <ds:schemaRefs>
    <ds:schemaRef ds:uri="http://schemas.microsoft.com/sharepoint/v3/contenttype/forms"/>
  </ds:schemaRefs>
</ds:datastoreItem>
</file>

<file path=customXml/itemProps3.xml><?xml version="1.0" encoding="utf-8"?>
<ds:datastoreItem xmlns:ds="http://schemas.openxmlformats.org/officeDocument/2006/customXml" ds:itemID="{902CF860-9034-4E5E-B928-6B0756D7D432}">
  <ds:schemaRefs>
    <ds:schemaRef ds:uri="b334a643-1262-47e0-b455-18de1e883b90"/>
    <ds:schemaRef ds:uri="f1992541-e9ef-465e-b6b4-3d22cb6e8c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5dac6d2-281a-40bb-b5a2-1d7957b7384e"/>
    <ds:schemaRef ds:uri="dd98bbc4-6f75-4770-a60e-d36347a9f52f"/>
  </ds:schemaRefs>
</ds:datastoreItem>
</file>

<file path=docProps/app.xml><?xml version="1.0" encoding="utf-8"?>
<Properties xmlns="http://schemas.openxmlformats.org/officeDocument/2006/extended-properties" xmlns:vt="http://schemas.openxmlformats.org/officeDocument/2006/docPropsVTypes">
  <Template>Expressive Light Blue Template Aug 1 2024</Template>
  <TotalTime>0</TotalTime>
  <Words>25414</Words>
  <Application>Microsoft Office PowerPoint</Application>
  <PresentationFormat>Widescreen</PresentationFormat>
  <Paragraphs>1735</Paragraphs>
  <Slides>75</Slides>
  <Notes>72</Notes>
  <HiddenSlides>0</HiddenSlides>
  <MMClips>0</MMClips>
  <ScaleCrop>false</ScaleCrop>
  <HeadingPairs>
    <vt:vector size="8" baseType="variant">
      <vt:variant>
        <vt:lpstr>Fonts Used</vt:lpstr>
      </vt:variant>
      <vt:variant>
        <vt:i4>21</vt:i4>
      </vt:variant>
      <vt:variant>
        <vt:lpstr>Theme</vt:lpstr>
      </vt:variant>
      <vt:variant>
        <vt:i4>4</vt:i4>
      </vt:variant>
      <vt:variant>
        <vt:lpstr>Embedded OLE Servers</vt:lpstr>
      </vt:variant>
      <vt:variant>
        <vt:i4>1</vt:i4>
      </vt:variant>
      <vt:variant>
        <vt:lpstr>Slide Titles</vt:lpstr>
      </vt:variant>
      <vt:variant>
        <vt:i4>75</vt:i4>
      </vt:variant>
    </vt:vector>
  </HeadingPairs>
  <TitlesOfParts>
    <vt:vector size="101" baseType="lpstr">
      <vt:lpstr>Forma DJR Micro</vt:lpstr>
      <vt:lpstr>System Font Regular</vt:lpstr>
      <vt:lpstr>HP Simplified</vt:lpstr>
      <vt:lpstr>Segoe UI</vt:lpstr>
      <vt:lpstr>Aptos</vt:lpstr>
      <vt:lpstr>Arial,Sans-Serif</vt:lpstr>
      <vt:lpstr>Gotham A</vt:lpstr>
      <vt:lpstr>FormaDJRDisplay</vt:lpstr>
      <vt:lpstr>Wingdings</vt:lpstr>
      <vt:lpstr>Forma DJR Display</vt:lpstr>
      <vt:lpstr>Courier New</vt:lpstr>
      <vt:lpstr>SegoeUIVariable</vt:lpstr>
      <vt:lpstr>forma-djr-micro</vt:lpstr>
      <vt:lpstr>Calibri</vt:lpstr>
      <vt:lpstr>Arial</vt:lpstr>
      <vt:lpstr>Forma DJR Text Greek</vt:lpstr>
      <vt:lpstr>HP Simplified </vt:lpstr>
      <vt:lpstr>Forma DJR Banner Greek</vt:lpstr>
      <vt:lpstr>Symbol</vt:lpstr>
      <vt:lpstr>Gotham Bold</vt:lpstr>
      <vt:lpstr>HP Simplified Light</vt:lpstr>
      <vt:lpstr>HP 2023 Expressive Light Template</vt:lpstr>
      <vt:lpstr>WW PPT Theme</vt:lpstr>
      <vt:lpstr>1_HP 2023 Expressive Light Template</vt:lpstr>
      <vt:lpstr>HP Theme</vt:lpstr>
      <vt:lpstr>think-cell Slide</vt:lpstr>
      <vt:lpstr>PowerPoint Presentation</vt:lpstr>
      <vt:lpstr>Table of Contents</vt:lpstr>
      <vt:lpstr>PowerPoint Presentation</vt:lpstr>
      <vt:lpstr>PowerPoint Presentation</vt:lpstr>
      <vt:lpstr>PowerPoint Presentation</vt:lpstr>
      <vt:lpstr>PowerPoint Presentation</vt:lpstr>
      <vt:lpstr>Our customers</vt:lpstr>
      <vt:lpstr>PowerPoint Presentation</vt:lpstr>
      <vt:lpstr>PowerPoint Presentation</vt:lpstr>
      <vt:lpstr>PowerPoint Presentation</vt:lpstr>
      <vt:lpstr>PowerPoint Presentation</vt:lpstr>
      <vt:lpstr>PowerPoint Presentation</vt:lpstr>
      <vt:lpstr>PowerPoint Presentation</vt:lpstr>
      <vt:lpstr>Extreme performance for workflow breakthroughs​</vt:lpstr>
      <vt:lpstr>PowerPoint Presentation</vt:lpstr>
      <vt:lpstr>PowerPoint Presentation</vt:lpstr>
      <vt:lpstr>PowerPoint Presentation</vt:lpstr>
      <vt:lpstr>PowerPoint Presentation</vt:lpstr>
      <vt:lpstr>PowerPoint Presentation</vt:lpstr>
      <vt:lpstr>PowerPoint Presentation</vt:lpstr>
      <vt:lpstr>Custom Performance Modes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Z advantage for media &amp; entertainment</vt:lpstr>
      <vt:lpstr>PowerPoint Presentation</vt:lpstr>
      <vt:lpstr>The Z advantage for government agencies</vt:lpstr>
      <vt:lpstr>The Z advantage for education</vt:lpstr>
      <vt:lpstr>PowerPoint Presentation</vt:lpstr>
      <vt:lpstr>PowerPoint Presentation</vt:lpstr>
      <vt:lpstr>PowerPoint Presentation</vt:lpstr>
      <vt:lpstr>Z8 Fury G5 vs  Dell Precision 7960 Tower</vt:lpstr>
      <vt:lpstr>PowerPoint Presentation</vt:lpstr>
      <vt:lpstr>PowerPoint Presentation</vt:lpstr>
      <vt:lpstr>PowerPoint Presentation</vt:lpstr>
      <vt:lpstr>Z8 Fury G5 security</vt:lpstr>
      <vt:lpstr>Reliability is in our DNA</vt:lpstr>
      <vt:lpstr>Manageability</vt:lpstr>
      <vt:lpstr>PowerPoint Presentation</vt:lpstr>
      <vt:lpstr>PowerPoint Presentation</vt:lpstr>
      <vt:lpstr>HP Anyware</vt:lpstr>
      <vt:lpstr>HP Services1</vt:lpstr>
      <vt:lpstr>Benefits of managed services1</vt:lpstr>
      <vt:lpstr>PowerPoint Presentation</vt:lpstr>
      <vt:lpstr>Help protect our shared future</vt:lpstr>
      <vt:lpstr>PowerPoint Presentation</vt:lpstr>
      <vt:lpstr>PowerPoint Presentation</vt:lpstr>
      <vt:lpstr>HP Series 7 Pro 732pk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Opens</dc:title>
  <dc:creator>Galloway, Kelley</dc:creator>
  <cp:lastModifiedBy>Schwender, Fabian (CEE ACS ACM)</cp:lastModifiedBy>
  <cp:revision>5</cp:revision>
  <dcterms:created xsi:type="dcterms:W3CDTF">2024-08-02T00:26:04Z</dcterms:created>
  <dcterms:modified xsi:type="dcterms:W3CDTF">2025-06-26T09:14:12Z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0x010100831BBAA276BDF8429003CE1683E9AF81</vt:lpwstr>
  </property>
  <property fmtid="{D5CDD505-2E9C-101B-9397-08002B2CF9AE}" pid="3" name="_dlc_DocIdItemGuid">
    <vt:lpwstr>e30196d5-768a-4a9f-b44c-513b74362139</vt:lpwstr>
  </property>
  <property fmtid="{D5CDD505-2E9C-101B-9397-08002B2CF9AE}" pid="4" name="MediaServiceImageTags">
    <vt:lpwstr/>
  </property>
</Properties>
</file>